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8  ·  SESSION 40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capstone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One worked estate, from the first count to the signed order form, with every module of this course doing exactly one job</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relationship, run deliberately</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Forty sessions, assembled into one sequence.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Decline in writing, state a fixed evaluation date, and ask the question that routes to deal desk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5 percent is real money and the work is done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Decline in writing, state a fixed evaluation date, and ask the question that routes to deal desk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Counter at 10 percent off the same proposal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but ask for the clause set alongside it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Session 30's arithmetic: the 5 percent comes off an opening proposal already carrying a 12 percent uplift, so it is roughly a 4 percent increase presented as a discount, and it sits one rung below the first escalation. Answer C negotiates inside the rep's 3 to 5 percent authority band, which improves the number slightly and forfeits the escalation entirely. Answer D is the most tempting wrong answer, because the clause set is exactly right and month 9 is the wrong moment to spend the signature that buys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MONTH 6</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paper, drafted before it is needed</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uplift cap, and the renewal cap.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34's top ranked clause, scoped to both terms, because a cap that expires with the term defers the increase rather than preventing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entitlement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33, named functions rather than tier badges, which is also the document that answers session 38's review.</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Reallocation and downsizing.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28's two missing rights, bounded and given notice, which is the form that gets accepted rather than refused.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fulfiller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34 again, because it sets the quantity every other percentage applies to, and without it the count you just built has nothing to be defended against.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M&amp;A adjustment.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37, added now because this estate has already been reshaped twice and will be again.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MONTH 4 TO SIGNATURE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part everybody thinks is the whole thing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months, and almost all of it is execution of decisions already made.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Month 4 · force the escalation</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deal desk question, sent in writing, which routes upward by itself and tells you within two weeks who you are really dealing with.</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Month 3 · the notice window</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Whichever comes first. Session 26's hard edge, and the one date on this entire plan that cannot be recovered if it is missed.</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Month 1 · sequence the assets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31: logo, attach, production proof, and the reference held to last, each traded against a named term rather than bundled.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December · close in the window</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complete, bookable package that needs one signature rather than a new approval chain, which is what the queue clearing team actually wants.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final fortnight is undramatic. Session 35's test applies: if it feels like improvisation the preparation was missing, and if it feels routine it was done properly.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Across this whole sequence, which single decision contributed most to the outcome?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competitive pilot on the acquired CSM footprint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Starting at month 12, because it is what made every other move available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uplift cap</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Closing in the December window</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of these three could not have happened without the fourth?</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Starting at month 12, because it is what made every other move available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competitive pilot on the acquired CSM footprint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Starting at month 12, because it is what made every other move available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uplift cap</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December close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Answers A, C, and D are all genuinely valuable and every one of them requires lead time: a funded pilot takes 8 to 12 weeks and has to be tabled at month 9, the clause set has to be drafted before the final fortnight, and the December close has to be chosen before the calendar closes around you. Renewals opened 9 to 12 months out absorbed half the realized increase of those opened inside 60 days, and the difference is not negotiation skill, it is that everything else on this list became possible.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OUTCOME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money actually came from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sources, in descending order of contribution, which is not the order most organizations spend their energy in.</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Quantity</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Inactive seats, duplicates, an unscoped workforce, and two connectors. Removed before the uplift, so every future year is calculated on the smaller number.</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Tier</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blended model rather than uniform Prime, which session 33 put at roughly a third again on top of the bundled uplift.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Rate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uplift itself, settled well below the opening ask, and capped for both the term and the renewal so it does not have to be re-won.</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Structure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Reallocation, downsizing, the entitlement map, and the M&amp;A adjustment. Worth nothing this year and quite a lot across the term.</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Most organizations spend their entire effort on item three, which is third on this list and the only one that requires the vendor to agree to anything.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40  ·  THE COURSE</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Forty sessions,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ServiceNow prices on meters that count people, machines, records, and consumption, and every one of those counts drifts upward through reasonable decisions made by competent people who were never asked a licensing question.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quantity beats the rate and structure outlasts the discount, so the count you can produce from your own instance and the clauses you can draft at signature are worth more than the percentage everybody argues about.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And timing decides what either is worth, because the same finding is worth roughly twice as much at twelve months as it is at sixty days, which makes the calendar the highest return habit in this entire course.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THAT IS THE COURSE</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Forty sessions, eight modules, from the first meter to the signed order form. The reading list below is the reference to keep.</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YOUR FIRST NINETY DAYS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in this order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renewal date and set the reminders.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Twelve months, nine months, the notice window. One minute of work, and it moves the start of the process from their calendar to yours.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three 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Fulfillers against licensed, managed resources against subscription, tables against allowance. The exact three a review checks.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four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Uplift cap and its scope, the fulfiller definition, the notice window, and whether any reallocation right exists. Most estates find two of the four missing.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Book one meeting a month.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platform owner, procurement, and one business owner, with the usage number and the contract in the same room for the first time.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down what you find.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Dated, sourced, and kept. Because the value of a baseline is that it is old, and you cannot manufacture old.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reference to keep</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cover the whole arc of this course.</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ServiceNow knowledge hub</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redresscompliance.com/servicenow-knowledge-hub</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buyer side library in one place, which is where every guide cited across these forty sessions lives.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license rightsizing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redresscompliance.com/servicenow-license-rightsizing-playbook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count that starts the twelve months, and the single highest return artifact in the entire sequence.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eight clauses, a contract analysis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redresscompliance.com/servicenow-8-clauses-contract-analysis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paper, ranked. The document to hand to legal before your next signature rather than after it.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renewal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redresscompliance.com/servicenow-renewal-playbook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twelve month runway as a checklist, phase by phase, with owners against each artifact.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2026 pricing tiers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redresscompliance.com/servicenow-2026-pricing-tiers-pillar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packaging map that everything in modules 2 and 5 sits on, and the reference to check whenever a tier question arrives.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40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this session does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Runs one estate end to end.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representative composite built from the benchmarks used throughout this course, not a specific client, and every figure traceable to a session.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Puts the modules in order.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the order we taught them, the order you would actually use them, which is the thing a curriculum cannot show you until the end.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Shows where the money came from.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Quantity before rate, structure before discount, and timing deciding what either could achieve.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Separates the essential from the optional.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you will not do all forty sessions' worth of work, and it matters which parts you drop.</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Ends with ninety days.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five things worth doing when this finishes, in the order that produces the most from the least.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representative estate, twelve months out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Built from the benchmark ranges used across this course rather than from any single client. The shape will be familiar even where the numbers are not yours.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$4.0M</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Annual committed spend. ITSM and ITOM at the core, HRSD across the workforce, a CSM footprint from an acquisition, and Now Assist attached.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1,200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Licensed fulfillers across three tenants, two of which arrived with acquisitions that nobody has retired.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24,000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Employees in the HRSD licensed count, taken from an HR headcount export that nobody has ever scoped.</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12%</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opening renewal uplift when it eventually arrives, which is inside the 10 to 20 percent band from session 26.</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Nothing here is broken. Every number arrived through a reasonable decision made by a competent person who was not asked a licensing question. That has been the finding in all eight modules.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MONTH 12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count, and the session that produces each number</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062224"/>
                <a:gridCol w="3897376"/>
                <a:gridCol w="431495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COUNT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COMES FROM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SESSION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Active fulfillers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90 day activity against licensed 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11, 12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Duplicates across tenants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identity match no single instance can produce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Tier feature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Production use of the differentiators you pay for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7, 16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workforce definition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Who is defensibly an employee for a per employee product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19</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Tables, connectors, and the pool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Allowance draw, edition allowance, and projected burn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13, 20, 23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Five queries and one conversation. Everything on this list is measurable from your own instance and your own contract, which is why it can start twelve months out and does not need anybody's permission.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FINDINGS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count returns, in the middle of every band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Roughly 1 in 5 fulfillers inactive.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Inside the 15 to 25 percent shelfware band from session 25, and the largest single line on the list.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Around 140 duplicated workers.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person holding a paid seat in two tenants, invisible from inside either, per session 24's 12 to 20 percent.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tier carried for a minority.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Fewer than half the population demonstrably using the differentiators, which is session 16's finding and session 33's blended answer.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workforce count nobody scoped.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Contractors, seasonal staff, and a subsidiary inside the 24,000, which session 19 put at 10 to 25 percent above the defensible number.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two connectors over the allowance.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Deployed in a proof of concept, never removed, at 20 to 40 thousand each per year. Session 20's six figure list item.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Of those five findings, which one should be fixed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connectors, because they carry the highest unit cost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inactive fulfillers, because it is the largest line and it reduces the base every other percentage is applied to</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tier, because it affects the most people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workforce definition, because it is a negotiation rather than work</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one changes what the uplift is calculated 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inactive fulfillers, because it is the largest line and it reduces the base every other percentage is applied to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connectors, because they carry the highest unit cost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inactive fulfillers, because it is the largest line and it reduces the base every other percentage is applied to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tier, because it affects the most people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workforce definition, because it is a negotiation rather than work</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Session 25's arithmetic decides the order: the base is what the uplift is applied to, so reducing quantity first means every subsequent percentage lands on a smaller number, and it is also the one finding that pays whether or not the negotiation goes well. Answer A has the highest unit cost and a much smaller total. Answer D is genuinely the cheapest to raise and it belongs in the negotiation rather than at month twelve, because a definition is agreed with the other side and a count is not.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MONTH 9</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Turning findings into a position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count is internal. The position is what leaves the building, and three things convert one into the other.</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benchmark</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Where a $4M multi product estate should land: session 27's bands, plus the profile row that predicts the upper half if timing and competition are present.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alternative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contestable module, funded. The acquired CSM footprint with shallow adoption, priced against Service Cloud, per session 32.</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migration</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33's entitlement map demanded in writing, with Prime scoped to the 35 people who build agents rather than to all 1,200.</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And the date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close set for the December window, chosen now rather than accepted later, which is sessions 30 and 31 doing the same job from two directions.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what has not happened yet. Nobody has argued about price. Nine months in, the entire exercise has been establishing what is true and what is available.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account team offers an early renewal at 5 percent off their opening proposal, in month 9. What is the answer?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5 percent is real money and the work is done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Decline in writing, state a fixed evaluation date, and ask the question that routes to deal desk</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Counter at 10 percent off the same proposal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but ask for the clause set alongside it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that 5 percent measured against, and what does month 9 cost you?</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2026-08-14T16:37:53Z</dcterms:created>
  <dcterms:modified xsi:type="dcterms:W3CDTF">2026-08-14T16:37:53Z</dcterms:modified>
</cp:coreProperties>
</file>