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SERVICENOW LICENSING MASTERY  |  MODULE 1  ·  SESSION 3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product catalog, mapped</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Nine workflow families, twenty five plus products, one platform premium, and the map that keeps a quote honest</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people meter: four categories, the behavioral test, the review</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product meter: the families, the ladders, the bundles, and quote control. 27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27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3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Map used features to the tier grid and price the lowest tier that contains them</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Accept Prime, future proofing avoids a migration later</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Map used features to the tier grid and price the lowest tier that contains them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Refuse AI entirely and demand a legacy tier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Split the difference and take the middle tier</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feature to tier map is the only evidence based answer. In six out of ten estates we reviewed under the new packaging, the pitched tier was above the demonstrated need. Answer A pays a premium every month for a roadmap that may never be exercised, and an upgrade later is a phone call, they will take it gladly. Answer C fights the packaging instead of the price, and the legacy tiers reached end of sale in July 2026 anyway. Answer D is a negotiation habit, not an analysis. Tiers are bought on evidence, like users are.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AI LAYER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AI layer is a consumption line wearing a product name</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Per product, plus the pool.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Now Assist ships per product, ITSM, HRSD, CSM, each drawing on the assist pool your tier bundles. The seat price and the meter are separate questions.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Bundled since April 2026.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tiers include Now Assist rather than selling it separately, which puts a consumption negotiation inside every renewal, including yours.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Agents at the top.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Fully autonomous agents and custom AI skill building are gated to Prime. If the demo showed an agent, check which tier the demo assumed.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Every environment draws.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Development and sub production burn the same pool as production. A load test can eat a month of assists, and has.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Size on evidence.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Pilot consumption, times realistic adoption, is the pool you need. The pool in the first quote is the pool that made the deal look small.</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QUOTE CONTROL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Bundle mechanics, and the five controls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Bundles are how a wide catalog gets sold fast: one price, several products, and the unit economics hidden inside. In six of ten deals we reviewed, the bundle attached one to three products that never reached production.</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Per product pricing</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Demand the unit price of every product in the package before accepting any bundle rate. Buyers who did cut bundle costs 15 to 25 percent against the package price.</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attach test</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For each attached product, ask who deploys it, when, and on whose budget. No named owner and no go live date means it is shelfware being priced as value.</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Swap rights</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right to redeploy unused subscriptions to other products mid term. Absent from most contracts by default, and the difference between a mistake and a write off.</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Phase to go live</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Entitlements start when departments actually onboard, not when the ink dries. HR going live in month nine should not be billed from month one.</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Co terming</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Every add on aligned to the master renewal date, so the whole estate negotiates at once and no product renews alone, without leverage.</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None of these controls reduce what you can deploy. They reduce what you pay for not deploying, which is the actual risk in a bundle.</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INVENTORY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deployed product inventory: licensed, live, or leaving</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Three columns.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Licensed, deployed in production, and planned with a date. Every product on every order form appears in exactly one place.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feature layer.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tiered products, the features actually exercised last quarter, against the tier's grid. This is the downgrade evidence.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growth units.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ITOM, App Engine, and the AI layer, last quarter's unit consumption and its trend. This is what the caps get negotiated against.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switch off list.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Licensed, not deployed, no owner, no date. These lines fund your renewal: they get terminated, swapped, or traded, never silently renewed.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Owned and dated.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inventory has an owner, a review date each quarter, and a version that goes into the renewal file. It is the product meter's counterpart to session 2's user file.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At renewal you find six products licensed and four deployed. The account team offers a deeper bundle discount to keep all six. What is the stronger position?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Take the discount, the effective rate per product drops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Renew all six but demand price holds on the unused two</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Present the inventory, terminate or swap the two, and negotiate the four on per product pricing</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Threaten to leave the platform over the two products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position is built on your evidence rather than their discount?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Present the inventory, terminate or swap the two, and negotiate the four on per product pricing</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Take the discount, the effective rate per product drops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Renew all six but demand price holds on the unused two</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Present the inventory, terminate or swap the two, and negotiate the four on per product pricing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Threaten to leave the platform over the two products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discount in answer A prices shelfware as value: a lower rate on products you do not run is still waste, renewed and uplifted annually. Answer B keeps paying for the problem, just more politely. Answer D burns credibility on a threat nobody believes over two modules. Answer C is the deployment map from session 1 doing its job: your evidence sets the scope, the two dead lines fund the deal, and per product pricing keeps the remaining four honest. The inventory is what makes this position possible at all.</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OPERATING MODEL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Running the product meter deliberately</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Keep the catalog map.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nine families, your products in each, and the counting unit per line. One page, updated when the catalog is repackaged.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Per product pricing, always.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standing rule: no bundle rate is accepted without the unit prices behind it, on the quote, in writing.</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Freeze the product words.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catalog changes yearly, so the order form freezes product definitions and tier grids the same way it freezes user definitions.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Phase and co-term by default.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Entitlements start at go live and every add on lands on the master renewal date. Both are asked for at signature, when they are cheap.</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Review the inventory quarterly.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deployed product inventory gets a quarterly pass beside the role review, and the renewal file gets the latest version of both.</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3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catalog,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Nine workflow families, twenty five plus products, and a counting unit that changes family by family: fulfillers, nodes, employees, tables, transactions, and assists.</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Every product carries a tier ladder, the step ups carry the margin, and the tier you owe is the lowest one containing the features your record shows you using.</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Bundles hide unit prices and attach shelfware, and the deployed product inventory, licensed, live, or leaving, is the evidence that keeps every quote honest.</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4 · The contract stack in depth: the subscription agreement, order forms, definitions, and the eight clauses that set your cost.</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3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4</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Draw your map.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List every ServiceNow product on your order forms, sorted into the nine families, with the counting unit for each.</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Mark the three columns.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Licensed, deployed in production, or planned with a date. Anything in the first column only goes on your switch off list.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one ladder.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your biggest tiered product, pull the tier feature grid and mark the features your teams used last quarter.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bundle.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Locate your most recent bundled quote and check whether per product unit prices appear anywhere on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Note the growth units.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any ITOM, App Engine, or Now Assist line, write down last quarter's unit consumption next to the entitlement.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ServiceNow products list, the 2026 catalog map</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redresscompliance.com/servicenow-products-list-2026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Today's map at full resolution: the nine families, product by product, with the licensing unit for each.</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Standard vs Pro vs Enterprise: which edition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redresscompliance.com/servicenow-standard-vs-pro-vs-enterprise-which-edition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ladder logic in depth, and how to run the feature to tier mapping from knowledge check 2.</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App Engine licensing,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redresscompliance.com/servicenow-app-engine-licensing-explained</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sleeper line from slide 5: custom tables, creators and users, and where a build decision becomes a license decision.</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Now Assist knowledge pillar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redresscompliance.com/servicenow-now-assist-pillar</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AI layer in full: the per product SKUs, the pool mechanics, and the governance module five will build on.</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Case study: the 800,000 dollar edition downgrade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redresscompliance.com/case-study-servicenow-edition-downgrade-saving-800k-enterprise-to-pro</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ladder going down in real life: Enterprise to Pro on feature evidence, and how the case was argued.</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3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Draw the map.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Name the nine workflow families, their flagship products, and the licensing unit each one is counted in.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Follow the money.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Say where ServiceNow spend concentrates in a typical estate, and which lines grow fastest between renewals.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a ladder.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Explain the tier structure that repeats across the catalog, and price a tier against the features you actually use.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Control a quote.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Break any bundle into per product unit prices, and name the terms that keep attached products from becoming shelfware.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Keep the inventory.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Maintain the deployed product inventory that decides what renews, what gets swapped, and what gets switched off.</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You cannot control a quote for a catalog you cannot see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ServiceNow sells a wide catalog against one anchor product, and the pricing power lives in the parts of the quote nobody itemizes.</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9</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Workflow families on one platform: technology, employee, customer, creator, security, risk, finance, industry, and AI. Twenty five plus products, each with its own SKU and unit.</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5-7</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Products licensed in a typical estate, against three or four running in production. The gap renews by default, every year, unless someone closes it.</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Ladder</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Every product carries a tier ladder, and the step ups carry the margin. Since April 2026 the ITSM ladder reads Foundation, Advanced, Prime.</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15-25%</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What buyers cut from bundle costs by demanding per product unit pricing before accepting any package rate. The bundle hides the units for a reason.</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catalog is repackaged routinely, which is why the definition freeze from session 2 covers products too. The map you draw today is the baseline the next repackaging gets measured against.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MAP</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Nine families, one platform, different counting units</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691045"/>
                <a:gridCol w="4407747"/>
                <a:gridCol w="4175760"/>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FAMILY</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FLAGSHIP PRODUCTS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HOW IT IS COUNTED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Technology workflows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ITSM, ITOM, ITAM and SAM, Strategic Portfolio Management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Fulfillers for ITSM, nodes and subscription units for ITOM, assets under management for ITAM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Employee workflows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HRSD, Workplace Service Delivery, Legal Service Delivery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Fulfillers plus covered employee counts, onboarding by department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Customer workflows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CSM, Field Service Management, industry service variants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Fulfillers and cases, with customer community and portal add 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Creator and platform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App Engine, Automation Engine, Integration Hub</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Custom tables, creators and users, transactions. The build decisions that become license decisions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Security and risk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SecOps, Integrated Risk Management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Fulfillers and their own unit metrics, priced against the incidents and controls they manage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AI layer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Now Assist per product, AI agents, AI Control Tower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Consumption: assist pools bundled per tier, metered across every environment, overage per unit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Finance and supply chain, industry, and the platform foundations round out the nine. The lesson of the map: the counting unit changes family by family, so no single number describes a ServiceNow estate.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MONEY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the spend actually concentrates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Most estates are five lines deep. Knowing which line is the anchor and which lines grow fastest tells you where to spend your negotiating effort.</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ITSM, the anchor</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largest line in most estates and the reference price for everything else. Sellers price the expansion path against it, which is why its terms matter beyond its own line.</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ITOM, the multiplier</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Discovery and Event Management scale with your infrastructure, not your staff. The line that grows while head count stays flat.</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HRSD and CSM, the spreaders</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Department by department onboarding, usually mid term. Each go live adds subscription scope, on dates that rarely match the renewal.</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App Engine, the sleeper</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Every custom app your teams build has a licensing consequence in tables and users. The spend nobody planned, reviewed at renewal for the first time.</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Now Assist, the new line</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Bundled into the 2026 tiers, metered by consumption, growing with adoption. The line where this year's pilot becomes next year's budget item.</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Effort follows money: the anchor gets your best contract terms, the multiplier and the spreaders get growth caps and phasing, the sleeper gets governance, and the new line gets a pool sized on evidence.</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ITOM quote scales on a different unit than your ITSM quote. What is ITOM typically counted in?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Fulfiller users, like ITSM</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Covered employees, like HRSD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Nodes and subscription units tied to infrastructure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Assist consumption from the bundled pool</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Think about what ITOM actually manages.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Nodes and subscription units tied to infrastructure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Fulfiller users, like ITSM</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Covered employees, like HRSD</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Nodes and subscription units tied to infrastructure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Assist consumption from the bundled pool</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ITOM manages infrastructure, so it is counted in it: nodes, devices, and subscription units that scale with your estate rather than your staff. That is why it is the multiplier line, it grows when you virtualize, containerize, or acquire, with zero new hires. Answers A and B are the units for people centered families, and D is the AI meter. Getting the unit right per family is the whole point of the map: you cannot cap the growth of a line if you do not know what makes it grow.</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LADDERS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Every product has a ladder, and the step ups carry the margin</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pattern repeats.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Standard, Pro, and Enterprise style ladders run across the catalog, product by product. Learn to read one and you can read them all.</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2026 ITSM ladder.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Foundation, Advanced, and Prime since April 2026, ordered by AI capability, with autonomous agents gated to Prime only.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step up sells the future.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Higher tiers are pitched on roadmap and AI ambition. The invoice, though, is monthly, and it starts now, whether the ambition ships or not.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the tier against usage.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List the features your teams exercised last quarter and find the lowest tier that contains them. That is your tier, and the delta is your negotiation.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Downgrades are real money.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edition downgrade saved one enterprise 800,000 dollars against an Enterprise tier bought for features nobody used. The ladder goes down as well as up.</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teams use incident, change, Virtual Agent, and standard reporting. The account team proposes Prime, for the AI roadmap. What is the buyer side move?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Prime, future proofing avoids a migration later</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Map used features to the tier grid and price the lowest tier that contains them</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Refuse AI entirely and demand a legacy tier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Split the difference and take the middle tier</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evidence should decide a tier?</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2026-08-12T07:59:59Z</dcterms:created>
  <dcterms:modified xsi:type="dcterms:W3CDTF">2026-08-12T07:59:59Z</dcterms:modified>
</cp:coreProperties>
</file>