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6  ·  SESSION 27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Benchmarking the price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There is no published list, so the only benchmark is what comparable enterprises actually sign, and two buyers of identical size can land twenty points apart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renewal machine, and the cap that binds only the rate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Real numbers, and where your deal sits.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Bridge to 30 June and sign at quarter end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before 12 May, a lapse is unacceptable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Bridge to 30 June and sign at quarter end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Let it lapse and negotiate from outside the contract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early, in March, to show good faith</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short bridge extension moves your signature into the window where the account team most needs it, without any lapse in service or entitlement, and it is a routine request rather than a hostile one. Answer A is right that a lapse is unacceptable and wrong that signing on the expiry date is the only way to avoid one. Answer C creates genuine compliance and service risk for a marginal gain. Answer D signs at the weakest moment in the quarter and gets nothing for the goodwill, which is the most common version of this mistake.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TRUE DOWN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largest overlooked saving at renewal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10 to 20 percent of subscribed units commonly sit unused, and they persist because the true down was never negotiated, not because it was refused.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has to be asked for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 quotes are built from your existing counts. Nothing in the process proposes a reduction, so a quantity you do not challenge is a quantity you renew.</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needs the evidence from session 25</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activity number, not the value number. Defensible on data from your own instance rather than on an assertion about need.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beats a discount point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Removing units removes them from every future uplift too, while a discount point applies to a base that still contains them.</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right is worth negotiating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contractual downsizing right at renewal turns next year's true down from a request into an entitlement.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28 takes true up, true down, and co-terming properly, including the downsizing rights and flex that make this repeatable rather than a favour you have to win each cycle.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OWN BENCHMARK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number, tracked over time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Effective cost per fulfiller.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Total ServiceNow spend divided by active fulfillers. All in, including platform, modules, assist, and support, not the seat line alone.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 active, never per licensed.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Dividing by licensed seats hides your shelfware inside the denominator and makes an expensive estate look efficient.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Tracked across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trend is the benchmark you own outright. A rising effective cost per active fulfiller is the finding, whatever the discount says.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Compared against the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External benchmarks tell you where the market sits. Your own number tells you which direction you are moving inside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reported to one audience.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number that survives is the one a CFO understands. Cost per person doing work on the platform is that number.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discount improved from 38 to 44 percent, and your effective cost per active fulfiller rose. What happened?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better discount is a better deal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Quantity, tier, or scope grew faster than the discount improved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benchmark is wrong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List prices fell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 discount is a percentage of something. Of what?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Quantity, tier, or scope grew faster than the discount improved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better discount is a better deal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Quantity, tier, or scope grew faster than the discount improved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benchmark is wrong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List prices fell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discount is a percentage applied to a quantity at a tier, so six points of improvement are easily outrun by tier drift or by units nobody trued down, which is session 26's decomposition arriving in your own numbers. Answer A is the reporting trap: discount percentage is the metric that gets celebrated and the one most easily improved while the bill rises. This is exactly why the effective cost per active fulfiller belongs in the pack, because it is the only figure that cannot be improved by buying more.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GOOD LOOKS LIKE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tests for the offer in front of you</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Not whether the discount is large. Whether the deal is good for a company like yours, closing when it closes, with the alternatives you actually have.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Is it in the right part of the band?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25 to 55 net new, 0 to 5 uplift on a prepared renewal. Compare against your profile row rather than against the midpoint.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Did the quantity get tested?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strong discount on an untested count is session 25's problem wearing a percentage sign. Right size first, always.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Is it closing in the window?</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Quarter or year end, with a bridge if the expiry falls awkwardly. This is free and most buyers do not take it.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Does the effective cost move the right way?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 active fulfiller, all in, against last term. If that number rose, the discount improved and the deal did not.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28 continues module 6 with true up, true down, and co-terming: mid term additions, downsizing rights, and the flex that decides how much any of this holds through the year.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Benchmarking,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ServiceNow publishes no list, so the only benchmark is what comparable enterprises sign: 25 to 55 percent off list on net new, and 0 to 5 percent uplift on a prepared renewal against a 7 to 12 percent opening ask.</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Where you land inside the band is decided by timing, competition, term, product spread, and the credibility of your forecast, which is why a mid quarter sole source renewal lands in the bottom third whatever its size.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true down is the largest overlooked saving because nothing in the renewal process proposes it, and the benchmark you own is effective cost per active fulfiller, all in, tracked across terms.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28 · True up, true down, and co-terming: mid term additions, downsizing rights, and the flex that holds the deal together.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yourself in the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your ACV and product spread in the profile rows, and write down the landing zone that predicts.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close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your renewal sign inside a quarter close window? If not, work out whether a bridge is available to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Score the five factors.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Timing, competition, term, product spread, forecast. Weak or strong on each. Two or more weak explains a disappointing quote.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Compute effective cost per active fulfiller.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in spend over active fulfillers, this term and last. The direction of travel is your finding.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true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units against the 10 to 20 percent benchmark, priced. That is what nobody is going to offer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Discount benchmarks, what enterprises actually achieve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redresscompliance.com/servicenow-discount-benchmarks-what-enterprises-actually-achieve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bands, the deal profile table, and the factors that move the number, which is today's session in written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Negotiation timing and fiscal quarter leverage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redresscompliance.com/servicenow-negotiation-timing-fiscal-quarter-leverage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quarterly cadence in detail, and how to move a signature into the window without letting anything lapse.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Q4 and January close leverage window</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redresscompliance.com/servicenow-q4-january-close-leverage-window</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31 December is the strongest date on the calendar, and what happens in the weeks either side of 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competitive leverage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redresscompliance.com/servicenow-competitive-leverage-guide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 credible alternative actually requires, which is more than a mention and much less than a migration.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Multi-year term length as currency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redresscompliance.com/servicenow-multi-year-term-length-as-currency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trade behind most of the band: what term buys, what it costs in flexibility, and when it is worth making.</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bands.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Net new lands at 25 to 55 percent off list, and prepared renewals hold uplift to 0 to 5 percent against a 7 to 12 percent opening ask.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your own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 mix and calendar pressure decide where you land inside the band, and raw deal size matters less than almost everyone assumes.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ServiceNow's fiscal year is the calendar year, so quarters close 31 March, June, September, and December, and the push peaks in the final two weeks.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Claim the true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10 to 20 percent of subscribed units sit unused, and the true down is the largest overlooked saving at renewal because nobody asks for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 benchmark you 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fulfiller effective cost, all in, over time, so you can answer the only question that matters: is this good for a deal like ours?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No published list, so the benchmark is what others sign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ServiceNow quotes every deal from an internal list only the account team sees, which means your quote arrives with no reference point unless you bring one.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25-55%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Net new discount off list, with the spread driven by quarter timing and competition rather than by volume.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0-5%</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Renewal uplift with preparation, against a 7 to 12 percent opening ask presented as fixed.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 points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apart two buyers of identical size can sign inside the same band. The band is wide because the inputs are behavioural.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10-20%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Subscribed units sitting unused because the true down was never negotiated at renewal.</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thirty point spread inside one band is not noise. It is the difference between buyers who brought timing, competition, and a right sized count, and buyers who brought a purchase order.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PLACEMENT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a deal profile lands inside the band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640214"/>
                <a:gridCol w="2629044"/>
                <a:gridCol w="500529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DEAL PROFILE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LANDING ZONE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Under $250K ACV, single product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Bottom third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Below deal desk escalation, so little flexibility is offered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$250K to $1M, one or two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Lower half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approvals; timing moves it more than size does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$1M to $5M, multi product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Upper half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Platform expansion is what account plans are built around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Above $5M or competitive displacement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Top of the band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Executive approvals unlock nonstandard pricing at quarter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Any size, sole source, mid quarter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Bottom third regardless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calendar or competitive pressure priced into the quote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last row against the first four. A mid quarter, sole source renewal lands at the bottom of the band whatever its size, which means the two levers you control, timing and a credible alternative, outweigh the one you do not.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FACTORS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factors, from weak position to strong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Mid quarter renewal is the weak position. Quarter or year end close is the strong one, and it is the single most reliable lever on the list.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Competition.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Sole source is weak. A credible platform alternative is strong, and credible means costed and scoped rather than mentioned.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year is weak. Three years with caps is strong, because term is the currency the vendor reliably trades discount for.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Product spread.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Single product is weak. A multi product platform deal is strong, because it is the outcome the account plan was written around.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ended growth is weak, because it prices your ambition. A defined, defensible ramp is strong, because it prices your plan.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$4M multi product renewal is signed sole source, mid quarter, on a one year term. Where does it land?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Upper half, the deal size carries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Bottom third, because no calendar or competitive pressure is priced into the quote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Top of the band, multi product always prices best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Mid band, size and timing cancel out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these inputs did the buyer actually control?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Bottom third, because no calendar or competitive pressure is priced into the quote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Upper half, the deal size carries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Bottom third, because no calendar or competitive pressure is priced into the quote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Top of the band, multi product always prices best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Mid band, size and timing cancel out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mid quarter, sole source deal lands at the bottom third whatever its size, because the quote is built against the pressure in the room and there is none: no close date the account team needs, no alternative they have to beat. Answers A and C both assume size and product spread carry the deal, and they only carry it when timing and competition are also present. The uncomfortable implication is that this buyer left roughly twenty points on the table through scheduling and sequencing rather than through negotiating badly.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fiscal year is the calendar year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ServiceNow runs a hard quarterly cadence, and closing at quarter or year end consistently adds discount points.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four dates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Quarters close 31 March, 30 June, 30 September, and 31 December. The sales push peaks in the final two weeks before each close.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Year end is the strongest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31 December closes the quarter and the fiscal year at once, which is why the January close window carries its own dynamics.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mid quarter expiry is fixable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renewal expiring mid quarter should still be signed at quarter end, on a short bridge extension if that is what it takes.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bridge is the technique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short extension moves the signature into the window without letting the contract lapse, and it is a normal, unremarkable request.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cheapest lever in the entire course. It requires no data, no analysis, and no leverage. It requires somebody to look at a calendar nine months early and choose a date.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renewal expires 12 May. What should you do about the date?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before 12 May, a lapse is unacceptable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Bridge to 30 June and sign at quarter end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Let it lapse and negotiate from outside the contract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early, in March, to show good faith</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When does the other side most need your signature?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2026-08-14T08:46:53Z</dcterms:created>
  <dcterms:modified xsi:type="dcterms:W3CDTF">2026-08-14T08:46:53Z</dcterms:modified>
</cp:coreProperties>
</file>