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4  ·  SESSION 19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HRSD and CSM: opposite metrics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One product counts every employee, the other counts only the people who work cases, and the buyer moves invert accordingly</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ITAM and SAM: three layers, per device, and the data that decides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employee and customer workflows, and why they price nothing alike.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19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Route their updates through requester and virtual agent flows, and license none of them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License all 40 as fulfillers, the access is real</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Route their updates through requester and virtual agent flows, and license none of them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License 20 and share the accounts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License them at a discounted occasional-user rate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the session's core idea: the structural answer to occasional contributors is routing, not generous licensing, because deflected work consumes no fulfiller seats at all. Answer A is how the 15 to 30 percent inflation happens, one reasonable decision at a time. Answer C is account sharing, which breaches most agreements and creates a compliance problem in place of a cost one. Answer D asks for a rate rather than solving the design question underneath it. Design the workflow boundary first, license the measured population second.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DEFLECTION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Workflow design is a licensing decision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In CSM, the cheapest seat is the one you never need. Every path that resolves work without a fulfiller touching it is capacity you are not paying for.</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portal</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Self service resolution by the customer, at no seat cost. Deflection rate is therefore a commercial metric as well as a service one.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Communities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Peer resolution, also free of seats. Under-used by most estates precisely because nobody prices its absence.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Virtual agent</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Automated resolution before a case reaches a queue, drawing on the assist pool from module 2 rather than on a seat.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Requester flows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route for occasional internal contributors, so a twice-monthly update never justifies a full seat for anybody.</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Design the workflow boundary first, license the measured fulfiller population second, and let the quarterly activity audit rather than fear of friction set the buffer.</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LADDERS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Both products tier, and both tests are the same</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HRSD tiers.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core tier centred on HR case management and knowledge, and a higher tier covering the full employee journey suite. Estates frequently carried the higher tier for populations whose usage justified the core.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CSM tiers.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step is steep, with the advanced workspace, AI, predictive intelligence, and process mining above the base. Fewer than half of estates on Professional used the differentiators.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test for both.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Measured production use of the features that separate the tiers, over a defined period. Availability is not use, and a roadmap is not evidence.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year of no use is a downgrade case.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a maturity roadmap. That reframing is what turns an uncomfortable observation into a negotiating position.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Same method as session 16.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feature grid against the usage record, exactly as on ITSM. The products differ; the test does not.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need to add CSM mid term, nine months before your platform renewal. What does the timing cost you?</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module pricing is independent of the platform deal</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Materially: both HRSD and CSM negotiate better attached to a platform renewal than standalone mid term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the co-terming, which is administrative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if you secure a good discount on the module itself</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Where does the vendor have room to move?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Materially: both HRSD and CSM negotiate better attached to a platform renewal than standalone mid term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module pricing is independent of the platform deal</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Materially: both HRSD and CSM negotiate better attached to a platform renewal than standalone mid term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the co-terming, which is administrative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if you secure a good discount on the module itself</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HRSD attached to a platform renewal negotiated 15 to 30 percent better than standalone mid term, and the CSM line moves further inside the larger platform deal for the same reason: ServiceNow has more room on a bigger transaction with a competing moment attached. Answer A treats modules as independent when the discount structure is anything but. Answer D is the trap, because a good discount on a standalone module is measured against a list price you would never have paid inside the platform deal anyway.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LEVERS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same four questions, answered oppositely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Run both products through the same frame and the divergence becomes obvious, which is exactly what stops you importing the wrong instinct.</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is counted</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HRSD: every employee, whatever they do. CSM: only the people who work cases. One is a scoping problem, the other a classification problem.</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Where the saving lives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HRSD: in the workforce definition. CSM: in the fulfiller boundary and in deflection. Nothing transfers between them.</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evidence wins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HRSD: entity and employment scoping. CSM: 90 days of fulfiller activity, which cut line spend 10 to 25 percent for buyers who brought it.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both share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tier test on measured use, a capped uplift, and attaching to the platform renewal rather than buying mid term.</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20 closes module 4 with the specialist estate, SecOps and IRM, where the metrics diverge again and connectors carry a cost most buyers never see coming.</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19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HRSD and CSM,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HRSD prices per employee across the whole workforce because any employee can raise a case, so the fulfiller audit does not help and the workforce definition carries the negotiation, with opening proposals running 10 to 25 percent above the defensible count.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CSM prices per fulfiller, counts ran 15 to 30 percent above measured active case workers, and the structural answer to occasional contributors is routing rather than licensing, because portal, community, and virtual agent resolution costs nothing per seat.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Both tier on features that fewer than half of buyers demonstrably use, both reward 90 days of activity evidence, and both negotiate materially better attached to a platform renewal than bought standalone mid term.</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20 · SecOps and IRM: the specialist estate, connector economics, and the modules that meter on their own units entirely.</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19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20</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Define your workforce.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hold HRSD, write down which populations are in the licensed count and whether contractors, seasonal staff, and subsidiaries were ever discussed.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Measure HRSD adoption.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share of employees used the portal in the last quarter? Per employee pricing for low adoption is the value question behind the licence.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90 days of CSM activity.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Case work per fulfiller. Mark anyone below the threshold as a gray zone candidate, exactly as in module 3.</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deflection rate.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share of contacts resolve in portal, community, or virtual agent? That number is a commercial metric, not just a service one.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tier evidence.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either product on the higher tier, name the differentiating feature your teams used in production last quarter.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HRSD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redresscompliance.com/servicenow-hrsd-hr-service-delivery-licensing-guide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per employee model in full: the packages, the workforce definition levers, and where buyers give money away.</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CSM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redresscompliance.com/servicenow-csm-licensing-guide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fulfiller boundary, the gray zone populations, deflection as free capacity, and the activity evidence that cut spend 10 to 25 percent.</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Fulfiller vs requester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redresscompliance.com/servicenow-fulfiller-vs-requester-licensing-explained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boundary from module 3, which CSM inherits directly and HRSD ignores entirely.</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license rightsizing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redresscompliance.com/servicenow-license-rightsizing-playbook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activity audit that produces the CSM evidence, and the renewal timing that both products reward.</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ServiceNow products list, the 2026 catalog map</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redresscompliance.com/servicenow-products-list-2026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employee and customer workflows sit in the catalog, and how their units differ from the technology families.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19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19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the two units.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HRSD prices per employee across the workforce, CSM prices per fulfiller. The same negotiating instinct is right for one and wrong for the other.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Scope the workforce.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Contractors, seasonal staff, and subsidiaries are scoping conversations rather than defaults, and opening proposals ran 10 to 25 percent high.</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Hold the CSM boundary.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Route occasional contributors through requester and portal flows instead of licensing them, because deflected work costs nothing.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Test both tier ladders.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Professional on measured use of the differentiating features, not on their availability, in either product.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Time the attachment.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Both negotiate materially better inside a platform renewal than standalone mid term.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Two products, opposite units, opposite moves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Most buyers carry one mental model of ServiceNow licensing across the whole estate. These two products punish that directly, because what saves money in one costs money in the other.</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Everyone</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HRSD's unit. Priced per employee across your workforce, because any employee can raise an HR case. The fulfiller model does not apply at all.</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10-25%</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far opening workforce definitions ran above the defensible employee count after scoping. The definition is the negotiation.</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15-30%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far CSM fulfiller counts ran above measured active case workers, inflated by the gray zone of occasional contributors.</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$0</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customers, requesters, portal visitors, and virtual agent interactions cost per seat in CSM. Deflection is free capacity.</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In HRSD you argue about who counts as an employee. In CSM you argue about who counts as a fulfiller. Bringing the wrong argument to the wrong product wastes the meeting.</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HRSD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Priced per employee, and what follows from that</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12661"/>
                <a:gridCol w="4454144"/>
                <a:gridCol w="4407747"/>
              </a:tblGrid>
              <a:tr h="411480">
                <a:tc>
                  <a:txBody>
                    <a:bodyPr/>
                    <a:lstStyle/>
                    <a:p>
                      <a:pPr indent="0" marL="0">
                        <a:buNone/>
                      </a:pP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IT WORKS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MEANS FOR YOU</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unit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 employee across the workforce, because any employee can raise an HR case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headcount is the bill. The HR team's size is irrelevant to the price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fulfiller model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Does not apply. There is no active-user count to right-size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module 3 audit does not help here. A different lever is needed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two negotiations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definition of employee, then the price per unit, in that order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Definition first, always: a lower unit price on an inflated population is a poor trade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shelfware risk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 employee pricing for a portal nobody uses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most expensive shelfware on the platform, because it scales with headcount rather than with adoption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the one product in the catalog where cleaning your user list changes nothing, and where the scoping conversation carries everything.</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19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DEFINITION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counts as an employee is a conversation, not a fact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Contractors.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 they consume HR services from you, or from their own employer? A defensible answer either way, and it is worth thousands per hundred people.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Seasonal and temporary staff.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Counted at peak or at average? A retailer with a Christmas workforce has a genuine argument about which number describes the year.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Subsidiaries and joint ventures.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scope or licensed separately, and does the entity structure match how HR services are actually delivered?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Non-desk and deskless workers.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Populations with no platform access at all still appear in headcount exports. They should not appear in the licensed number unquestioned.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write the definition down.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Whatever you agree, the definition goes in the order form with the version discipline from session 4, or next year's headcount export re-opens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HRSD quote prices 24,000 employees. Your HR team is 60 people and portal adoption is 15 percent. Which fact reduces the bill?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60 person HR team, since they are the actual users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15 percent adoption, since most employees never log in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Neither directly: only the workforce definition and the unit price move it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Both, weighted by usage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the meter actually count?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Neither directly: only the workforce definition and the unit price move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60 person HR team, since they are the actual users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15 percent adoption, since most employees never log in</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Neither directly: only the workforce definition and the unit price move it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Both, weighted by usage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Per employee means per employee, so the fulfiller instinct in answer A and the activity instinct in answer B are both imported from products that price differently. Low adoption is a genuine problem, and it is a value problem rather than a licensing lever: this is precisely the most expensive shelfware on the platform. What does move the number is which 24,000 people are defensibly your employees, and what each one costs. Definition first, then unit price.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CSM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fulfiller boundary, and who should sit outside it</a:t>
            </a:r>
            <a:endParaRPr lang="en-US" sz="27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235746"/>
                <a:gridCol w="3336863"/>
                <a:gridCol w="47019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POPULATION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LICENCE STATUS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BUYER MOVE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Agents working cases daily in the workspace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Clearly licensed fulfillers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measured core the count is built 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Engineers and field staff who occasionally update cases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gray zone that inflates counts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Route through requester and virtual agent flows: no seat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Back office users touching cases monthly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Gray zone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Audit against the 90 day activity threshold before renewing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Customers, requesters, and portal visitors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Unlicensed, always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Deflect work here deliberately: it is free capacity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Fulfiller counts ran 15 to 30 percent above measured active case workers in the majority of estates we reviewed, and the boundary drift is gradual and invisible until the renewal quote prices it.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19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40 field engineers update customer cases roughly twice a month each. What is the structural answer?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License all 40 as fulfillers, the access is real</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Route their updates through requester and virtual agent flows, and license none of them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License 20 and share the accounts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License them at a discounted occasional-user rate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Is this a licensing problem or a workflow design problem?</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2026-08-13T22:52:42Z</dcterms:created>
  <dcterms:modified xsi:type="dcterms:W3CDTF">2026-08-13T22:52:42Z</dcterms:modified>
</cp:coreProperties>
</file>