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notesMasterIdLst>
    <p:notesMasterId r:id="rId2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14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777240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SAP LICENSING MASTERY  |  MODULE 2  ·  SESSION 8 OF 40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1143000"/>
            <a:ext cx="11274552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Dormant, duplicate and multi system users</a:t>
            </a:r>
            <a:endParaRPr lang="en-US" sz="4700" dirty="0"/>
          </a:p>
        </p:txBody>
      </p:sp>
      <p:sp>
        <p:nvSpPr>
          <p:cNvPr id="4" name="Shape 2"/>
          <p:cNvSpPr/>
          <p:nvPr/>
        </p:nvSpPr>
        <p:spPr>
          <a:xfrm>
            <a:off x="457200" y="2743200"/>
            <a:ext cx="1463040" cy="0"/>
          </a:xfrm>
          <a:prstGeom prst="line">
            <a:avLst/>
          </a:prstGeom>
          <a:noFill/>
          <a:ln w="31750">
            <a:solidFill>
              <a:srgbClr val="C9A22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57200" y="2926080"/>
            <a:ext cx="10058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dirty="0">
                <a:solidFill>
                  <a:srgbClr val="E8D9A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cheapest money in the estate, and the deduplication rate that finds it</a:t>
            </a:r>
            <a:endParaRPr lang="en-US" sz="1900" dirty="0"/>
          </a:p>
        </p:txBody>
      </p:sp>
      <p:sp>
        <p:nvSpPr>
          <p:cNvPr id="6" name="Text 4"/>
          <p:cNvSpPr/>
          <p:nvPr/>
        </p:nvSpPr>
        <p:spPr>
          <a:xfrm>
            <a:off x="457200" y="4114800"/>
            <a:ext cx="5408676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spcAft>
                <a:spcPts val="400"/>
              </a:spcAft>
              <a:buNone/>
            </a:pPr>
            <a:r>
              <a:rPr lang="en-US" sz="1100" b="1" spc="300" kern="0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THIS COURSE</a:t>
            </a:r>
            <a:endParaRPr lang="en-US" sz="11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50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40 sessions, from the counting rules to the capstone negotiation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6323076" y="4114800"/>
            <a:ext cx="5408676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spcAft>
                <a:spcPts val="400"/>
              </a:spcAft>
              <a:buNone/>
            </a:pPr>
            <a:r>
              <a:rPr lang="en-US" sz="1100" b="1" spc="300" kern="0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THIS SESSION</a:t>
            </a:r>
            <a:endParaRPr lang="en-US" sz="11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50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Records that should not be counted, and how to stop counting them. 27 minutes.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457200" y="562356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27 minutes  |  redresscompliance.com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22314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sap-licensing  |  Session 8 of 40</a:t>
            </a:r>
            <a:endParaRPr lang="en-US" sz="850" dirty="0"/>
          </a:p>
        </p:txBody>
      </p:sp>
      <p:sp>
        <p:nvSpPr>
          <p:cNvPr id="11" name="Text 9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 / 19</a:t>
            </a:r>
            <a:endParaRPr lang="en-US" sz="8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2E7D4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KNOWLEDGE CHECK 2  ·  ANSWER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Lock them, notify the owning managers, then delete after a defined waiting period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1463040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6" name="Text 4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234440" y="1463040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Delete them: 18 months is more than enough evidence</a:t>
            </a:r>
            <a:endParaRPr lang="en-US" sz="1650" dirty="0"/>
          </a:p>
        </p:txBody>
      </p:sp>
      <p:sp>
        <p:nvSpPr>
          <p:cNvPr id="8" name="Shape 6"/>
          <p:cNvSpPr/>
          <p:nvPr/>
        </p:nvSpPr>
        <p:spPr>
          <a:xfrm>
            <a:off x="457200" y="2176272"/>
            <a:ext cx="11274552" cy="621792"/>
          </a:xfrm>
          <a:prstGeom prst="rect">
            <a:avLst/>
          </a:prstGeom>
          <a:solidFill>
            <a:srgbClr val="EAF3EC"/>
          </a:solidFill>
          <a:ln w="19050">
            <a:solidFill>
              <a:srgbClr val="2E7D46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solidFill>
            <a:srgbClr val="2E7D46"/>
          </a:solidFill>
          <a:ln/>
        </p:spPr>
      </p:sp>
      <p:sp>
        <p:nvSpPr>
          <p:cNvPr id="10" name="Text 8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234440" y="2176272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F5231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Lock them, notify the owning managers, then delete after a defined waiting period   ✓</a:t>
            </a:r>
            <a:endParaRPr lang="en-US" sz="1650" dirty="0"/>
          </a:p>
        </p:txBody>
      </p:sp>
      <p:sp>
        <p:nvSpPr>
          <p:cNvPr id="12" name="Shape 10"/>
          <p:cNvSpPr/>
          <p:nvPr/>
        </p:nvSpPr>
        <p:spPr>
          <a:xfrm>
            <a:off x="457200" y="2889504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4" name="Text 12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234440" y="2889504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Change them to the cheapest user type and leave them in place</a:t>
            </a:r>
            <a:endParaRPr lang="en-US" sz="1650" dirty="0"/>
          </a:p>
        </p:txBody>
      </p:sp>
      <p:sp>
        <p:nvSpPr>
          <p:cNvPr id="16" name="Shape 14"/>
          <p:cNvSpPr/>
          <p:nvPr/>
        </p:nvSpPr>
        <p:spPr>
          <a:xfrm>
            <a:off x="457200" y="3602736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8" name="Text 16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1234440" y="3602736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Leave them until the next measurement to see whether they become active</a:t>
            </a:r>
            <a:endParaRPr lang="en-US" sz="1650" dirty="0"/>
          </a:p>
        </p:txBody>
      </p:sp>
      <p:sp>
        <p:nvSpPr>
          <p:cNvPr id="20" name="Shape 18"/>
          <p:cNvSpPr/>
          <p:nvPr/>
        </p:nvSpPr>
        <p:spPr>
          <a:xfrm>
            <a:off x="457200" y="4389120"/>
            <a:ext cx="11274552" cy="105156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1" name="Shape 19"/>
          <p:cNvSpPr/>
          <p:nvPr/>
        </p:nvSpPr>
        <p:spPr>
          <a:xfrm>
            <a:off x="457200" y="4389120"/>
            <a:ext cx="45720" cy="10515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2" name="Text 20"/>
          <p:cNvSpPr/>
          <p:nvPr/>
        </p:nvSpPr>
        <p:spPr>
          <a:xfrm>
            <a:off x="685800" y="4389120"/>
            <a:ext cx="10817352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spc="2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WHY  </a:t>
            </a:r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Locking stops the count and is instantly reversible, which is exactly the property you want when you are wrong about a handful of the four hundred. And you will be: the annual process owner, the auditor who logs in each March, the person on long term leave. A is right about the money and wrong about the risk, and one broken year end close will cost you the programme. C keeps paying for people who are not there, at a discount. D delays a year to learn what a lock teaches you in thirty days.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sap-licensing  |  Session 8 of 40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10 / 19</a:t>
            </a:r>
            <a:endParaRPr lang="en-US" sz="8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PROCEDURE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Removing an account without breaking anything</a:t>
            </a:r>
            <a:endParaRPr lang="en-US" sz="2700" dirty="0"/>
          </a:p>
        </p:txBody>
      </p:sp>
      <p:graphicFrame>
        <p:nvGraphicFramePr>
          <p:cNvPr id="1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188720"/>
          <a:ext cx="11274552" cy="914400"/>
        </p:xfrm>
        <a:graphic>
          <a:graphicData uri="http://schemas.openxmlformats.org/drawingml/2006/table">
            <a:tbl>
              <a:tblPr/>
              <a:tblGrid>
                <a:gridCol w="2319867"/>
                <a:gridCol w="4361349"/>
                <a:gridCol w="4593336"/>
              </a:tblGrid>
              <a:tr h="4114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spc="100" kern="0" dirty="0">
                          <a:solidFill>
                            <a:srgbClr val="FFFFF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STEP</a:t>
                      </a:r>
                      <a:endParaRPr lang="en-US" sz="12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spc="100" kern="0" dirty="0">
                          <a:solidFill>
                            <a:srgbClr val="FFFFF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WHAT YOU DO</a:t>
                      </a:r>
                      <a:endParaRPr lang="en-US" sz="12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spc="100" kern="0" dirty="0">
                          <a:solidFill>
                            <a:srgbClr val="FFFFF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WHY THIS STEP EXISTS</a:t>
                      </a:r>
                      <a:endParaRPr lang="en-US" sz="12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</a:tr>
              <a:tr h="81015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b="1" dirty="0">
                          <a:solidFill>
                            <a:srgbClr val="1B2A4A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1. Identify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Last logon, plus HR leaver status where you have it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Two independent signals, because either alone produces false positives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015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b="1" dirty="0">
                          <a:solidFill>
                            <a:srgbClr val="1B2A4A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2. Notify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Tell the owning manager, with a date, and a way to object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It converts your risk into their decision, and it surfaces the exceptions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015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b="1" dirty="0">
                          <a:solidFill>
                            <a:srgbClr val="1B2A4A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3. Lock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Lock the account, do not delete it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The record stops counting immediately and nothing is lost if you are wrong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015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b="1" dirty="0">
                          <a:solidFill>
                            <a:srgbClr val="1B2A4A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4. Wait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Thirty to ninety days, defined in advance and applied consistently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Long enough for a quarterly or annual task to surface an objection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015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b="1" dirty="0">
                          <a:solidFill>
                            <a:srgbClr val="1B2A4A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5. Delete and record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Remove the account and file what you removed and why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The count is now clean and you can explain the reduction next year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Shape 2"/>
          <p:cNvSpPr/>
          <p:nvPr/>
        </p:nvSpPr>
        <p:spPr>
          <a:xfrm>
            <a:off x="457200" y="5815584"/>
            <a:ext cx="11274552" cy="54864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6" name="Shape 3"/>
          <p:cNvSpPr/>
          <p:nvPr/>
        </p:nvSpPr>
        <p:spPr>
          <a:xfrm>
            <a:off x="457200" y="5815584"/>
            <a:ext cx="45720" cy="5486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7" name="Text 4"/>
          <p:cNvSpPr/>
          <p:nvPr/>
        </p:nvSpPr>
        <p:spPr>
          <a:xfrm>
            <a:off x="685800" y="5815584"/>
            <a:ext cx="10817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Step three is where the saving actually happens, because a locked account does not count. Everything after it is housekeeping, which means the money arrives long before the project ends.</a:t>
            </a:r>
            <a:endParaRPr lang="en-US" sz="1350" dirty="0"/>
          </a:p>
        </p:txBody>
      </p:sp>
      <p:sp>
        <p:nvSpPr>
          <p:cNvPr id="8" name="Shape 5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sap-licensing  |  Session 8 of 40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11 / 19</a:t>
            </a:r>
            <a:endParaRPr lang="en-US" sz="8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VALUE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Why this is worth more than it sounds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060704"/>
            <a:ext cx="112745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numbers below are shapes rather than promises. Run them on your own population and the case usually makes itself in an afternoon.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457200" y="1463040"/>
            <a:ext cx="2667762" cy="320040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463040"/>
            <a:ext cx="2667762" cy="7315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" y="1664208"/>
            <a:ext cx="230200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Volume</a:t>
            </a:r>
            <a:endParaRPr lang="en-US" sz="1450" dirty="0"/>
          </a:p>
        </p:txBody>
      </p:sp>
      <p:sp>
        <p:nvSpPr>
          <p:cNvPr id="8" name="Text 6"/>
          <p:cNvSpPr/>
          <p:nvPr/>
        </p:nvSpPr>
        <p:spPr>
          <a:xfrm>
            <a:off x="640080" y="2359152"/>
            <a:ext cx="2302002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Five to fifteen percent of a named user population is commonly dormant or duplicated. On ten thousand users that is five hundred to fifteen hundred records.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3326130" y="1463040"/>
            <a:ext cx="2667762" cy="320040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326130" y="1463040"/>
            <a:ext cx="2667762" cy="7315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1" name="Text 9"/>
          <p:cNvSpPr/>
          <p:nvPr/>
        </p:nvSpPr>
        <p:spPr>
          <a:xfrm>
            <a:off x="3509010" y="1664208"/>
            <a:ext cx="230200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Mix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3509010" y="2359152"/>
            <a:ext cx="2302002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Dormant accounts skew expensive, because leavers were often operational staff sitting at the higher types rather than self service.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6195060" y="1463040"/>
            <a:ext cx="2667762" cy="320040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195060" y="1463040"/>
            <a:ext cx="2667762" cy="7315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5" name="Text 13"/>
          <p:cNvSpPr/>
          <p:nvPr/>
        </p:nvSpPr>
        <p:spPr>
          <a:xfrm>
            <a:off x="6377940" y="1664208"/>
            <a:ext cx="230200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Compounding</a:t>
            </a:r>
            <a:endParaRPr lang="en-US" sz="1450" dirty="0"/>
          </a:p>
        </p:txBody>
      </p:sp>
      <p:sp>
        <p:nvSpPr>
          <p:cNvPr id="16" name="Text 14"/>
          <p:cNvSpPr/>
          <p:nvPr/>
        </p:nvSpPr>
        <p:spPr>
          <a:xfrm>
            <a:off x="6377940" y="2359152"/>
            <a:ext cx="2302002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Every one of these also converts into an FUE at conversion, so the same record costs you twice: once now and once in the new agreement.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9063990" y="1463040"/>
            <a:ext cx="2667762" cy="320040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063990" y="1463040"/>
            <a:ext cx="2667762" cy="7315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9" name="Text 17"/>
          <p:cNvSpPr/>
          <p:nvPr/>
        </p:nvSpPr>
        <p:spPr>
          <a:xfrm>
            <a:off x="9246870" y="1664208"/>
            <a:ext cx="230200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Effort</a:t>
            </a:r>
            <a:endParaRPr lang="en-US" sz="1450" dirty="0"/>
          </a:p>
        </p:txBody>
      </p:sp>
      <p:sp>
        <p:nvSpPr>
          <p:cNvPr id="20" name="Text 18"/>
          <p:cNvSpPr/>
          <p:nvPr/>
        </p:nvSpPr>
        <p:spPr>
          <a:xfrm>
            <a:off x="9246870" y="2359152"/>
            <a:ext cx="2302002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No negotiation, no role redesign, no business case. Mostly a report, a notification, and a waiting period somebody has to own.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457200" y="4846320"/>
            <a:ext cx="11274552" cy="54864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2" name="Shape 20"/>
          <p:cNvSpPr/>
          <p:nvPr/>
        </p:nvSpPr>
        <p:spPr>
          <a:xfrm>
            <a:off x="457200" y="4846320"/>
            <a:ext cx="45720" cy="5486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3" name="Text 21"/>
          <p:cNvSpPr/>
          <p:nvPr/>
        </p:nvSpPr>
        <p:spPr>
          <a:xfrm>
            <a:off x="685800" y="4846320"/>
            <a:ext cx="10817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This is the highest ratio of money to argument anywhere in the course. It is also the work that gets deferred most often, because nothing about it is interesting.</a:t>
            </a:r>
            <a:endParaRPr lang="en-US" sz="1350" dirty="0"/>
          </a:p>
        </p:txBody>
      </p:sp>
      <p:sp>
        <p:nvSpPr>
          <p:cNvPr id="24" name="Shape 22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sap-licensing  |  Session 8 of 40</a:t>
            </a:r>
            <a:endParaRPr lang="en-US" sz="850" dirty="0"/>
          </a:p>
        </p:txBody>
      </p:sp>
      <p:sp>
        <p:nvSpPr>
          <p:cNvPr id="26" name="Text 24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12 / 19</a:t>
            </a:r>
            <a:endParaRPr lang="en-US" sz="8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TRAPS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Five ways a cleanup goes wrong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02920" y="1463040"/>
            <a:ext cx="137160" cy="1371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5" name="Text 3"/>
          <p:cNvSpPr/>
          <p:nvPr/>
        </p:nvSpPr>
        <p:spPr>
          <a:xfrm>
            <a:off x="1097280" y="1188720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Deleting the annual user.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person who runs one process each year end. Eighteen months of silence, entirely legitimate, and the one deletion everybody remembers.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457200" y="1901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02920" y="2176272"/>
            <a:ext cx="137160" cy="1371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8" name="Text 6"/>
          <p:cNvSpPr/>
          <p:nvPr/>
        </p:nvSpPr>
        <p:spPr>
          <a:xfrm>
            <a:off x="1097280" y="1901952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Locking a technical account.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It has no last logon in the human sense, and an interface stops overnight. Separate technical accounts out before you start.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57200" y="2615184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02920" y="2889504"/>
            <a:ext cx="137160" cy="1371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11" name="Text 9"/>
          <p:cNvSpPr/>
          <p:nvPr/>
        </p:nvSpPr>
        <p:spPr>
          <a:xfrm>
            <a:off x="1097280" y="2615184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Merging the wrong two people.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Two employees with the same common name in different countries. Deduplication by name alone eventually finds them.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57200" y="3328416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02920" y="3602736"/>
            <a:ext cx="137160" cy="1371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14" name="Text 12"/>
          <p:cNvSpPr/>
          <p:nvPr/>
        </p:nvSpPr>
        <p:spPr>
          <a:xfrm>
            <a:off x="1097280" y="3328416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Cleaning without recording.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count drops by nine hundred and nobody can say why, which turns a good result into an awkward question.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57200" y="4041648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502920" y="4315968"/>
            <a:ext cx="137160" cy="1371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17" name="Text 15"/>
          <p:cNvSpPr/>
          <p:nvPr/>
        </p:nvSpPr>
        <p:spPr>
          <a:xfrm>
            <a:off x="1097280" y="4041648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One pass only.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cleanup with no leaver process behind it rebuilds the same population in about two years, at roughly the same rate.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sap-licensing  |  Session 8 of 40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13 / 19</a:t>
            </a:r>
            <a:endParaRPr lang="en-US" sz="8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KNOWLEDGE CHECK 3 OF 3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Deduplication merges two records into one person. A month later, both accounts are active. What happened?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1463040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6" name="Text 4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234440" y="1463040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Somebody unlocked an account that should have stayed locked</a:t>
            </a:r>
            <a:endParaRPr lang="en-US" sz="1650" dirty="0"/>
          </a:p>
        </p:txBody>
      </p:sp>
      <p:sp>
        <p:nvSpPr>
          <p:cNvPr id="8" name="Shape 6"/>
          <p:cNvSpPr/>
          <p:nvPr/>
        </p:nvSpPr>
        <p:spPr>
          <a:xfrm>
            <a:off x="457200" y="2176272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0" name="Text 8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234440" y="2176272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They are two different people who matched on the same name</a:t>
            </a:r>
            <a:endParaRPr lang="en-US" sz="1650" dirty="0"/>
          </a:p>
        </p:txBody>
      </p:sp>
      <p:sp>
        <p:nvSpPr>
          <p:cNvPr id="12" name="Shape 10"/>
          <p:cNvSpPr/>
          <p:nvPr/>
        </p:nvSpPr>
        <p:spPr>
          <a:xfrm>
            <a:off x="457200" y="2889504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4" name="Text 12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234440" y="2889504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consolidation ran before the last measurement date</a:t>
            </a:r>
            <a:endParaRPr lang="en-US" sz="1650" dirty="0"/>
          </a:p>
        </p:txBody>
      </p:sp>
      <p:sp>
        <p:nvSpPr>
          <p:cNvPr id="16" name="Shape 14"/>
          <p:cNvSpPr/>
          <p:nvPr/>
        </p:nvSpPr>
        <p:spPr>
          <a:xfrm>
            <a:off x="457200" y="3602736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8" name="Text 16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1234440" y="3602736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One account is a technical user that resumed a batch job</a:t>
            </a:r>
            <a:endParaRPr lang="en-US" sz="1650" dirty="0"/>
          </a:p>
        </p:txBody>
      </p:sp>
      <p:sp>
        <p:nvSpPr>
          <p:cNvPr id="20" name="Shape 18"/>
          <p:cNvSpPr/>
          <p:nvPr/>
        </p:nvSpPr>
        <p:spPr>
          <a:xfrm>
            <a:off x="457200" y="4389120"/>
            <a:ext cx="11274552" cy="54864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1" name="Shape 19"/>
          <p:cNvSpPr/>
          <p:nvPr/>
        </p:nvSpPr>
        <p:spPr>
          <a:xfrm>
            <a:off x="457200" y="4389120"/>
            <a:ext cx="45720" cy="5486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2" name="Text 20"/>
          <p:cNvSpPr/>
          <p:nvPr/>
        </p:nvSpPr>
        <p:spPr>
          <a:xfrm>
            <a:off x="685800" y="4389120"/>
            <a:ext cx="10817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Pause here, and think about what deduplication actually matches on.</a:t>
            </a:r>
            <a:endParaRPr lang="en-US" sz="1350" dirty="0"/>
          </a:p>
        </p:txBody>
      </p:sp>
      <p:sp>
        <p:nvSpPr>
          <p:cNvPr id="23" name="Shape 21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sap-licensing  |  Session 8 of 40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14 / 19</a:t>
            </a:r>
            <a:endParaRPr lang="en-US" sz="8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2E7D4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KNOWLEDGE CHECK 3  ·  ANSWER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They are two different people who matched on the same name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1463040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6" name="Text 4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234440" y="1463040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Somebody unlocked an account that should have stayed locked</a:t>
            </a:r>
            <a:endParaRPr lang="en-US" sz="1650" dirty="0"/>
          </a:p>
        </p:txBody>
      </p:sp>
      <p:sp>
        <p:nvSpPr>
          <p:cNvPr id="8" name="Shape 6"/>
          <p:cNvSpPr/>
          <p:nvPr/>
        </p:nvSpPr>
        <p:spPr>
          <a:xfrm>
            <a:off x="457200" y="2176272"/>
            <a:ext cx="11274552" cy="621792"/>
          </a:xfrm>
          <a:prstGeom prst="rect">
            <a:avLst/>
          </a:prstGeom>
          <a:solidFill>
            <a:srgbClr val="EAF3EC"/>
          </a:solidFill>
          <a:ln w="19050">
            <a:solidFill>
              <a:srgbClr val="2E7D46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solidFill>
            <a:srgbClr val="2E7D46"/>
          </a:solidFill>
          <a:ln/>
        </p:spPr>
      </p:sp>
      <p:sp>
        <p:nvSpPr>
          <p:cNvPr id="10" name="Text 8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234440" y="2176272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F5231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They are two different people who matched on the same name   ✓</a:t>
            </a:r>
            <a:endParaRPr lang="en-US" sz="1650" dirty="0"/>
          </a:p>
        </p:txBody>
      </p:sp>
      <p:sp>
        <p:nvSpPr>
          <p:cNvPr id="12" name="Shape 10"/>
          <p:cNvSpPr/>
          <p:nvPr/>
        </p:nvSpPr>
        <p:spPr>
          <a:xfrm>
            <a:off x="457200" y="2889504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4" name="Text 12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234440" y="2889504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consolidation ran before the last measurement date</a:t>
            </a:r>
            <a:endParaRPr lang="en-US" sz="1650" dirty="0"/>
          </a:p>
        </p:txBody>
      </p:sp>
      <p:sp>
        <p:nvSpPr>
          <p:cNvPr id="16" name="Shape 14"/>
          <p:cNvSpPr/>
          <p:nvPr/>
        </p:nvSpPr>
        <p:spPr>
          <a:xfrm>
            <a:off x="457200" y="3602736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8" name="Text 16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1234440" y="3602736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One account is a technical user that resumed a batch job</a:t>
            </a:r>
            <a:endParaRPr lang="en-US" sz="1650" dirty="0"/>
          </a:p>
        </p:txBody>
      </p:sp>
      <p:sp>
        <p:nvSpPr>
          <p:cNvPr id="20" name="Shape 18"/>
          <p:cNvSpPr/>
          <p:nvPr/>
        </p:nvSpPr>
        <p:spPr>
          <a:xfrm>
            <a:off x="457200" y="4389120"/>
            <a:ext cx="11274552" cy="105156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1" name="Shape 19"/>
          <p:cNvSpPr/>
          <p:nvPr/>
        </p:nvSpPr>
        <p:spPr>
          <a:xfrm>
            <a:off x="457200" y="4389120"/>
            <a:ext cx="45720" cy="10515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2" name="Text 20"/>
          <p:cNvSpPr/>
          <p:nvPr/>
        </p:nvSpPr>
        <p:spPr>
          <a:xfrm>
            <a:off x="685800" y="4389120"/>
            <a:ext cx="10817352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spc="2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WHY  </a:t>
            </a:r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Two active accounts in the same period is the classic signature of a false merge, because one human being rarely works in two systems simultaneously all month. Weak matching keys create these, and they are worse than a missed duplicate: you have now understated your count, which is the one direction of error you cannot afford. A, C and D are all real events and none of them explains sustained simultaneous activity. Check the false merges before you present the improvement.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sap-licensing  |  Session 8 of 40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15 / 19</a:t>
            </a:r>
            <a:endParaRPr lang="en-US" sz="8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KEEPING IT CLEAN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Five things that stop the population rebuilding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02920" y="1463040"/>
            <a:ext cx="137160" cy="1371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5" name="Text 3"/>
          <p:cNvSpPr/>
          <p:nvPr/>
        </p:nvSpPr>
        <p:spPr>
          <a:xfrm>
            <a:off x="1097280" y="1188720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Join the leaver process.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HR termination triggers an SAP lock. One integration, built once, and the dormant problem largely stops existing.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457200" y="1901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02920" y="2176272"/>
            <a:ext cx="137160" cy="1371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8" name="Text 6"/>
          <p:cNvSpPr/>
          <p:nvPr/>
        </p:nvSpPr>
        <p:spPr>
          <a:xfrm>
            <a:off x="1097280" y="1901952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Fix the matching keys.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Make email mandatory and consistent across systems. It is the highest value data quality work in this entire topic.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57200" y="2615184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02920" y="2889504"/>
            <a:ext cx="137160" cy="1371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11" name="Text 9"/>
          <p:cNvSpPr/>
          <p:nvPr/>
        </p:nvSpPr>
        <p:spPr>
          <a:xfrm>
            <a:off x="1097280" y="2615184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Separate technical accounts.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naming convention and the right user type, so they never appear in a human count again.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57200" y="3328416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02920" y="3602736"/>
            <a:ext cx="137160" cy="1371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14" name="Text 12"/>
          <p:cNvSpPr/>
          <p:nvPr/>
        </p:nvSpPr>
        <p:spPr>
          <a:xfrm>
            <a:off x="1097280" y="3328416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Report dormancy monthly.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Count of accounts with no logon in ninety days, by department. Visible, small, and it never becomes a project again.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57200" y="4041648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502920" y="4315968"/>
            <a:ext cx="137160" cy="1371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17" name="Text 15"/>
          <p:cNvSpPr/>
          <p:nvPr/>
        </p:nvSpPr>
        <p:spPr>
          <a:xfrm>
            <a:off x="1097280" y="4041648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Name an owner for orphans.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Every account has a responsible manager, and an account whose manager has left is itself an exception to review.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sap-licensing  |  Session 8 of 40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16 / 19</a:t>
            </a:r>
            <a:endParaRPr lang="en-US" sz="8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A14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SESSION 8  ·  RECAP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822960"/>
            <a:ext cx="1127455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Phantom users, in three sentences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457200" y="1737360"/>
            <a:ext cx="1463040" cy="0"/>
          </a:xfrm>
          <a:prstGeom prst="line">
            <a:avLst/>
          </a:prstGeom>
          <a:noFill/>
          <a:ln w="31750">
            <a:solidFill>
              <a:srgbClr val="C9A22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57200" y="1965960"/>
            <a:ext cx="11274552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spcAft>
                <a:spcPts val="1200"/>
              </a:spcAft>
              <a:buNone/>
            </a:pPr>
            <a:r>
              <a:rPr lang="en-US" sz="160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Dormant, duplicate, technical and orphaned records look identical in a user list and need four different fixes, so separate them before you begin.</a:t>
            </a:r>
            <a:endParaRPr lang="en-US" sz="1600" dirty="0"/>
          </a:p>
          <a:p>
            <a:pPr indent="0" marL="0">
              <a:lnSpc>
                <a:spcPct val="115000"/>
              </a:lnSpc>
              <a:spcAft>
                <a:spcPts val="1200"/>
              </a:spcAft>
              <a:buNone/>
            </a:pPr>
            <a:r>
              <a:rPr lang="en-US" sz="160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deduplication rate tells you about your matching data rather than your headcount, and a low rate is a data finding rather than good news.</a:t>
            </a:r>
            <a:endParaRPr lang="en-US" sz="1600" dirty="0"/>
          </a:p>
          <a:p>
            <a:pPr indent="0" marL="0">
              <a:lnSpc>
                <a:spcPct val="115000"/>
              </a:lnSpc>
              <a:spcAft>
                <a:spcPts val="1200"/>
              </a:spcAft>
              <a:buNone/>
            </a:pPr>
            <a:r>
              <a:rPr lang="en-US" sz="160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Lock, wait, then delete, because locking stops the count immediately and is the only step you can undo when you turn out to be wrong.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457200" y="4526280"/>
            <a:ext cx="1127455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500"/>
              </a:spcAft>
              <a:buNone/>
            </a:pPr>
            <a:r>
              <a:rPr lang="en-US" sz="1100" b="1" spc="300" kern="0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NEXT SESSION</a:t>
            </a:r>
            <a:endParaRPr lang="en-US" sz="1100" dirty="0"/>
          </a:p>
          <a:p>
            <a:pPr indent="0" marL="0">
              <a:spcAft>
                <a:spcPts val="500"/>
              </a:spcAft>
              <a:buNone/>
            </a:pPr>
            <a:r>
              <a:rPr lang="en-US" sz="1500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Session 9 · Engine and package optimization. Back to the second axis: measuring consumption, right sizing it, and the metrics that drift.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22314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sap-licensing  |  Session 8 of 40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17 / 19</a:t>
            </a:r>
            <a:endParaRPr lang="en-US" sz="8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BEFORE SESSION 9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Homework, about one hour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29844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097280" y="1188720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Calculate your dedupe rate.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Per system totals against the consolidated figure. One division. If it is under five percent, your matching is the finding.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457200" y="1901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2011680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097280" y="1901952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Count the dormant.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Accounts with no logon in twelve months, by user type. Sort by type, because the expensive ones are the ones to act on first.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57200" y="2615184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2724912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097280" y="2615184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Check the email field.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What proportion of user records have a valid, consistent email address? That number predicts your deduplication rate.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57200" y="3328416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" y="3438144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097280" y="3328416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Find the dialog interfaces.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Any technical account set up as a dialog user. Each one is a machine at a human price, and the fix is configuration.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57200" y="4041648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4151376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1097280" y="4041648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Ask about the leaver trigger.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Does HR termination lock the SAP account automatically? If not, you have found the reason the dormant population exists.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sap-licensing  |  Session 8 of 40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18 / 19</a:t>
            </a:r>
            <a:endParaRPr lang="en-US" sz="8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FURTHER READING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Go deeper on today's themes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060704"/>
            <a:ext cx="112745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Five buyer side guides from Redress Compliance that expand on this session.</a:t>
            </a:r>
            <a:endParaRPr lang="en-US" sz="1350" dirty="0"/>
          </a:p>
        </p:txBody>
      </p:sp>
      <p:sp>
        <p:nvSpPr>
          <p:cNvPr id="5" name="Text 3"/>
          <p:cNvSpPr/>
          <p:nvPr/>
        </p:nvSpPr>
        <p:spPr>
          <a:xfrm>
            <a:off x="457200" y="157276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097280" y="1463040"/>
            <a:ext cx="106344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USMM, LAW, SLAW and STAR explained</a:t>
            </a:r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   redresscompliance.com/sap-license-compliance-tools-and-metrics-understanding-usmm-law-slaw-and-star</a:t>
            </a:r>
            <a:pPr indent="0" marL="0">
              <a:lnSpc>
                <a:spcPct val="108000"/>
              </a:lnSpc>
              <a:buNone/>
            </a:pPr>
            <a:endParaRPr lang="en-US" sz="1550" dirty="0"/>
          </a:p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How the consolidation actually matches records, which is the mechanism behind slide 8.</a:t>
            </a:r>
            <a:endParaRPr lang="en-US" sz="1550" dirty="0"/>
          </a:p>
        </p:txBody>
      </p:sp>
      <p:sp>
        <p:nvSpPr>
          <p:cNvPr id="7" name="Shape 5"/>
          <p:cNvSpPr/>
          <p:nvPr/>
        </p:nvSpPr>
        <p:spPr>
          <a:xfrm>
            <a:off x="457200" y="2331720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7200" y="244144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1097280" y="2331720"/>
            <a:ext cx="106344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SAP license optimization, the buyer side guide</a:t>
            </a:r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   redresscompliance.com/sap-license-optimization-guide</a:t>
            </a:r>
            <a:pPr indent="0" marL="0">
              <a:lnSpc>
                <a:spcPct val="108000"/>
              </a:lnSpc>
              <a:buNone/>
            </a:pPr>
            <a:endParaRPr lang="en-US" sz="1550" dirty="0"/>
          </a:p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cleanup in the context of the wider optimization programme, with the arithmetic.</a:t>
            </a:r>
            <a:endParaRPr lang="en-US" sz="1550" dirty="0"/>
          </a:p>
        </p:txBody>
      </p:sp>
      <p:sp>
        <p:nvSpPr>
          <p:cNvPr id="10" name="Shape 8"/>
          <p:cNvSpPr/>
          <p:nvPr/>
        </p:nvSpPr>
        <p:spPr>
          <a:xfrm>
            <a:off x="457200" y="3200400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7200" y="331012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097280" y="3200400"/>
            <a:ext cx="106344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Establishing an internal SAP compliance program</a:t>
            </a:r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   redresscompliance.com/establishing-an-internal-sap-license-compliance-program-avoiding-audits-proactively</a:t>
            </a:r>
            <a:pPr indent="0" marL="0">
              <a:lnSpc>
                <a:spcPct val="108000"/>
              </a:lnSpc>
              <a:buNone/>
            </a:pPr>
            <a:endParaRPr lang="en-US" sz="1550" dirty="0"/>
          </a:p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Where the leaver trigger and the monthly dormancy report get owned and governed.</a:t>
            </a:r>
            <a:endParaRPr lang="en-US" sz="1550" dirty="0"/>
          </a:p>
        </p:txBody>
      </p:sp>
      <p:sp>
        <p:nvSpPr>
          <p:cNvPr id="13" name="Shape 11"/>
          <p:cNvSpPr/>
          <p:nvPr/>
        </p:nvSpPr>
        <p:spPr>
          <a:xfrm>
            <a:off x="457200" y="4069080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57200" y="417880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097280" y="4069080"/>
            <a:ext cx="106344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SAP audit preparation toolkit</a:t>
            </a:r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   redresscompliance.com/sap-audit-preparation-toolkit</a:t>
            </a:r>
            <a:pPr indent="0" marL="0">
              <a:lnSpc>
                <a:spcPct val="108000"/>
              </a:lnSpc>
              <a:buNone/>
            </a:pPr>
            <a:endParaRPr lang="en-US" sz="1550" dirty="0"/>
          </a:p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Checklists for the cleanup work that should happen before a measurement, not after.</a:t>
            </a:r>
            <a:endParaRPr lang="en-US" sz="1550" dirty="0"/>
          </a:p>
        </p:txBody>
      </p:sp>
      <p:sp>
        <p:nvSpPr>
          <p:cNvPr id="16" name="Shape 14"/>
          <p:cNvSpPr/>
          <p:nvPr/>
        </p:nvSpPr>
        <p:spPr>
          <a:xfrm>
            <a:off x="457200" y="4937760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57200" y="504748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1097280" y="4937760"/>
            <a:ext cx="106344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SAP audit readiness strategy</a:t>
            </a:r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   redresscompliance.com/sap-audit-readiness-strategy</a:t>
            </a:r>
            <a:pPr indent="0" marL="0">
              <a:lnSpc>
                <a:spcPct val="108000"/>
              </a:lnSpc>
              <a:buNone/>
            </a:pPr>
            <a:endParaRPr lang="en-US" sz="1550" dirty="0"/>
          </a:p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Fitting the cleanup calendar around the annual rehearsal from session 5.</a:t>
            </a:r>
            <a:endParaRPr lang="en-US" sz="1550" dirty="0"/>
          </a:p>
        </p:txBody>
      </p:sp>
      <p:sp>
        <p:nvSpPr>
          <p:cNvPr id="19" name="Shape 17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sap-licensing  |  Session 8 of 40</a:t>
            </a:r>
            <a:endParaRPr lang="en-US" sz="850" dirty="0"/>
          </a:p>
        </p:txBody>
      </p:sp>
      <p:sp>
        <p:nvSpPr>
          <p:cNvPr id="21" name="Text 19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19 / 19</a:t>
            </a:r>
            <a:endParaRPr lang="en-US" sz="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SESSION 8  ·  OBJECTIVES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What you will be able to do after this session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29844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097280" y="1188720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Name the four phantoms.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Dormant, duplicate, technical and orphaned records, and why each one needs a different answer.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457200" y="1901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2011680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097280" y="1901952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Read a deduplication rate.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Compare per system totals to the consolidated figure, and know what a low rate is really telling you.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57200" y="2615184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2724912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097280" y="2615184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Fix the matching data.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Understand why LAW and SLAW miss duplicates, and what to correct before the next run.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57200" y="3328416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" y="3438144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097280" y="3328416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Remove an account safely.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Lock, wait, then delete, with an audit trail, so nobody loses access to something they needed.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57200" y="4041648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4151376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1097280" y="4041648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Keep it clean.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Attach the cleanup to the leaver process so the count stays true without another project.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sap-licensing  |  Session 8 of 40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 / 19</a:t>
            </a:r>
            <a:endParaRPr lang="en-US" sz="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WHY THIS MATTERS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one saving that requires no argument with anybody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060704"/>
            <a:ext cx="112745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Reclassification needs evidence and negotiation needs leverage. This needs neither. These records simply should not be counted.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457200" y="1463040"/>
            <a:ext cx="2647188" cy="265176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85800" y="1737360"/>
            <a:ext cx="502920" cy="0"/>
          </a:xfrm>
          <a:prstGeom prst="line">
            <a:avLst/>
          </a:prstGeom>
          <a:noFill/>
          <a:ln w="31750">
            <a:solidFill>
              <a:srgbClr val="C9A22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58368" y="1847088"/>
            <a:ext cx="22448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No debate</a:t>
            </a:r>
            <a:endParaRPr lang="en-US" sz="2500" dirty="0"/>
          </a:p>
        </p:txBody>
      </p:sp>
      <p:sp>
        <p:nvSpPr>
          <p:cNvPr id="8" name="Text 6"/>
          <p:cNvSpPr/>
          <p:nvPr/>
        </p:nvSpPr>
        <p:spPr>
          <a:xfrm>
            <a:off x="658368" y="2395728"/>
            <a:ext cx="2244852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Nobody defends a licence for somebody who left in 2021. There is no business owner to persuade and no authorisation to remove.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3332988" y="1463040"/>
            <a:ext cx="2647188" cy="265176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561588" y="1737360"/>
            <a:ext cx="502920" cy="0"/>
          </a:xfrm>
          <a:prstGeom prst="line">
            <a:avLst/>
          </a:prstGeom>
          <a:noFill/>
          <a:ln w="31750">
            <a:solidFill>
              <a:srgbClr val="C9A227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534156" y="1847088"/>
            <a:ext cx="22448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 to 15%</a:t>
            </a:r>
            <a:endParaRPr lang="en-US" sz="2500" dirty="0"/>
          </a:p>
        </p:txBody>
      </p:sp>
      <p:sp>
        <p:nvSpPr>
          <p:cNvPr id="12" name="Text 10"/>
          <p:cNvSpPr/>
          <p:nvPr/>
        </p:nvSpPr>
        <p:spPr>
          <a:xfrm>
            <a:off x="3534156" y="2395728"/>
            <a:ext cx="2244852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share of a typical named user population that is dormant, duplicated or not a person. It is rarely nothing and often surprising.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6208776" y="1463040"/>
            <a:ext cx="2647188" cy="265176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437376" y="1737360"/>
            <a:ext cx="502920" cy="0"/>
          </a:xfrm>
          <a:prstGeom prst="line">
            <a:avLst/>
          </a:prstGeom>
          <a:noFill/>
          <a:ln w="31750">
            <a:solidFill>
              <a:srgbClr val="C9A227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409944" y="1847088"/>
            <a:ext cx="22448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Weeks</a:t>
            </a:r>
            <a:endParaRPr lang="en-US" sz="2500" dirty="0"/>
          </a:p>
        </p:txBody>
      </p:sp>
      <p:sp>
        <p:nvSpPr>
          <p:cNvPr id="16" name="Text 14"/>
          <p:cNvSpPr/>
          <p:nvPr/>
        </p:nvSpPr>
        <p:spPr>
          <a:xfrm>
            <a:off x="6409944" y="2395728"/>
            <a:ext cx="2244852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How long a proper cleanup takes, because of the waiting periods, not the analysis. Start it before you need the number.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9084564" y="1463040"/>
            <a:ext cx="2647188" cy="265176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313164" y="1737360"/>
            <a:ext cx="502920" cy="0"/>
          </a:xfrm>
          <a:prstGeom prst="line">
            <a:avLst/>
          </a:prstGeom>
          <a:noFill/>
          <a:ln w="31750">
            <a:solidFill>
              <a:srgbClr val="C9A227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285732" y="1847088"/>
            <a:ext cx="22448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Invisible</a:t>
            </a:r>
            <a:endParaRPr lang="en-US" sz="2500" dirty="0"/>
          </a:p>
        </p:txBody>
      </p:sp>
      <p:sp>
        <p:nvSpPr>
          <p:cNvPr id="20" name="Text 18"/>
          <p:cNvSpPr/>
          <p:nvPr/>
        </p:nvSpPr>
        <p:spPr>
          <a:xfrm>
            <a:off x="9285732" y="2395728"/>
            <a:ext cx="2244852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Nothing in SAP ever tells you a user left the company. The record stays valid, and valid records get counted.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457200" y="4297680"/>
            <a:ext cx="11274552" cy="54864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2" name="Shape 20"/>
          <p:cNvSpPr/>
          <p:nvPr/>
        </p:nvSpPr>
        <p:spPr>
          <a:xfrm>
            <a:off x="457200" y="4297680"/>
            <a:ext cx="45720" cy="5486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3" name="Text 21"/>
          <p:cNvSpPr/>
          <p:nvPr/>
        </p:nvSpPr>
        <p:spPr>
          <a:xfrm>
            <a:off x="685800" y="4297680"/>
            <a:ext cx="10817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This is the first place to look and the last place anybody looks, because it is administrative rather than strategic. The money does not care.</a:t>
            </a:r>
            <a:endParaRPr lang="en-US" sz="1350" dirty="0"/>
          </a:p>
        </p:txBody>
      </p:sp>
      <p:sp>
        <p:nvSpPr>
          <p:cNvPr id="24" name="Shape 22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sap-licensing  |  Session 8 of 40</a:t>
            </a:r>
            <a:endParaRPr lang="en-US" sz="850" dirty="0"/>
          </a:p>
        </p:txBody>
      </p:sp>
      <p:sp>
        <p:nvSpPr>
          <p:cNvPr id="26" name="Text 24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 / 19</a:t>
            </a:r>
            <a:endParaRPr lang="en-US" sz="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FOUR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Four kinds of record you are paying for and should not be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060704"/>
            <a:ext cx="112745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They look identical in a user list and they need four different treatments, so separate them before you start.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457200" y="1463040"/>
            <a:ext cx="2667762" cy="320040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463040"/>
            <a:ext cx="2667762" cy="7315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" y="1664208"/>
            <a:ext cx="230200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Dormant</a:t>
            </a:r>
            <a:endParaRPr lang="en-US" sz="1450" dirty="0"/>
          </a:p>
        </p:txBody>
      </p:sp>
      <p:sp>
        <p:nvSpPr>
          <p:cNvPr id="8" name="Text 6"/>
          <p:cNvSpPr/>
          <p:nvPr/>
        </p:nvSpPr>
        <p:spPr>
          <a:xfrm>
            <a:off x="640080" y="2359152"/>
            <a:ext cx="2302002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real person who has gone, or a real person who never used the system. Valid, licensed, and counted. Usually the largest group by a wide margin.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3326130" y="1463040"/>
            <a:ext cx="2667762" cy="320040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326130" y="1463040"/>
            <a:ext cx="2667762" cy="7315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1" name="Text 9"/>
          <p:cNvSpPr/>
          <p:nvPr/>
        </p:nvSpPr>
        <p:spPr>
          <a:xfrm>
            <a:off x="3509010" y="1664208"/>
            <a:ext cx="230200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Duplicate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3509010" y="2359152"/>
            <a:ext cx="2302002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One human being with accounts in several systems, where the consolidation failed to match them. You pay once per unmatched record rather than once per person.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6195060" y="1463040"/>
            <a:ext cx="2667762" cy="320040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195060" y="1463040"/>
            <a:ext cx="2667762" cy="7315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5" name="Text 13"/>
          <p:cNvSpPr/>
          <p:nvPr/>
        </p:nvSpPr>
        <p:spPr>
          <a:xfrm>
            <a:off x="6377940" y="1664208"/>
            <a:ext cx="230200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Technical</a:t>
            </a:r>
            <a:endParaRPr lang="en-US" sz="1450" dirty="0"/>
          </a:p>
        </p:txBody>
      </p:sp>
      <p:sp>
        <p:nvSpPr>
          <p:cNvPr id="16" name="Text 14"/>
          <p:cNvSpPr/>
          <p:nvPr/>
        </p:nvSpPr>
        <p:spPr>
          <a:xfrm>
            <a:off x="6377940" y="2359152"/>
            <a:ext cx="2302002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Interface, batch and communication accounts set up as dialog users. Not people, counted as people, at a person's price.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9063990" y="1463040"/>
            <a:ext cx="2667762" cy="320040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063990" y="1463040"/>
            <a:ext cx="2667762" cy="7315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9" name="Text 17"/>
          <p:cNvSpPr/>
          <p:nvPr/>
        </p:nvSpPr>
        <p:spPr>
          <a:xfrm>
            <a:off x="9246870" y="1664208"/>
            <a:ext cx="230200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Orphaned</a:t>
            </a:r>
            <a:endParaRPr lang="en-US" sz="1450" dirty="0"/>
          </a:p>
        </p:txBody>
      </p:sp>
      <p:sp>
        <p:nvSpPr>
          <p:cNvPr id="20" name="Text 18"/>
          <p:cNvSpPr/>
          <p:nvPr/>
        </p:nvSpPr>
        <p:spPr>
          <a:xfrm>
            <a:off x="9246870" y="2359152"/>
            <a:ext cx="2302002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Accounts nobody owns: a shared login, a contractor from a finished project, a test account created for a go live. Real risk as well as real cost.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457200" y="4846320"/>
            <a:ext cx="11274552" cy="54864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2" name="Shape 20"/>
          <p:cNvSpPr/>
          <p:nvPr/>
        </p:nvSpPr>
        <p:spPr>
          <a:xfrm>
            <a:off x="457200" y="4846320"/>
            <a:ext cx="45720" cy="5486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3" name="Text 21"/>
          <p:cNvSpPr/>
          <p:nvPr/>
        </p:nvSpPr>
        <p:spPr>
          <a:xfrm>
            <a:off x="685800" y="4846320"/>
            <a:ext cx="10817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Dormant needs a leaver process. Duplicate needs clean matching data. Technical needs a configuration change. Orphaned needs somebody to make a decision. Different problems, one symptom.</a:t>
            </a:r>
            <a:endParaRPr lang="en-US" sz="1350" dirty="0"/>
          </a:p>
        </p:txBody>
      </p:sp>
      <p:sp>
        <p:nvSpPr>
          <p:cNvPr id="24" name="Shape 22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sap-licensing  |  Session 8 of 40</a:t>
            </a:r>
            <a:endParaRPr lang="en-US" sz="850" dirty="0"/>
          </a:p>
        </p:txBody>
      </p:sp>
      <p:sp>
        <p:nvSpPr>
          <p:cNvPr id="26" name="Text 24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 / 19</a:t>
            </a:r>
            <a:endParaRPr lang="en-US" sz="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ARITHMETIC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Reading a deduplication rate, and what each pattern means</a:t>
            </a:r>
            <a:endParaRPr lang="en-US" sz="27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188720"/>
          <a:ext cx="11274552" cy="914400"/>
        </p:xfrm>
        <a:graphic>
          <a:graphicData uri="http://schemas.openxmlformats.org/drawingml/2006/table">
            <a:tbl>
              <a:tblPr/>
              <a:tblGrid>
                <a:gridCol w="3247813"/>
                <a:gridCol w="4082965"/>
                <a:gridCol w="3943773"/>
              </a:tblGrid>
              <a:tr h="4114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spc="100" kern="0" dirty="0">
                          <a:solidFill>
                            <a:srgbClr val="FFFFF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WHAT YOU SEE</a:t>
                      </a:r>
                      <a:endParaRPr lang="en-US" sz="12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spc="100" kern="0" dirty="0">
                          <a:solidFill>
                            <a:srgbClr val="FFFFF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WHAT IT USUALLY MEANS</a:t>
                      </a:r>
                      <a:endParaRPr lang="en-US" sz="12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spc="100" kern="0" dirty="0">
                          <a:solidFill>
                            <a:srgbClr val="FFFFF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WHAT TO DO NEXT</a:t>
                      </a:r>
                      <a:endParaRPr lang="en-US" sz="12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</a:tr>
              <a:tr h="8412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b="1" dirty="0">
                          <a:solidFill>
                            <a:srgbClr val="1B2A4A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Per system total far above consolidated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Deduplication is working and your estate has real overlap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Confirm the matched pairs are genuinely the same people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12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b="1" dirty="0">
                          <a:solidFill>
                            <a:srgbClr val="1B2A4A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Per system total barely above consolidated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Matching is failing, not that overlap is absent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Check the identifying fields before believing the number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12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b="1" dirty="0">
                          <a:solidFill>
                            <a:srgbClr val="1B2A4A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Consolidated total above per system sum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Something is wrong: this should not be possible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Check scope, and whether a system was counted twice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12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b="1" dirty="0">
                          <a:solidFill>
                            <a:srgbClr val="1B2A4A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Rate falls year on year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Data quality is degrading, or new systems arrived unmatched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Compare the field completeness, not the totals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Shape 2"/>
          <p:cNvSpPr/>
          <p:nvPr/>
        </p:nvSpPr>
        <p:spPr>
          <a:xfrm>
            <a:off x="457200" y="5129784"/>
            <a:ext cx="11274552" cy="54864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6" name="Shape 3"/>
          <p:cNvSpPr/>
          <p:nvPr/>
        </p:nvSpPr>
        <p:spPr>
          <a:xfrm>
            <a:off x="457200" y="5129784"/>
            <a:ext cx="45720" cy="5486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7" name="Text 4"/>
          <p:cNvSpPr/>
          <p:nvPr/>
        </p:nvSpPr>
        <p:spPr>
          <a:xfrm>
            <a:off x="685800" y="5129784"/>
            <a:ext cx="10817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deduplication rate is the single most informative number in a measurement, and almost nobody looks at it. It tells you about your data quality, not just your headcount.</a:t>
            </a:r>
            <a:endParaRPr lang="en-US" sz="1350" dirty="0"/>
          </a:p>
        </p:txBody>
      </p:sp>
      <p:sp>
        <p:nvSpPr>
          <p:cNvPr id="8" name="Shape 5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sap-licensing  |  Session 8 of 40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 / 19</a:t>
            </a:r>
            <a:endParaRPr lang="en-US" sz="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KNOWLEDGE CHECK 1 OF 3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Your per system totals sum to 12,000 and the consolidated figure is 11,850. What is the most likely explanation?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1463040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6" name="Text 4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234440" y="1463040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Your estate genuinely has very little overlap between systems</a:t>
            </a:r>
            <a:endParaRPr lang="en-US" sz="1650" dirty="0"/>
          </a:p>
        </p:txBody>
      </p:sp>
      <p:sp>
        <p:nvSpPr>
          <p:cNvPr id="8" name="Shape 6"/>
          <p:cNvSpPr/>
          <p:nvPr/>
        </p:nvSpPr>
        <p:spPr>
          <a:xfrm>
            <a:off x="457200" y="2176272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0" name="Text 8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234440" y="2176272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Matching is failing, and the real overlap is much larger</a:t>
            </a:r>
            <a:endParaRPr lang="en-US" sz="1650" dirty="0"/>
          </a:p>
        </p:txBody>
      </p:sp>
      <p:sp>
        <p:nvSpPr>
          <p:cNvPr id="12" name="Shape 10"/>
          <p:cNvSpPr/>
          <p:nvPr/>
        </p:nvSpPr>
        <p:spPr>
          <a:xfrm>
            <a:off x="457200" y="2889504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4" name="Text 12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234440" y="2889504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consolidation excluded users it could not classify</a:t>
            </a:r>
            <a:endParaRPr lang="en-US" sz="1650" dirty="0"/>
          </a:p>
        </p:txBody>
      </p:sp>
      <p:sp>
        <p:nvSpPr>
          <p:cNvPr id="16" name="Shape 14"/>
          <p:cNvSpPr/>
          <p:nvPr/>
        </p:nvSpPr>
        <p:spPr>
          <a:xfrm>
            <a:off x="457200" y="3602736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8" name="Text 16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1234440" y="3602736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systems were measured at different dates</a:t>
            </a:r>
            <a:endParaRPr lang="en-US" sz="1650" dirty="0"/>
          </a:p>
        </p:txBody>
      </p:sp>
      <p:sp>
        <p:nvSpPr>
          <p:cNvPr id="20" name="Shape 18"/>
          <p:cNvSpPr/>
          <p:nvPr/>
        </p:nvSpPr>
        <p:spPr>
          <a:xfrm>
            <a:off x="457200" y="4389120"/>
            <a:ext cx="11274552" cy="54864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1" name="Shape 19"/>
          <p:cNvSpPr/>
          <p:nvPr/>
        </p:nvSpPr>
        <p:spPr>
          <a:xfrm>
            <a:off x="457200" y="4389120"/>
            <a:ext cx="45720" cy="5486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2" name="Text 20"/>
          <p:cNvSpPr/>
          <p:nvPr/>
        </p:nvSpPr>
        <p:spPr>
          <a:xfrm>
            <a:off x="685800" y="4389120"/>
            <a:ext cx="10817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Pause here. Pick an answer before you continue.</a:t>
            </a:r>
            <a:endParaRPr lang="en-US" sz="1350" dirty="0"/>
          </a:p>
        </p:txBody>
      </p:sp>
      <p:sp>
        <p:nvSpPr>
          <p:cNvPr id="23" name="Shape 21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sap-licensing  |  Session 8 of 40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6 / 19</a:t>
            </a:r>
            <a:endParaRPr lang="en-US" sz="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2E7D4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KNOWLEDGE CHECK 1  ·  ANSWER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Matching is failing, and the real overlap is much larger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1463040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6" name="Text 4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234440" y="1463040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Your estate genuinely has very little overlap between systems</a:t>
            </a:r>
            <a:endParaRPr lang="en-US" sz="1650" dirty="0"/>
          </a:p>
        </p:txBody>
      </p:sp>
      <p:sp>
        <p:nvSpPr>
          <p:cNvPr id="8" name="Shape 6"/>
          <p:cNvSpPr/>
          <p:nvPr/>
        </p:nvSpPr>
        <p:spPr>
          <a:xfrm>
            <a:off x="457200" y="2176272"/>
            <a:ext cx="11274552" cy="621792"/>
          </a:xfrm>
          <a:prstGeom prst="rect">
            <a:avLst/>
          </a:prstGeom>
          <a:solidFill>
            <a:srgbClr val="EAF3EC"/>
          </a:solidFill>
          <a:ln w="19050">
            <a:solidFill>
              <a:srgbClr val="2E7D46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solidFill>
            <a:srgbClr val="2E7D46"/>
          </a:solidFill>
          <a:ln/>
        </p:spPr>
      </p:sp>
      <p:sp>
        <p:nvSpPr>
          <p:cNvPr id="10" name="Text 8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234440" y="2176272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F5231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Matching is failing, and the real overlap is much larger   ✓</a:t>
            </a:r>
            <a:endParaRPr lang="en-US" sz="1650" dirty="0"/>
          </a:p>
        </p:txBody>
      </p:sp>
      <p:sp>
        <p:nvSpPr>
          <p:cNvPr id="12" name="Shape 10"/>
          <p:cNvSpPr/>
          <p:nvPr/>
        </p:nvSpPr>
        <p:spPr>
          <a:xfrm>
            <a:off x="457200" y="2889504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4" name="Text 12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234440" y="2889504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consolidation excluded users it could not classify</a:t>
            </a:r>
            <a:endParaRPr lang="en-US" sz="1650" dirty="0"/>
          </a:p>
        </p:txBody>
      </p:sp>
      <p:sp>
        <p:nvSpPr>
          <p:cNvPr id="16" name="Shape 14"/>
          <p:cNvSpPr/>
          <p:nvPr/>
        </p:nvSpPr>
        <p:spPr>
          <a:xfrm>
            <a:off x="457200" y="3602736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8" name="Text 16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1234440" y="3602736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systems were measured at different dates</a:t>
            </a:r>
            <a:endParaRPr lang="en-US" sz="1650" dirty="0"/>
          </a:p>
        </p:txBody>
      </p:sp>
      <p:sp>
        <p:nvSpPr>
          <p:cNvPr id="20" name="Shape 18"/>
          <p:cNvSpPr/>
          <p:nvPr/>
        </p:nvSpPr>
        <p:spPr>
          <a:xfrm>
            <a:off x="457200" y="4389120"/>
            <a:ext cx="11274552" cy="105156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1" name="Shape 19"/>
          <p:cNvSpPr/>
          <p:nvPr/>
        </p:nvSpPr>
        <p:spPr>
          <a:xfrm>
            <a:off x="457200" y="4389120"/>
            <a:ext cx="45720" cy="10515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2" name="Text 20"/>
          <p:cNvSpPr/>
          <p:nvPr/>
        </p:nvSpPr>
        <p:spPr>
          <a:xfrm>
            <a:off x="685800" y="4389120"/>
            <a:ext cx="10817352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spc="2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WHY  </a:t>
            </a:r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rate of about one percent is not a finding about your people, it is a finding about your data. In any estate with several production systems, a meaningful share of users exists in more than one, and finance and procurement staff are usually in three. A takes the number at face value, which is the mistake this whole session is about. C and D are both worth ruling out and neither produces a pattern this extreme on its own.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sap-licensing  |  Session 8 of 40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7 / 19</a:t>
            </a:r>
            <a:endParaRPr lang="en-US" sz="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MATCHING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Five reasons a consolidation misses a duplicate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02920" y="1463040"/>
            <a:ext cx="137160" cy="1371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5" name="Text 3"/>
          <p:cNvSpPr/>
          <p:nvPr/>
        </p:nvSpPr>
        <p:spPr>
          <a:xfrm>
            <a:off x="1097280" y="1188720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email field is empty.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single most useful matching key, missing on a large share of records in most estates, so the match has nothing to work with.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457200" y="1901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02920" y="2176272"/>
            <a:ext cx="137160" cy="1371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8" name="Text 6"/>
          <p:cNvSpPr/>
          <p:nvPr/>
        </p:nvSpPr>
        <p:spPr>
          <a:xfrm>
            <a:off x="1097280" y="1901952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name is spelled differently.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Accents dropped in one system, a middle initial in another, a married name never updated in a third.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57200" y="2615184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02920" y="2889504"/>
            <a:ext cx="137160" cy="1371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11" name="Text 9"/>
          <p:cNvSpPr/>
          <p:nvPr/>
        </p:nvSpPr>
        <p:spPr>
          <a:xfrm>
            <a:off x="1097280" y="2615184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user ID convention changed.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One system uses the employee number, another uses initials plus a digit, and nothing connects them.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57200" y="3328416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02920" y="3602736"/>
            <a:ext cx="137160" cy="1371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14" name="Text 12"/>
          <p:cNvSpPr/>
          <p:nvPr/>
        </p:nvSpPr>
        <p:spPr>
          <a:xfrm>
            <a:off x="1097280" y="3328416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system was out of scope.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If it was not in the run, its users were never candidates for matching in the first place.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57200" y="4041648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502920" y="4315968"/>
            <a:ext cx="137160" cy="1371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17" name="Text 15"/>
          <p:cNvSpPr/>
          <p:nvPr/>
        </p:nvSpPr>
        <p:spPr>
          <a:xfrm>
            <a:off x="1097280" y="4041648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Contractors have no employee record.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Nothing anchors them to a person, so every system they touch produces an independent, separately counted human being.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sap-licensing  |  Session 8 of 40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8 / 19</a:t>
            </a:r>
            <a:endParaRPr lang="en-US" sz="8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KNOWLEDGE CHECK 2 OF 3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You find 400 accounts with no logon for 18 months. What is the correct first step?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1463040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6" name="Text 4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234440" y="1463040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Delete them: 18 months is more than enough evidence</a:t>
            </a:r>
            <a:endParaRPr lang="en-US" sz="1650" dirty="0"/>
          </a:p>
        </p:txBody>
      </p:sp>
      <p:sp>
        <p:nvSpPr>
          <p:cNvPr id="8" name="Shape 6"/>
          <p:cNvSpPr/>
          <p:nvPr/>
        </p:nvSpPr>
        <p:spPr>
          <a:xfrm>
            <a:off x="457200" y="2176272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0" name="Text 8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234440" y="2176272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Lock them, notify the owning managers, then delete after a defined waiting period</a:t>
            </a:r>
            <a:endParaRPr lang="en-US" sz="1650" dirty="0"/>
          </a:p>
        </p:txBody>
      </p:sp>
      <p:sp>
        <p:nvSpPr>
          <p:cNvPr id="12" name="Shape 10"/>
          <p:cNvSpPr/>
          <p:nvPr/>
        </p:nvSpPr>
        <p:spPr>
          <a:xfrm>
            <a:off x="457200" y="2889504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4" name="Text 12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234440" y="2889504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Change them to the cheapest user type and leave them in place</a:t>
            </a:r>
            <a:endParaRPr lang="en-US" sz="1650" dirty="0"/>
          </a:p>
        </p:txBody>
      </p:sp>
      <p:sp>
        <p:nvSpPr>
          <p:cNvPr id="16" name="Shape 14"/>
          <p:cNvSpPr/>
          <p:nvPr/>
        </p:nvSpPr>
        <p:spPr>
          <a:xfrm>
            <a:off x="457200" y="3602736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8" name="Text 16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1234440" y="3602736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Leave them until the next measurement to see whether they become active</a:t>
            </a:r>
            <a:endParaRPr lang="en-US" sz="1650" dirty="0"/>
          </a:p>
        </p:txBody>
      </p:sp>
      <p:sp>
        <p:nvSpPr>
          <p:cNvPr id="20" name="Shape 18"/>
          <p:cNvSpPr/>
          <p:nvPr/>
        </p:nvSpPr>
        <p:spPr>
          <a:xfrm>
            <a:off x="457200" y="4389120"/>
            <a:ext cx="11274552" cy="54864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1" name="Shape 19"/>
          <p:cNvSpPr/>
          <p:nvPr/>
        </p:nvSpPr>
        <p:spPr>
          <a:xfrm>
            <a:off x="457200" y="4389120"/>
            <a:ext cx="45720" cy="5486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2" name="Text 20"/>
          <p:cNvSpPr/>
          <p:nvPr/>
        </p:nvSpPr>
        <p:spPr>
          <a:xfrm>
            <a:off x="685800" y="4389120"/>
            <a:ext cx="10817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Pause here before you continue.</a:t>
            </a:r>
            <a:endParaRPr lang="en-US" sz="1350" dirty="0"/>
          </a:p>
        </p:txBody>
      </p:sp>
      <p:sp>
        <p:nvSpPr>
          <p:cNvPr id="23" name="Shape 21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sap-licensing  |  Session 8 of 40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9 / 19</a:t>
            </a:r>
            <a:endParaRPr lang="en-US" sz="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2026-08-11T22:16:57Z</dcterms:created>
  <dcterms:modified xsi:type="dcterms:W3CDTF">2026-08-11T22:16:57Z</dcterms:modified>
</cp:coreProperties>
</file>