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notesMasterIdLst>
    <p:notesMasterId r:id="rId21"/>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notesMaster" Target="notesMasters/notesMaster1.xml"/><Relationship Id="rId22" Type="http://schemas.openxmlformats.org/officeDocument/2006/relationships/presProps" Target="presProps.xml"/><Relationship Id="rId23" Type="http://schemas.openxmlformats.org/officeDocument/2006/relationships/viewProps" Target="viewProps.xml"/><Relationship Id="rId24" Type="http://schemas.openxmlformats.org/officeDocument/2006/relationships/theme" Target="theme/theme1.xml"/><Relationship Id="rId25"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77724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SAP LICENSING MASTERY  |  MODULE 1  ·  SESSION 4 OF 40</a:t>
            </a:r>
            <a:endParaRPr lang="en-US" sz="1150" dirty="0"/>
          </a:p>
        </p:txBody>
      </p:sp>
      <p:sp>
        <p:nvSpPr>
          <p:cNvPr id="3" name="Text 1"/>
          <p:cNvSpPr/>
          <p:nvPr/>
        </p:nvSpPr>
        <p:spPr>
          <a:xfrm>
            <a:off x="457200" y="1143000"/>
            <a:ext cx="11274552" cy="1554480"/>
          </a:xfrm>
          <a:prstGeom prst="rect">
            <a:avLst/>
          </a:prstGeom>
          <a:noFill/>
          <a:ln/>
        </p:spPr>
        <p:txBody>
          <a:bodyPr wrap="square" lIns="0" tIns="0" rIns="0" bIns="0" rtlCol="0" anchor="ctr"/>
          <a:lstStyle/>
          <a:p>
            <a:pPr indent="0" marL="0">
              <a:buNone/>
            </a:pPr>
            <a:r>
              <a:rPr lang="en-US" sz="4700" b="1" dirty="0">
                <a:solidFill>
                  <a:srgbClr val="FFFFFF"/>
                </a:solidFill>
                <a:latin typeface="Segoe UI" pitchFamily="34" charset="0"/>
                <a:ea typeface="Segoe UI" pitchFamily="34" charset="-122"/>
                <a:cs typeface="Segoe UI" pitchFamily="34" charset="-120"/>
              </a:rPr>
              <a:t>The SAP contract stack</a:t>
            </a:r>
            <a:endParaRPr lang="en-US" sz="4700" dirty="0"/>
          </a:p>
        </p:txBody>
      </p:sp>
      <p:sp>
        <p:nvSpPr>
          <p:cNvPr id="4" name="Shape 2"/>
          <p:cNvSpPr/>
          <p:nvPr/>
        </p:nvSpPr>
        <p:spPr>
          <a:xfrm>
            <a:off x="457200" y="2743200"/>
            <a:ext cx="1463040" cy="0"/>
          </a:xfrm>
          <a:prstGeom prst="line">
            <a:avLst/>
          </a:prstGeom>
          <a:noFill/>
          <a:ln w="31750">
            <a:solidFill>
              <a:srgbClr val="C9A227"/>
            </a:solidFill>
            <a:prstDash val="solid"/>
          </a:ln>
        </p:spPr>
      </p:sp>
      <p:sp>
        <p:nvSpPr>
          <p:cNvPr id="5" name="Text 3"/>
          <p:cNvSpPr/>
          <p:nvPr/>
        </p:nvSpPr>
        <p:spPr>
          <a:xfrm>
            <a:off x="457200" y="2926080"/>
            <a:ext cx="10058400" cy="731520"/>
          </a:xfrm>
          <a:prstGeom prst="rect">
            <a:avLst/>
          </a:prstGeom>
          <a:noFill/>
          <a:ln/>
        </p:spPr>
        <p:txBody>
          <a:bodyPr wrap="square" lIns="0" tIns="0" rIns="0" bIns="0" rtlCol="0" anchor="ctr"/>
          <a:lstStyle/>
          <a:p>
            <a:pPr indent="0" marL="0">
              <a:buNone/>
            </a:pPr>
            <a:r>
              <a:rPr lang="en-US" sz="1900" dirty="0">
                <a:solidFill>
                  <a:srgbClr val="E8D9A2"/>
                </a:solidFill>
                <a:latin typeface="Segoe UI" pitchFamily="34" charset="0"/>
                <a:ea typeface="Segoe UI" pitchFamily="34" charset="-122"/>
                <a:cs typeface="Segoe UI" pitchFamily="34" charset="-120"/>
              </a:rPr>
              <a:t>The agreement, the price list, the use rights, the order forms, and the true up clause</a:t>
            </a:r>
            <a:endParaRPr lang="en-US" sz="1900" dirty="0"/>
          </a:p>
        </p:txBody>
      </p:sp>
      <p:sp>
        <p:nvSpPr>
          <p:cNvPr id="6" name="Text 4"/>
          <p:cNvSpPr/>
          <p:nvPr/>
        </p:nvSpPr>
        <p:spPr>
          <a:xfrm>
            <a:off x="457200"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THIS COURSE</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40 sessions, from the counting rules to the capstone negotiation</a:t>
            </a:r>
            <a:endParaRPr lang="en-US" sz="1100" dirty="0"/>
          </a:p>
        </p:txBody>
      </p:sp>
      <p:sp>
        <p:nvSpPr>
          <p:cNvPr id="7" name="Text 5"/>
          <p:cNvSpPr/>
          <p:nvPr/>
        </p:nvSpPr>
        <p:spPr>
          <a:xfrm>
            <a:off x="6323076"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THIS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The paper that decides every argument in the other 39 sessions. 27 minutes.</a:t>
            </a:r>
            <a:endParaRPr lang="en-US" sz="1100" dirty="0"/>
          </a:p>
        </p:txBody>
      </p:sp>
      <p:sp>
        <p:nvSpPr>
          <p:cNvPr id="8" name="Text 6"/>
          <p:cNvSpPr/>
          <p:nvPr/>
        </p:nvSpPr>
        <p:spPr>
          <a:xfrm>
            <a:off x="457200" y="5623560"/>
            <a:ext cx="7315200" cy="274320"/>
          </a:xfrm>
          <a:prstGeom prst="rect">
            <a:avLst/>
          </a:prstGeom>
          <a:noFill/>
          <a:ln/>
        </p:spPr>
        <p:txBody>
          <a:bodyPr wrap="square" lIns="0" tIns="0" rIns="0" bIns="0" rtlCol="0" anchor="ctr"/>
          <a:lstStyle/>
          <a:p>
            <a:pPr indent="0" marL="0">
              <a:buNone/>
            </a:pPr>
            <a:r>
              <a:rPr lang="en-US" sz="1200" dirty="0">
                <a:solidFill>
                  <a:srgbClr val="B8C5DA"/>
                </a:solidFill>
                <a:latin typeface="Segoe UI" pitchFamily="34" charset="0"/>
                <a:ea typeface="Segoe UI" pitchFamily="34" charset="-122"/>
                <a:cs typeface="Segoe UI" pitchFamily="34" charset="-120"/>
              </a:rPr>
              <a:t>27 minutes  |  redresscompliance.com</a:t>
            </a:r>
            <a:endParaRPr lang="en-US" sz="1200" dirty="0"/>
          </a:p>
        </p:txBody>
      </p:sp>
      <p:sp>
        <p:nvSpPr>
          <p:cNvPr id="9" name="Shape 7"/>
          <p:cNvSpPr/>
          <p:nvPr/>
        </p:nvSpPr>
        <p:spPr>
          <a:xfrm>
            <a:off x="457200" y="6473952"/>
            <a:ext cx="11274552" cy="0"/>
          </a:xfrm>
          <a:prstGeom prst="line">
            <a:avLst/>
          </a:prstGeom>
          <a:noFill/>
          <a:ln w="9525">
            <a:solidFill>
              <a:srgbClr val="22314F"/>
            </a:solidFill>
            <a:prstDash val="solid"/>
          </a:ln>
        </p:spPr>
      </p:sp>
      <p:sp>
        <p:nvSpPr>
          <p:cNvPr id="10" name="Text 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SAP Licensing Mastery  |  Session 4 of 40</a:t>
            </a:r>
            <a:endParaRPr lang="en-US" sz="850" dirty="0"/>
          </a:p>
        </p:txBody>
      </p:sp>
      <p:sp>
        <p:nvSpPr>
          <p:cNvPr id="11" name="Text 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 / 19</a:t>
            </a:r>
            <a:endParaRPr lang="en-US" sz="8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2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600,000, the difference between 1,000,000 and 400,000</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There is no difference, overages are always at list</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600,000, the difference between 1,000,000 and 400,000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400,000, the discounted value of the overage</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It cannot be calculated without knowing the renewal date</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200,000 at 5 is 1,000,000 at list, and 400,000 at your 60 percent discount, so the pricing basis alone is worth 600,000 on a single finding. A is what many customers believe and it is a contractual question, not a rule of nature: read your true up clause. C is the settlement value, not the difference. D confuses timing with pricing basis, though timing is worth asking about too.</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 Licensing Mastery  |  Session 4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10 / 19</a:t>
            </a:r>
            <a:endParaRPr lang="en-US" sz="8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TWO CLAUSES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Where disputes are actually decided</a:t>
            </a:r>
            <a:endParaRPr lang="en-US" sz="2700" dirty="0"/>
          </a:p>
        </p:txBody>
      </p:sp>
      <p:sp>
        <p:nvSpPr>
          <p:cNvPr id="4" name="Shape 2"/>
          <p:cNvSpPr/>
          <p:nvPr/>
        </p:nvSpPr>
        <p:spPr>
          <a:xfrm>
            <a:off x="502920" y="1463040"/>
            <a:ext cx="137160" cy="137160"/>
          </a:xfrm>
          <a:prstGeom prst="rect">
            <a:avLst/>
          </a:prstGeom>
          <a:solidFill>
            <a:srgbClr val="C9A227"/>
          </a:solidFill>
          <a:ln/>
        </p:spPr>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measurement clause.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What SAP may request, how often, with what notice, and in what form. Read it before you answer a request, not after.</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Shape 5"/>
          <p:cNvSpPr/>
          <p:nvPr/>
        </p:nvSpPr>
        <p:spPr>
          <a:xfrm>
            <a:off x="502920" y="2176272"/>
            <a:ext cx="137160" cy="137160"/>
          </a:xfrm>
          <a:prstGeom prst="rect">
            <a:avLst/>
          </a:prstGeom>
          <a:solidFill>
            <a:srgbClr val="C9A227"/>
          </a:solidFill>
          <a:ln/>
        </p:spPr>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true up clause.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Whether an overage is priced at list or at your contracted discount, from what date, and whether there is a cure period.</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Shape 8"/>
          <p:cNvSpPr/>
          <p:nvPr/>
        </p:nvSpPr>
        <p:spPr>
          <a:xfrm>
            <a:off x="502920" y="2889504"/>
            <a:ext cx="137160" cy="137160"/>
          </a:xfrm>
          <a:prstGeom prst="rect">
            <a:avLst/>
          </a:prstGeom>
          <a:solidFill>
            <a:srgbClr val="C9A227"/>
          </a:solidFill>
          <a:ln/>
        </p:spPr>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Both were negotiable.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At signature, when there was no dispute and nobody was paying attention. That is precisely why they were conceded.</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Shape 11"/>
          <p:cNvSpPr/>
          <p:nvPr/>
        </p:nvSpPr>
        <p:spPr>
          <a:xfrm>
            <a:off x="502920" y="3602736"/>
            <a:ext cx="137160" cy="137160"/>
          </a:xfrm>
          <a:prstGeom prst="rect">
            <a:avLst/>
          </a:prstGeom>
          <a:solidFill>
            <a:srgbClr val="C9A227"/>
          </a:solidFill>
          <a:ln/>
        </p:spPr>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Notice and form.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There is usually a gap between what the clause obliges you to provide and what an auditor asks for. That gap is yours to manage.</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Shape 14"/>
          <p:cNvSpPr/>
          <p:nvPr/>
        </p:nvSpPr>
        <p:spPr>
          <a:xfrm>
            <a:off x="502920" y="4315968"/>
            <a:ext cx="137160" cy="137160"/>
          </a:xfrm>
          <a:prstGeom prst="rect">
            <a:avLst/>
          </a:prstGeom>
          <a:solidFill>
            <a:srgbClr val="C9A227"/>
          </a:solidFill>
          <a:ln/>
        </p:spPr>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Worth more than a point.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If you ever renegotiate the framework, these two clauses are worth more than another point of discount on the deal.</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 Licensing Mastery  |  Session 4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11 / 19</a:t>
            </a:r>
            <a:endParaRPr lang="en-US" sz="8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TRANSACTION PAPER</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Reading an order form, in four passes</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Every order form answers the same four questions. Take one of yours and work through them in this order.</a:t>
            </a:r>
            <a:endParaRPr lang="en-US" sz="1350" dirty="0"/>
          </a:p>
        </p:txBody>
      </p:sp>
      <p:sp>
        <p:nvSpPr>
          <p:cNvPr id="5" name="Shape 3"/>
          <p:cNvSpPr/>
          <p:nvPr/>
        </p:nvSpPr>
        <p:spPr>
          <a:xfrm>
            <a:off x="457200" y="1463040"/>
            <a:ext cx="2667762" cy="3200400"/>
          </a:xfrm>
          <a:prstGeom prst="rect">
            <a:avLst/>
          </a:prstGeom>
          <a:solidFill>
            <a:srgbClr val="FAFAF9"/>
          </a:solidFill>
          <a:ln w="12700">
            <a:solidFill>
              <a:srgbClr val="E5E7EB"/>
            </a:solidFill>
            <a:prstDash val="solid"/>
          </a:ln>
        </p:spPr>
      </p:sp>
      <p:sp>
        <p:nvSpPr>
          <p:cNvPr id="6" name="Shape 4"/>
          <p:cNvSpPr/>
          <p:nvPr/>
        </p:nvSpPr>
        <p:spPr>
          <a:xfrm>
            <a:off x="457200" y="1463040"/>
            <a:ext cx="2667762" cy="73152"/>
          </a:xfrm>
          <a:prstGeom prst="rect">
            <a:avLst/>
          </a:prstGeom>
          <a:solidFill>
            <a:srgbClr val="1B2A4A"/>
          </a:solidFill>
          <a:ln/>
        </p:spPr>
      </p:sp>
      <p:sp>
        <p:nvSpPr>
          <p:cNvPr id="7" name="Text 5"/>
          <p:cNvSpPr/>
          <p:nvPr/>
        </p:nvSpPr>
        <p:spPr>
          <a:xfrm>
            <a:off x="64008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1 · What and how much</a:t>
            </a:r>
            <a:endParaRPr lang="en-US" sz="1450" dirty="0"/>
          </a:p>
        </p:txBody>
      </p:sp>
      <p:sp>
        <p:nvSpPr>
          <p:cNvPr id="8" name="Text 6"/>
          <p:cNvSpPr/>
          <p:nvPr/>
        </p:nvSpPr>
        <p:spPr>
          <a:xfrm>
            <a:off x="64008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The products, the quantities, and the metric each line is counted on. This is your entitlement, and nothing else is.</a:t>
            </a:r>
            <a:endParaRPr lang="en-US" sz="1250" dirty="0"/>
          </a:p>
        </p:txBody>
      </p:sp>
      <p:sp>
        <p:nvSpPr>
          <p:cNvPr id="9" name="Shape 7"/>
          <p:cNvSpPr/>
          <p:nvPr/>
        </p:nvSpPr>
        <p:spPr>
          <a:xfrm>
            <a:off x="3326130" y="1463040"/>
            <a:ext cx="2667762" cy="3200400"/>
          </a:xfrm>
          <a:prstGeom prst="rect">
            <a:avLst/>
          </a:prstGeom>
          <a:solidFill>
            <a:srgbClr val="FAFAF9"/>
          </a:solidFill>
          <a:ln w="12700">
            <a:solidFill>
              <a:srgbClr val="E5E7EB"/>
            </a:solidFill>
            <a:prstDash val="solid"/>
          </a:ln>
        </p:spPr>
      </p:sp>
      <p:sp>
        <p:nvSpPr>
          <p:cNvPr id="10" name="Shape 8"/>
          <p:cNvSpPr/>
          <p:nvPr/>
        </p:nvSpPr>
        <p:spPr>
          <a:xfrm>
            <a:off x="3326130" y="1463040"/>
            <a:ext cx="2667762" cy="73152"/>
          </a:xfrm>
          <a:prstGeom prst="rect">
            <a:avLst/>
          </a:prstGeom>
          <a:solidFill>
            <a:srgbClr val="1B2A4A"/>
          </a:solidFill>
          <a:ln/>
        </p:spPr>
      </p:sp>
      <p:sp>
        <p:nvSpPr>
          <p:cNvPr id="11" name="Text 9"/>
          <p:cNvSpPr/>
          <p:nvPr/>
        </p:nvSpPr>
        <p:spPr>
          <a:xfrm>
            <a:off x="350901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2 · Which definitions</a:t>
            </a:r>
            <a:endParaRPr lang="en-US" sz="1450" dirty="0"/>
          </a:p>
        </p:txBody>
      </p:sp>
      <p:sp>
        <p:nvSpPr>
          <p:cNvPr id="12" name="Text 10"/>
          <p:cNvSpPr/>
          <p:nvPr/>
        </p:nvSpPr>
        <p:spPr>
          <a:xfrm>
            <a:off x="350901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The price list version referenced. Note it. This decides what every metric on the page actually means.</a:t>
            </a:r>
            <a:endParaRPr lang="en-US" sz="1250" dirty="0"/>
          </a:p>
        </p:txBody>
      </p:sp>
      <p:sp>
        <p:nvSpPr>
          <p:cNvPr id="13" name="Shape 11"/>
          <p:cNvSpPr/>
          <p:nvPr/>
        </p:nvSpPr>
        <p:spPr>
          <a:xfrm>
            <a:off x="6195060" y="1463040"/>
            <a:ext cx="2667762" cy="3200400"/>
          </a:xfrm>
          <a:prstGeom prst="rect">
            <a:avLst/>
          </a:prstGeom>
          <a:solidFill>
            <a:srgbClr val="FAFAF9"/>
          </a:solidFill>
          <a:ln w="12700">
            <a:solidFill>
              <a:srgbClr val="E5E7EB"/>
            </a:solidFill>
            <a:prstDash val="solid"/>
          </a:ln>
        </p:spPr>
      </p:sp>
      <p:sp>
        <p:nvSpPr>
          <p:cNvPr id="14" name="Shape 12"/>
          <p:cNvSpPr/>
          <p:nvPr/>
        </p:nvSpPr>
        <p:spPr>
          <a:xfrm>
            <a:off x="6195060" y="1463040"/>
            <a:ext cx="2667762" cy="73152"/>
          </a:xfrm>
          <a:prstGeom prst="rect">
            <a:avLst/>
          </a:prstGeom>
          <a:solidFill>
            <a:srgbClr val="1B2A4A"/>
          </a:solidFill>
          <a:ln/>
        </p:spPr>
      </p:sp>
      <p:sp>
        <p:nvSpPr>
          <p:cNvPr id="15" name="Text 13"/>
          <p:cNvSpPr/>
          <p:nvPr/>
        </p:nvSpPr>
        <p:spPr>
          <a:xfrm>
            <a:off x="637794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3 · The commercials</a:t>
            </a:r>
            <a:endParaRPr lang="en-US" sz="1450" dirty="0"/>
          </a:p>
        </p:txBody>
      </p:sp>
      <p:sp>
        <p:nvSpPr>
          <p:cNvPr id="16" name="Text 14"/>
          <p:cNvSpPr/>
          <p:nvPr/>
        </p:nvSpPr>
        <p:spPr>
          <a:xfrm>
            <a:off x="637794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Discount, term, currency, and the support basis. Your discount is the number that governs any later true up conversation.</a:t>
            </a:r>
            <a:endParaRPr lang="en-US" sz="1250" dirty="0"/>
          </a:p>
        </p:txBody>
      </p:sp>
      <p:sp>
        <p:nvSpPr>
          <p:cNvPr id="17" name="Shape 15"/>
          <p:cNvSpPr/>
          <p:nvPr/>
        </p:nvSpPr>
        <p:spPr>
          <a:xfrm>
            <a:off x="9063990" y="1463040"/>
            <a:ext cx="2667762" cy="3200400"/>
          </a:xfrm>
          <a:prstGeom prst="rect">
            <a:avLst/>
          </a:prstGeom>
          <a:solidFill>
            <a:srgbClr val="FAFAF9"/>
          </a:solidFill>
          <a:ln w="12700">
            <a:solidFill>
              <a:srgbClr val="E5E7EB"/>
            </a:solidFill>
            <a:prstDash val="solid"/>
          </a:ln>
        </p:spPr>
      </p:sp>
      <p:sp>
        <p:nvSpPr>
          <p:cNvPr id="18" name="Shape 16"/>
          <p:cNvSpPr/>
          <p:nvPr/>
        </p:nvSpPr>
        <p:spPr>
          <a:xfrm>
            <a:off x="9063990" y="1463040"/>
            <a:ext cx="2667762" cy="73152"/>
          </a:xfrm>
          <a:prstGeom prst="rect">
            <a:avLst/>
          </a:prstGeom>
          <a:solidFill>
            <a:srgbClr val="1B2A4A"/>
          </a:solidFill>
          <a:ln/>
        </p:spPr>
      </p:sp>
      <p:sp>
        <p:nvSpPr>
          <p:cNvPr id="19" name="Text 17"/>
          <p:cNvSpPr/>
          <p:nvPr/>
        </p:nvSpPr>
        <p:spPr>
          <a:xfrm>
            <a:off x="924687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4 · The special terms</a:t>
            </a:r>
            <a:endParaRPr lang="en-US" sz="1450" dirty="0"/>
          </a:p>
        </p:txBody>
      </p:sp>
      <p:sp>
        <p:nvSpPr>
          <p:cNvPr id="20" name="Text 18"/>
          <p:cNvSpPr/>
          <p:nvPr/>
        </p:nvSpPr>
        <p:spPr>
          <a:xfrm>
            <a:off x="924687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Price holds, caps on uplift, additional rights, restrictions. This is where the value your predecessors negotiated is hiding.</a:t>
            </a:r>
            <a:endParaRPr lang="en-US" sz="1250" dirty="0"/>
          </a:p>
        </p:txBody>
      </p:sp>
      <p:sp>
        <p:nvSpPr>
          <p:cNvPr id="21" name="Shape 19"/>
          <p:cNvSpPr/>
          <p:nvPr/>
        </p:nvSpPr>
        <p:spPr>
          <a:xfrm>
            <a:off x="457200" y="4846320"/>
            <a:ext cx="11274552" cy="548640"/>
          </a:xfrm>
          <a:prstGeom prst="rect">
            <a:avLst/>
          </a:prstGeom>
          <a:solidFill>
            <a:srgbClr val="FDF8EC"/>
          </a:solidFill>
          <a:ln/>
        </p:spPr>
      </p:sp>
      <p:sp>
        <p:nvSpPr>
          <p:cNvPr id="22" name="Shape 20"/>
          <p:cNvSpPr/>
          <p:nvPr/>
        </p:nvSpPr>
        <p:spPr>
          <a:xfrm>
            <a:off x="457200" y="4846320"/>
            <a:ext cx="45720" cy="548640"/>
          </a:xfrm>
          <a:prstGeom prst="rect">
            <a:avLst/>
          </a:prstGeom>
          <a:solidFill>
            <a:srgbClr val="C9A227"/>
          </a:solidFill>
          <a:ln/>
        </p:spPr>
      </p:sp>
      <p:sp>
        <p:nvSpPr>
          <p:cNvPr id="23" name="Text 21"/>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Pass four is the one people skip, and it is the one that most often contains money. Rights and protections somebody negotiated years ago are worthless if nobody currently knows they exist.</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 Licensing Mastery  |  Session 4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12 / 19</a:t>
            </a:r>
            <a:endParaRPr lang="en-US" sz="8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FIVE TRAPS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Where the paper quietly costs you</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incomplete set.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Amendments nobody kept. If you cannot prove a right exists, in practice it does not, and the burden sits with you.</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undated definition.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Arguing a metric without establishing which price list version governs. You can win the fact and lose the argument.</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Policy quoted as contract.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Guidance documents and licensing explainers presented as rules. Persuasive in a meeting, worthless in the paper.</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forgotten protection.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price hold or an uplift cap that expired unnoticed, or that is still live and nobody is enforcing it.</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Signing before reading.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renewal paper that quietly replaces old terms with current standard ones. Always diff a renewal against what it supersedes.</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 Licensing Mastery  |  Session 4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13 / 19</a:t>
            </a:r>
            <a:endParaRPr lang="en-US" sz="8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3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A renewal document arrives that consolidates several old agreements into one new framework. What matters most before signing?</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That the discount on the new paper is at least as good as the old</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That every special term and protection in the old documents is carried forward explicitly</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That the new agreement uses SAP's current standard terms, for consistency</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That the total contract value does not increase</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Think about what a consolidation quietly replaces.</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 Licensing Mastery  |  Session 4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14 / 19</a:t>
            </a:r>
            <a:endParaRPr lang="en-US" sz="8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3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That every special term and protection in the old documents is carried forward explicitly</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That the discount on the new paper is at least as good as the old</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That every special term and protection in the old documents is carried forward explicitly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That the new agreement uses SAP's current standard terms, for consistency</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That the total contract value does not increase</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A consolidation replaces the documents that contained your negotiated protections, and anything not carried forward is simply gone. A and D are the visible numbers, which is exactly why they get the attention. C is the trap stated as a virtue: current standard terms are standard because they are the terms SAP prefers. You cannot check any of this without a complete library, which is the point of this session.</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 Licensing Mastery  |  Session 4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15 / 19</a:t>
            </a:r>
            <a:endParaRPr lang="en-US" sz="8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LIBRARY</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a complete contract set looks like</a:t>
            </a:r>
            <a:endParaRPr lang="en-US" sz="2700" dirty="0"/>
          </a:p>
        </p:txBody>
      </p:sp>
      <p:sp>
        <p:nvSpPr>
          <p:cNvPr id="4" name="Shape 2"/>
          <p:cNvSpPr/>
          <p:nvPr/>
        </p:nvSpPr>
        <p:spPr>
          <a:xfrm>
            <a:off x="502920" y="1463040"/>
            <a:ext cx="137160" cy="137160"/>
          </a:xfrm>
          <a:prstGeom prst="rect">
            <a:avLst/>
          </a:prstGeom>
          <a:solidFill>
            <a:srgbClr val="C9A227"/>
          </a:solidFill>
          <a:ln/>
        </p:spPr>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It is a folder.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Every agreement, amendment, and order form, plus a copy of each price list version those orders reference. No tool required.</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Shape 5"/>
          <p:cNvSpPr/>
          <p:nvPr/>
        </p:nvSpPr>
        <p:spPr>
          <a:xfrm>
            <a:off x="502920" y="2176272"/>
            <a:ext cx="137160" cy="137160"/>
          </a:xfrm>
          <a:prstGeom prst="rect">
            <a:avLst/>
          </a:prstGeom>
          <a:solidFill>
            <a:srgbClr val="C9A227"/>
          </a:solidFill>
          <a:ln/>
        </p:spPr>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One summary sheet.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What we own, under which document, on which metric, at what discount, with which special terms. One page.</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Shape 8"/>
          <p:cNvSpPr/>
          <p:nvPr/>
        </p:nvSpPr>
        <p:spPr>
          <a:xfrm>
            <a:off x="502920" y="2889504"/>
            <a:ext cx="137160" cy="137160"/>
          </a:xfrm>
          <a:prstGeom prst="rect">
            <a:avLst/>
          </a:prstGeom>
          <a:solidFill>
            <a:srgbClr val="C9A227"/>
          </a:solidFill>
          <a:ln/>
        </p:spPr>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Somebody owns it.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Updated when anything is signed. A library nobody maintains is a snapshot, and snapshots go stale within a year.</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Shape 11"/>
          <p:cNvSpPr/>
          <p:nvPr/>
        </p:nvSpPr>
        <p:spPr>
          <a:xfrm>
            <a:off x="502920" y="3602736"/>
            <a:ext cx="137160" cy="137160"/>
          </a:xfrm>
          <a:prstGeom prst="rect">
            <a:avLst/>
          </a:prstGeom>
          <a:solidFill>
            <a:srgbClr val="C9A227"/>
          </a:solidFill>
          <a:ln/>
        </p:spPr>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Completeness beats sophistication.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awkward old documents are the ones that carry your protections. A tidy partial set is worse than a messy complete one.</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Shape 14"/>
          <p:cNvSpPr/>
          <p:nvPr/>
        </p:nvSpPr>
        <p:spPr>
          <a:xfrm>
            <a:off x="502920" y="4315968"/>
            <a:ext cx="137160" cy="137160"/>
          </a:xfrm>
          <a:prstGeom prst="rect">
            <a:avLst/>
          </a:prstGeom>
          <a:solidFill>
            <a:srgbClr val="C9A227"/>
          </a:solidFill>
          <a:ln/>
        </p:spPr>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It changes the tempo.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Answers in an afternoon instead of a fortnight, which changes the tone of every conversation you have with SAP.</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 Licensing Mastery  |  Session 4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16 / 19</a:t>
            </a:r>
            <a:endParaRPr lang="en-US" sz="8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45720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SESSION 4  ·  RECAP</a:t>
            </a:r>
            <a:endParaRPr lang="en-US" sz="1150" dirty="0"/>
          </a:p>
        </p:txBody>
      </p:sp>
      <p:sp>
        <p:nvSpPr>
          <p:cNvPr id="3" name="Text 1"/>
          <p:cNvSpPr/>
          <p:nvPr/>
        </p:nvSpPr>
        <p:spPr>
          <a:xfrm>
            <a:off x="457200" y="822960"/>
            <a:ext cx="11274552" cy="777240"/>
          </a:xfrm>
          <a:prstGeom prst="rect">
            <a:avLst/>
          </a:prstGeom>
          <a:noFill/>
          <a:ln/>
        </p:spPr>
        <p:txBody>
          <a:bodyPr wrap="square" lIns="0" tIns="0" rIns="0" bIns="0" rtlCol="0" anchor="ctr"/>
          <a:lstStyle/>
          <a:p>
            <a:pPr indent="0" marL="0">
              <a:buNone/>
            </a:pPr>
            <a:r>
              <a:rPr lang="en-US" sz="3600" b="1" dirty="0">
                <a:solidFill>
                  <a:srgbClr val="FFFFFF"/>
                </a:solidFill>
                <a:latin typeface="Segoe UI" pitchFamily="34" charset="0"/>
                <a:ea typeface="Segoe UI" pitchFamily="34" charset="-122"/>
                <a:cs typeface="Segoe UI" pitchFamily="34" charset="-120"/>
              </a:rPr>
              <a:t>The paper, in three sentences</a:t>
            </a:r>
            <a:endParaRPr lang="en-US" sz="3600" dirty="0"/>
          </a:p>
        </p:txBody>
      </p:sp>
      <p:sp>
        <p:nvSpPr>
          <p:cNvPr id="4" name="Shape 2"/>
          <p:cNvSpPr/>
          <p:nvPr/>
        </p:nvSpPr>
        <p:spPr>
          <a:xfrm>
            <a:off x="457200" y="1737360"/>
            <a:ext cx="1463040" cy="0"/>
          </a:xfrm>
          <a:prstGeom prst="line">
            <a:avLst/>
          </a:prstGeom>
          <a:noFill/>
          <a:ln w="31750">
            <a:solidFill>
              <a:srgbClr val="C9A227"/>
            </a:solidFill>
            <a:prstDash val="solid"/>
          </a:ln>
        </p:spPr>
      </p:sp>
      <p:sp>
        <p:nvSpPr>
          <p:cNvPr id="5" name="Text 3"/>
          <p:cNvSpPr/>
          <p:nvPr/>
        </p:nvSpPr>
        <p:spPr>
          <a:xfrm>
            <a:off x="457200" y="1965960"/>
            <a:ext cx="11274552" cy="2377440"/>
          </a:xfrm>
          <a:prstGeom prst="rect">
            <a:avLst/>
          </a:prstGeom>
          <a:noFill/>
          <a:ln/>
        </p:spPr>
        <p:txBody>
          <a:bodyPr wrap="square" lIns="0" tIns="0" rIns="0" bIns="0" rtlCol="0" anchor="t"/>
          <a:lstStyle/>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Only signed documents create obligations, and the stack has a shape: agreement, order forms, price list, use rights, and the support and cloud schedules.</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Definitions are dated, so the price list version your order references decides what your metrics mean, however old that version is.</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The measurement clause and the true up clause decide how every dispute ends, and both were negotiable at a moment when nobody was paying attention.</a:t>
            </a:r>
            <a:endParaRPr lang="en-US" sz="1600" dirty="0"/>
          </a:p>
        </p:txBody>
      </p:sp>
      <p:sp>
        <p:nvSpPr>
          <p:cNvPr id="6" name="Text 4"/>
          <p:cNvSpPr/>
          <p:nvPr/>
        </p:nvSpPr>
        <p:spPr>
          <a:xfrm>
            <a:off x="457200" y="4526280"/>
            <a:ext cx="11274552" cy="914400"/>
          </a:xfrm>
          <a:prstGeom prst="rect">
            <a:avLst/>
          </a:prstGeom>
          <a:noFill/>
          <a:ln/>
        </p:spPr>
        <p:txBody>
          <a:bodyPr wrap="square" lIns="0" tIns="0" rIns="0" bIns="0" rtlCol="0" anchor="t"/>
          <a:lstStyle/>
          <a:p>
            <a:pPr indent="0" marL="0">
              <a:spcAft>
                <a:spcPts val="500"/>
              </a:spcAft>
              <a:buNone/>
            </a:pPr>
            <a:r>
              <a:rPr lang="en-US" sz="1100" b="1" spc="300" kern="0" dirty="0">
                <a:solidFill>
                  <a:srgbClr val="C9A227"/>
                </a:solidFill>
                <a:latin typeface="Segoe UI" pitchFamily="34" charset="0"/>
                <a:ea typeface="Segoe UI" pitchFamily="34" charset="-122"/>
                <a:cs typeface="Segoe UI" pitchFamily="34" charset="-120"/>
              </a:rPr>
              <a:t>NEXT SESSION</a:t>
            </a:r>
            <a:endParaRPr lang="en-US" sz="1100" dirty="0"/>
          </a:p>
          <a:p>
            <a:pPr indent="0" marL="0">
              <a:spcAft>
                <a:spcPts val="500"/>
              </a:spcAft>
              <a:buNone/>
            </a:pPr>
            <a:r>
              <a:rPr lang="en-US" sz="1500" dirty="0">
                <a:solidFill>
                  <a:srgbClr val="FFFFFF"/>
                </a:solidFill>
                <a:latin typeface="Segoe UI" pitchFamily="34" charset="0"/>
                <a:ea typeface="Segoe UI" pitchFamily="34" charset="-122"/>
                <a:cs typeface="Segoe UI" pitchFamily="34" charset="-120"/>
              </a:rPr>
              <a:t>Session 5 · Measuring the estate: USMM, LAW and SLAW, the self declaration engines, and the STAR classifier.</a:t>
            </a:r>
            <a:endParaRPr lang="en-US" sz="1100" dirty="0"/>
          </a:p>
        </p:txBody>
      </p:sp>
      <p:sp>
        <p:nvSpPr>
          <p:cNvPr id="7" name="Shape 5"/>
          <p:cNvSpPr/>
          <p:nvPr/>
        </p:nvSpPr>
        <p:spPr>
          <a:xfrm>
            <a:off x="457200" y="6473952"/>
            <a:ext cx="11274552" cy="0"/>
          </a:xfrm>
          <a:prstGeom prst="line">
            <a:avLst/>
          </a:prstGeom>
          <a:noFill/>
          <a:ln w="9525">
            <a:solidFill>
              <a:srgbClr val="22314F"/>
            </a:solidFill>
            <a:prstDash val="solid"/>
          </a:ln>
        </p:spPr>
      </p:sp>
      <p:sp>
        <p:nvSpPr>
          <p:cNvPr id="8"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SAP Licensing Mastery  |  Session 4 of 40</a:t>
            </a:r>
            <a:endParaRPr lang="en-US" sz="850" dirty="0"/>
          </a:p>
        </p:txBody>
      </p:sp>
      <p:sp>
        <p:nvSpPr>
          <p:cNvPr id="9"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17 / 19</a:t>
            </a:r>
            <a:endParaRPr lang="en-US" sz="85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BEFORE SESSION 5</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Homework, about one hour</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Assemble what exists.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Put every agreement, amendment and order form you can find in one folder. Note what you suspect is missing.</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Date your definitions.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For each order form, write down which price list version it references. Ask SAP for any copy you do not hold.</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Find the two clauses.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Locate the measurement clause and the true up clause in your agreement and read them properly, once.</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Do the four passes.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Take your largest order form and work through what, definitions, commercials, and special terms.</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List the protections.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Any price hold, uplift cap, or additional right you find. Check whether it is still live and whether anyone is enforcing it.</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 Licensing Mastery  |  Session 4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18 / 19</a:t>
            </a:r>
            <a:endParaRPr lang="en-US" sz="85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FURTHER READING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Go deeper on today's themes</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Five buyer side guides from Redress Compliance that expand on this session.</a:t>
            </a:r>
            <a:endParaRPr lang="en-US" sz="1350" dirty="0"/>
          </a:p>
        </p:txBody>
      </p:sp>
      <p:sp>
        <p:nvSpPr>
          <p:cNvPr id="5" name="Text 3"/>
          <p:cNvSpPr/>
          <p:nvPr/>
        </p:nvSpPr>
        <p:spPr>
          <a:xfrm>
            <a:off x="457200" y="157276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6" name="Text 4"/>
          <p:cNvSpPr/>
          <p:nvPr/>
        </p:nvSpPr>
        <p:spPr>
          <a:xfrm>
            <a:off x="1097280" y="146304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Negotiating SAP contracts for audit protection</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redresscompliance.com/negotiating-sap-contracts-for-audit-protection-key-clauses-and-strategies</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two clauses from slide 11, and the language worth asking for when you can.</a:t>
            </a:r>
            <a:endParaRPr lang="en-US" sz="1550" dirty="0"/>
          </a:p>
        </p:txBody>
      </p:sp>
      <p:sp>
        <p:nvSpPr>
          <p:cNvPr id="7" name="Shape 5"/>
          <p:cNvSpPr/>
          <p:nvPr/>
        </p:nvSpPr>
        <p:spPr>
          <a:xfrm>
            <a:off x="457200" y="2331720"/>
            <a:ext cx="11274552" cy="0"/>
          </a:xfrm>
          <a:prstGeom prst="line">
            <a:avLst/>
          </a:prstGeom>
          <a:noFill/>
          <a:ln w="9525">
            <a:solidFill>
              <a:srgbClr val="E5E7EB"/>
            </a:solidFill>
            <a:prstDash val="solid"/>
          </a:ln>
        </p:spPr>
      </p:sp>
      <p:sp>
        <p:nvSpPr>
          <p:cNvPr id="8" name="Text 6"/>
          <p:cNvSpPr/>
          <p:nvPr/>
        </p:nvSpPr>
        <p:spPr>
          <a:xfrm>
            <a:off x="457200" y="2441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9" name="Text 7"/>
          <p:cNvSpPr/>
          <p:nvPr/>
        </p:nvSpPr>
        <p:spPr>
          <a:xfrm>
            <a:off x="1097280" y="233172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SAP contract negotiation fundamentals</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redresscompliance.com/sap-contract-negotiation-fundamentals</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How the stack is used commercially, and where the leverage sits in each document.</a:t>
            </a:r>
            <a:endParaRPr lang="en-US" sz="1550" dirty="0"/>
          </a:p>
        </p:txBody>
      </p:sp>
      <p:sp>
        <p:nvSpPr>
          <p:cNvPr id="10" name="Shape 8"/>
          <p:cNvSpPr/>
          <p:nvPr/>
        </p:nvSpPr>
        <p:spPr>
          <a:xfrm>
            <a:off x="457200" y="3200400"/>
            <a:ext cx="11274552" cy="0"/>
          </a:xfrm>
          <a:prstGeom prst="line">
            <a:avLst/>
          </a:prstGeom>
          <a:noFill/>
          <a:ln w="9525">
            <a:solidFill>
              <a:srgbClr val="E5E7EB"/>
            </a:solidFill>
            <a:prstDash val="solid"/>
          </a:ln>
        </p:spPr>
      </p:sp>
      <p:sp>
        <p:nvSpPr>
          <p:cNvPr id="11" name="Text 9"/>
          <p:cNvSpPr/>
          <p:nvPr/>
        </p:nvSpPr>
        <p:spPr>
          <a:xfrm>
            <a:off x="457200" y="331012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2" name="Text 10"/>
          <p:cNvSpPr/>
          <p:nvPr/>
        </p:nvSpPr>
        <p:spPr>
          <a:xfrm>
            <a:off x="1097280" y="320040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The SAP global license agreement strategy</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redresscompliance.com/sap-global-license-agreement-strategy</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What consolidation into a single framework gains and quietly costs, per knowledge check 3.</a:t>
            </a:r>
            <a:endParaRPr lang="en-US" sz="1550" dirty="0"/>
          </a:p>
        </p:txBody>
      </p:sp>
      <p:sp>
        <p:nvSpPr>
          <p:cNvPr id="13" name="Shape 11"/>
          <p:cNvSpPr/>
          <p:nvPr/>
        </p:nvSpPr>
        <p:spPr>
          <a:xfrm>
            <a:off x="457200" y="4069080"/>
            <a:ext cx="11274552" cy="0"/>
          </a:xfrm>
          <a:prstGeom prst="line">
            <a:avLst/>
          </a:prstGeom>
          <a:noFill/>
          <a:ln w="9525">
            <a:solidFill>
              <a:srgbClr val="E5E7EB"/>
            </a:solidFill>
            <a:prstDash val="solid"/>
          </a:ln>
        </p:spPr>
      </p:sp>
      <p:sp>
        <p:nvSpPr>
          <p:cNvPr id="14" name="Text 12"/>
          <p:cNvSpPr/>
          <p:nvPr/>
        </p:nvSpPr>
        <p:spPr>
          <a:xfrm>
            <a:off x="457200" y="417880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5" name="Text 13"/>
          <p:cNvSpPr/>
          <p:nvPr/>
        </p:nvSpPr>
        <p:spPr>
          <a:xfrm>
            <a:off x="1097280" y="406908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SAP contract negotiation playbook</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redresscompliance.com/sap-contract-negotiation-playbook</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full playbook, including what to ask for at the moments when the paper is open.</a:t>
            </a:r>
            <a:endParaRPr lang="en-US" sz="1550" dirty="0"/>
          </a:p>
        </p:txBody>
      </p:sp>
      <p:sp>
        <p:nvSpPr>
          <p:cNvPr id="16" name="Shape 14"/>
          <p:cNvSpPr/>
          <p:nvPr/>
        </p:nvSpPr>
        <p:spPr>
          <a:xfrm>
            <a:off x="457200" y="4937760"/>
            <a:ext cx="11274552" cy="0"/>
          </a:xfrm>
          <a:prstGeom prst="line">
            <a:avLst/>
          </a:prstGeom>
          <a:noFill/>
          <a:ln w="9525">
            <a:solidFill>
              <a:srgbClr val="E5E7EB"/>
            </a:solidFill>
            <a:prstDash val="solid"/>
          </a:ln>
        </p:spPr>
      </p:sp>
      <p:sp>
        <p:nvSpPr>
          <p:cNvPr id="17" name="Text 15"/>
          <p:cNvSpPr/>
          <p:nvPr/>
        </p:nvSpPr>
        <p:spPr>
          <a:xfrm>
            <a:off x="457200" y="504748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8" name="Text 16"/>
          <p:cNvSpPr/>
          <p:nvPr/>
        </p:nvSpPr>
        <p:spPr>
          <a:xfrm>
            <a:off x="1097280" y="493776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Establishing an internal SAP compliance program</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redresscompliance.com/establishing-an-internal-sap-license-compliance-program-avoiding-audits-proactively</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Where the contract library sits in a wider governance model, and who should own it.</a:t>
            </a:r>
            <a:endParaRPr lang="en-US" sz="1550" dirty="0"/>
          </a:p>
        </p:txBody>
      </p:sp>
      <p:sp>
        <p:nvSpPr>
          <p:cNvPr id="19" name="Shape 17"/>
          <p:cNvSpPr/>
          <p:nvPr/>
        </p:nvSpPr>
        <p:spPr>
          <a:xfrm>
            <a:off x="457200" y="6473952"/>
            <a:ext cx="11274552" cy="0"/>
          </a:xfrm>
          <a:prstGeom prst="line">
            <a:avLst/>
          </a:prstGeom>
          <a:noFill/>
          <a:ln w="9525">
            <a:solidFill>
              <a:srgbClr val="E5E7EB"/>
            </a:solidFill>
            <a:prstDash val="solid"/>
          </a:ln>
        </p:spPr>
      </p:sp>
      <p:sp>
        <p:nvSpPr>
          <p:cNvPr id="20" name="Text 1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 Licensing Mastery  |  Session 4 of 40</a:t>
            </a:r>
            <a:endParaRPr lang="en-US" sz="850" dirty="0"/>
          </a:p>
        </p:txBody>
      </p:sp>
      <p:sp>
        <p:nvSpPr>
          <p:cNvPr id="21" name="Text 1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19 / 19</a:t>
            </a:r>
            <a:endParaRPr lang="en-US" sz="8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SESSION 4  ·  OBJECTIVES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you will be able to do after this session</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Name the stack.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List the documents that bind you, in order of authority, and say what each one settles.</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Date your definitions.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Find which price list version each order form references, and why that decides your metrics.</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Read an order form.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Pull entitlement, metric, discount and special terms off the page without help.</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Locate the two clauses.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Find the measurement clause and the true up clause, and know what each one costs you.</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Build the library.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Assemble a complete, current contract set, which is the cheapest leverage available to you.</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 Licensing Mastery  |  Session 4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2 / 19</a:t>
            </a:r>
            <a:endParaRPr lang="en-US" sz="8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WHY THIS MATTERS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Every argument in this course ends at the paper</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Sessions one to three were about counting. This session is about the only thing that decides whether a count creates an obligation.</a:t>
            </a:r>
            <a:endParaRPr lang="en-US" sz="1350" dirty="0"/>
          </a:p>
        </p:txBody>
      </p:sp>
      <p:sp>
        <p:nvSpPr>
          <p:cNvPr id="5" name="Shape 3"/>
          <p:cNvSpPr/>
          <p:nvPr/>
        </p:nvSpPr>
        <p:spPr>
          <a:xfrm>
            <a:off x="457200" y="1463040"/>
            <a:ext cx="2647188" cy="2651760"/>
          </a:xfrm>
          <a:prstGeom prst="rect">
            <a:avLst/>
          </a:prstGeom>
          <a:solidFill>
            <a:srgbClr val="FAFAF9"/>
          </a:solidFill>
          <a:ln w="12700">
            <a:solidFill>
              <a:srgbClr val="E5E7EB"/>
            </a:solidFill>
            <a:prstDash val="solid"/>
          </a:ln>
        </p:spPr>
      </p:sp>
      <p:sp>
        <p:nvSpPr>
          <p:cNvPr id="6" name="Shape 4"/>
          <p:cNvSpPr/>
          <p:nvPr/>
        </p:nvSpPr>
        <p:spPr>
          <a:xfrm>
            <a:off x="685800" y="1737360"/>
            <a:ext cx="502920" cy="0"/>
          </a:xfrm>
          <a:prstGeom prst="line">
            <a:avLst/>
          </a:prstGeom>
          <a:noFill/>
          <a:ln w="31750">
            <a:solidFill>
              <a:srgbClr val="C9A227"/>
            </a:solidFill>
            <a:prstDash val="solid"/>
          </a:ln>
        </p:spPr>
      </p:sp>
      <p:sp>
        <p:nvSpPr>
          <p:cNvPr id="7" name="Text 5"/>
          <p:cNvSpPr/>
          <p:nvPr/>
        </p:nvSpPr>
        <p:spPr>
          <a:xfrm>
            <a:off x="658368"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Signed</a:t>
            </a:r>
            <a:endParaRPr lang="en-US" sz="2500" dirty="0"/>
          </a:p>
        </p:txBody>
      </p:sp>
      <p:sp>
        <p:nvSpPr>
          <p:cNvPr id="8" name="Text 6"/>
          <p:cNvSpPr/>
          <p:nvPr/>
        </p:nvSpPr>
        <p:spPr>
          <a:xfrm>
            <a:off x="658368"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Only signed documents create obligations. Everything else is somebody's opinion about your money, however official it looks.</a:t>
            </a:r>
            <a:endParaRPr lang="en-US" sz="1300" dirty="0"/>
          </a:p>
        </p:txBody>
      </p:sp>
      <p:sp>
        <p:nvSpPr>
          <p:cNvPr id="9" name="Shape 7"/>
          <p:cNvSpPr/>
          <p:nvPr/>
        </p:nvSpPr>
        <p:spPr>
          <a:xfrm>
            <a:off x="3332988" y="1463040"/>
            <a:ext cx="2647188" cy="2651760"/>
          </a:xfrm>
          <a:prstGeom prst="rect">
            <a:avLst/>
          </a:prstGeom>
          <a:solidFill>
            <a:srgbClr val="FAFAF9"/>
          </a:solidFill>
          <a:ln w="12700">
            <a:solidFill>
              <a:srgbClr val="E5E7EB"/>
            </a:solidFill>
            <a:prstDash val="solid"/>
          </a:ln>
        </p:spPr>
      </p:sp>
      <p:sp>
        <p:nvSpPr>
          <p:cNvPr id="10" name="Shape 8"/>
          <p:cNvSpPr/>
          <p:nvPr/>
        </p:nvSpPr>
        <p:spPr>
          <a:xfrm>
            <a:off x="3561588" y="1737360"/>
            <a:ext cx="502920" cy="0"/>
          </a:xfrm>
          <a:prstGeom prst="line">
            <a:avLst/>
          </a:prstGeom>
          <a:noFill/>
          <a:ln w="31750">
            <a:solidFill>
              <a:srgbClr val="C9A227"/>
            </a:solidFill>
            <a:prstDash val="solid"/>
          </a:ln>
        </p:spPr>
      </p:sp>
      <p:sp>
        <p:nvSpPr>
          <p:cNvPr id="11" name="Text 9"/>
          <p:cNvSpPr/>
          <p:nvPr/>
        </p:nvSpPr>
        <p:spPr>
          <a:xfrm>
            <a:off x="3534156"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Version</a:t>
            </a:r>
            <a:endParaRPr lang="en-US" sz="2500" dirty="0"/>
          </a:p>
        </p:txBody>
      </p:sp>
      <p:sp>
        <p:nvSpPr>
          <p:cNvPr id="12" name="Text 10"/>
          <p:cNvSpPr/>
          <p:nvPr/>
        </p:nvSpPr>
        <p:spPr>
          <a:xfrm>
            <a:off x="3534156"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The price list version your order references defines your metrics. Not the current one. Definitions are dated, and the date is yours.</a:t>
            </a:r>
            <a:endParaRPr lang="en-US" sz="1300" dirty="0"/>
          </a:p>
        </p:txBody>
      </p:sp>
      <p:sp>
        <p:nvSpPr>
          <p:cNvPr id="13" name="Shape 11"/>
          <p:cNvSpPr/>
          <p:nvPr/>
        </p:nvSpPr>
        <p:spPr>
          <a:xfrm>
            <a:off x="6208776" y="1463040"/>
            <a:ext cx="2647188" cy="2651760"/>
          </a:xfrm>
          <a:prstGeom prst="rect">
            <a:avLst/>
          </a:prstGeom>
          <a:solidFill>
            <a:srgbClr val="FAFAF9"/>
          </a:solidFill>
          <a:ln w="12700">
            <a:solidFill>
              <a:srgbClr val="E5E7EB"/>
            </a:solidFill>
            <a:prstDash val="solid"/>
          </a:ln>
        </p:spPr>
      </p:sp>
      <p:sp>
        <p:nvSpPr>
          <p:cNvPr id="14" name="Shape 12"/>
          <p:cNvSpPr/>
          <p:nvPr/>
        </p:nvSpPr>
        <p:spPr>
          <a:xfrm>
            <a:off x="6437376" y="1737360"/>
            <a:ext cx="502920" cy="0"/>
          </a:xfrm>
          <a:prstGeom prst="line">
            <a:avLst/>
          </a:prstGeom>
          <a:noFill/>
          <a:ln w="31750">
            <a:solidFill>
              <a:srgbClr val="C9A227"/>
            </a:solidFill>
            <a:prstDash val="solid"/>
          </a:ln>
        </p:spPr>
      </p:sp>
      <p:sp>
        <p:nvSpPr>
          <p:cNvPr id="15" name="Text 13"/>
          <p:cNvSpPr/>
          <p:nvPr/>
        </p:nvSpPr>
        <p:spPr>
          <a:xfrm>
            <a:off x="6409944"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Two</a:t>
            </a:r>
            <a:endParaRPr lang="en-US" sz="2500" dirty="0"/>
          </a:p>
        </p:txBody>
      </p:sp>
      <p:sp>
        <p:nvSpPr>
          <p:cNvPr id="16" name="Text 14"/>
          <p:cNvSpPr/>
          <p:nvPr/>
        </p:nvSpPr>
        <p:spPr>
          <a:xfrm>
            <a:off x="6409944"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Two clauses decide how disputes end: what SAP may measure, and how an overage gets priced. Most customers have read neither.</a:t>
            </a:r>
            <a:endParaRPr lang="en-US" sz="1300" dirty="0"/>
          </a:p>
        </p:txBody>
      </p:sp>
      <p:sp>
        <p:nvSpPr>
          <p:cNvPr id="17" name="Shape 15"/>
          <p:cNvSpPr/>
          <p:nvPr/>
        </p:nvSpPr>
        <p:spPr>
          <a:xfrm>
            <a:off x="9084564" y="1463040"/>
            <a:ext cx="2647188" cy="2651760"/>
          </a:xfrm>
          <a:prstGeom prst="rect">
            <a:avLst/>
          </a:prstGeom>
          <a:solidFill>
            <a:srgbClr val="FAFAF9"/>
          </a:solidFill>
          <a:ln w="12700">
            <a:solidFill>
              <a:srgbClr val="E5E7EB"/>
            </a:solidFill>
            <a:prstDash val="solid"/>
          </a:ln>
        </p:spPr>
      </p:sp>
      <p:sp>
        <p:nvSpPr>
          <p:cNvPr id="18" name="Shape 16"/>
          <p:cNvSpPr/>
          <p:nvPr/>
        </p:nvSpPr>
        <p:spPr>
          <a:xfrm>
            <a:off x="9313164" y="1737360"/>
            <a:ext cx="502920" cy="0"/>
          </a:xfrm>
          <a:prstGeom prst="line">
            <a:avLst/>
          </a:prstGeom>
          <a:noFill/>
          <a:ln w="31750">
            <a:solidFill>
              <a:srgbClr val="C9A227"/>
            </a:solidFill>
            <a:prstDash val="solid"/>
          </a:ln>
        </p:spPr>
      </p:sp>
      <p:sp>
        <p:nvSpPr>
          <p:cNvPr id="19" name="Text 17"/>
          <p:cNvSpPr/>
          <p:nvPr/>
        </p:nvSpPr>
        <p:spPr>
          <a:xfrm>
            <a:off x="9285732"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Weeks</a:t>
            </a:r>
            <a:endParaRPr lang="en-US" sz="2500" dirty="0"/>
          </a:p>
        </p:txBody>
      </p:sp>
      <p:sp>
        <p:nvSpPr>
          <p:cNvPr id="20" name="Text 18"/>
          <p:cNvSpPr/>
          <p:nvPr/>
        </p:nvSpPr>
        <p:spPr>
          <a:xfrm>
            <a:off x="9285732"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Most enterprises need weeks to assemble their own contract set. SAP has all of it, indexed, before the conversation starts.</a:t>
            </a:r>
            <a:endParaRPr lang="en-US" sz="1300" dirty="0"/>
          </a:p>
        </p:txBody>
      </p:sp>
      <p:sp>
        <p:nvSpPr>
          <p:cNvPr id="21" name="Shape 19"/>
          <p:cNvSpPr/>
          <p:nvPr/>
        </p:nvSpPr>
        <p:spPr>
          <a:xfrm>
            <a:off x="457200" y="4297680"/>
            <a:ext cx="11274552" cy="548640"/>
          </a:xfrm>
          <a:prstGeom prst="rect">
            <a:avLst/>
          </a:prstGeom>
          <a:solidFill>
            <a:srgbClr val="FDF8EC"/>
          </a:solidFill>
          <a:ln/>
        </p:spPr>
      </p:sp>
      <p:sp>
        <p:nvSpPr>
          <p:cNvPr id="22" name="Shape 20"/>
          <p:cNvSpPr/>
          <p:nvPr/>
        </p:nvSpPr>
        <p:spPr>
          <a:xfrm>
            <a:off x="457200" y="4297680"/>
            <a:ext cx="45720" cy="548640"/>
          </a:xfrm>
          <a:prstGeom prst="rect">
            <a:avLst/>
          </a:prstGeom>
          <a:solidFill>
            <a:srgbClr val="C9A227"/>
          </a:solidFill>
          <a:ln/>
        </p:spPr>
      </p:sp>
      <p:sp>
        <p:nvSpPr>
          <p:cNvPr id="23" name="Text 21"/>
          <p:cNvSpPr/>
          <p:nvPr/>
        </p:nvSpPr>
        <p:spPr>
          <a:xfrm>
            <a:off x="685800" y="429768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asymmetry on this slide is the whole point. One side of the table is reading from a complete record. Fixing that costs nothing but attention, and it is the cheapest leverage in the entire relationship.</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 Licensing Mastery  |  Session 4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3 / 19</a:t>
            </a:r>
            <a:endParaRPr lang="en-US" sz="8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STACK</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kinds of document, and what they are for</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Names vary by era and territory. The structure does not, and it is the structure you need to recognise.</a:t>
            </a:r>
            <a:endParaRPr lang="en-US" sz="1350" dirty="0"/>
          </a:p>
        </p:txBody>
      </p:sp>
      <p:sp>
        <p:nvSpPr>
          <p:cNvPr id="5" name="Shape 3"/>
          <p:cNvSpPr/>
          <p:nvPr/>
        </p:nvSpPr>
        <p:spPr>
          <a:xfrm>
            <a:off x="457200" y="1463040"/>
            <a:ext cx="2093976" cy="3200400"/>
          </a:xfrm>
          <a:prstGeom prst="rect">
            <a:avLst/>
          </a:prstGeom>
          <a:solidFill>
            <a:srgbClr val="FAFAF9"/>
          </a:solidFill>
          <a:ln w="12700">
            <a:solidFill>
              <a:srgbClr val="E5E7EB"/>
            </a:solidFill>
            <a:prstDash val="solid"/>
          </a:ln>
        </p:spPr>
      </p:sp>
      <p:sp>
        <p:nvSpPr>
          <p:cNvPr id="6" name="Shape 4"/>
          <p:cNvSpPr/>
          <p:nvPr/>
        </p:nvSpPr>
        <p:spPr>
          <a:xfrm>
            <a:off x="457200" y="1463040"/>
            <a:ext cx="2093976" cy="73152"/>
          </a:xfrm>
          <a:prstGeom prst="rect">
            <a:avLst/>
          </a:prstGeom>
          <a:solidFill>
            <a:srgbClr val="1B2A4A"/>
          </a:solidFill>
          <a:ln/>
        </p:spPr>
      </p:sp>
      <p:sp>
        <p:nvSpPr>
          <p:cNvPr id="7" name="Text 5"/>
          <p:cNvSpPr/>
          <p:nvPr/>
        </p:nvSpPr>
        <p:spPr>
          <a:xfrm>
            <a:off x="640080"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agreement</a:t>
            </a:r>
            <a:endParaRPr lang="en-US" sz="1450" dirty="0"/>
          </a:p>
        </p:txBody>
      </p:sp>
      <p:sp>
        <p:nvSpPr>
          <p:cNvPr id="8" name="Text 6"/>
          <p:cNvSpPr/>
          <p:nvPr/>
        </p:nvSpPr>
        <p:spPr>
          <a:xfrm>
            <a:off x="640080"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The framework. General terms plus the software licence agreement. Definitions, use rights baseline, measurement and audit rights, assignment, territory.</a:t>
            </a:r>
            <a:endParaRPr lang="en-US" sz="1250" dirty="0"/>
          </a:p>
        </p:txBody>
      </p:sp>
      <p:sp>
        <p:nvSpPr>
          <p:cNvPr id="9" name="Shape 7"/>
          <p:cNvSpPr/>
          <p:nvPr/>
        </p:nvSpPr>
        <p:spPr>
          <a:xfrm>
            <a:off x="2752344" y="1463040"/>
            <a:ext cx="2093976" cy="3200400"/>
          </a:xfrm>
          <a:prstGeom prst="rect">
            <a:avLst/>
          </a:prstGeom>
          <a:solidFill>
            <a:srgbClr val="FAFAF9"/>
          </a:solidFill>
          <a:ln w="12700">
            <a:solidFill>
              <a:srgbClr val="E5E7EB"/>
            </a:solidFill>
            <a:prstDash val="solid"/>
          </a:ln>
        </p:spPr>
      </p:sp>
      <p:sp>
        <p:nvSpPr>
          <p:cNvPr id="10" name="Shape 8"/>
          <p:cNvSpPr/>
          <p:nvPr/>
        </p:nvSpPr>
        <p:spPr>
          <a:xfrm>
            <a:off x="2752344" y="1463040"/>
            <a:ext cx="2093976" cy="73152"/>
          </a:xfrm>
          <a:prstGeom prst="rect">
            <a:avLst/>
          </a:prstGeom>
          <a:solidFill>
            <a:srgbClr val="1B2A4A"/>
          </a:solidFill>
          <a:ln/>
        </p:spPr>
      </p:sp>
      <p:sp>
        <p:nvSpPr>
          <p:cNvPr id="11" name="Text 9"/>
          <p:cNvSpPr/>
          <p:nvPr/>
        </p:nvSpPr>
        <p:spPr>
          <a:xfrm>
            <a:off x="2935224"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Order forms</a:t>
            </a:r>
            <a:endParaRPr lang="en-US" sz="1450" dirty="0"/>
          </a:p>
        </p:txBody>
      </p:sp>
      <p:sp>
        <p:nvSpPr>
          <p:cNvPr id="12" name="Text 10"/>
          <p:cNvSpPr/>
          <p:nvPr/>
        </p:nvSpPr>
        <p:spPr>
          <a:xfrm>
            <a:off x="2935224"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One per purchase. Products, quantities, metrics, discount, term, and any special conditions your predecessor negotiated.</a:t>
            </a:r>
            <a:endParaRPr lang="en-US" sz="1250" dirty="0"/>
          </a:p>
        </p:txBody>
      </p:sp>
      <p:sp>
        <p:nvSpPr>
          <p:cNvPr id="13" name="Shape 11"/>
          <p:cNvSpPr/>
          <p:nvPr/>
        </p:nvSpPr>
        <p:spPr>
          <a:xfrm>
            <a:off x="5047488" y="1463040"/>
            <a:ext cx="2093976" cy="3200400"/>
          </a:xfrm>
          <a:prstGeom prst="rect">
            <a:avLst/>
          </a:prstGeom>
          <a:solidFill>
            <a:srgbClr val="FAFAF9"/>
          </a:solidFill>
          <a:ln w="12700">
            <a:solidFill>
              <a:srgbClr val="E5E7EB"/>
            </a:solidFill>
            <a:prstDash val="solid"/>
          </a:ln>
        </p:spPr>
      </p:sp>
      <p:sp>
        <p:nvSpPr>
          <p:cNvPr id="14" name="Shape 12"/>
          <p:cNvSpPr/>
          <p:nvPr/>
        </p:nvSpPr>
        <p:spPr>
          <a:xfrm>
            <a:off x="5047488" y="1463040"/>
            <a:ext cx="2093976" cy="73152"/>
          </a:xfrm>
          <a:prstGeom prst="rect">
            <a:avLst/>
          </a:prstGeom>
          <a:solidFill>
            <a:srgbClr val="1B2A4A"/>
          </a:solidFill>
          <a:ln/>
        </p:spPr>
      </p:sp>
      <p:sp>
        <p:nvSpPr>
          <p:cNvPr id="15" name="Text 13"/>
          <p:cNvSpPr/>
          <p:nvPr/>
        </p:nvSpPr>
        <p:spPr>
          <a:xfrm>
            <a:off x="5230368"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price list</a:t>
            </a:r>
            <a:endParaRPr lang="en-US" sz="1450" dirty="0"/>
          </a:p>
        </p:txBody>
      </p:sp>
      <p:sp>
        <p:nvSpPr>
          <p:cNvPr id="16" name="Text 14"/>
          <p:cNvSpPr/>
          <p:nvPr/>
        </p:nvSpPr>
        <p:spPr>
          <a:xfrm>
            <a:off x="5230368"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SAP's list prices and, far more importantly, the metric definitions. Versioned, revised often, and incorporated by reference.</a:t>
            </a:r>
            <a:endParaRPr lang="en-US" sz="1250" dirty="0"/>
          </a:p>
        </p:txBody>
      </p:sp>
      <p:sp>
        <p:nvSpPr>
          <p:cNvPr id="17" name="Shape 15"/>
          <p:cNvSpPr/>
          <p:nvPr/>
        </p:nvSpPr>
        <p:spPr>
          <a:xfrm>
            <a:off x="7342632" y="1463040"/>
            <a:ext cx="2093976" cy="3200400"/>
          </a:xfrm>
          <a:prstGeom prst="rect">
            <a:avLst/>
          </a:prstGeom>
          <a:solidFill>
            <a:srgbClr val="FAFAF9"/>
          </a:solidFill>
          <a:ln w="12700">
            <a:solidFill>
              <a:srgbClr val="E5E7EB"/>
            </a:solidFill>
            <a:prstDash val="solid"/>
          </a:ln>
        </p:spPr>
      </p:sp>
      <p:sp>
        <p:nvSpPr>
          <p:cNvPr id="18" name="Shape 16"/>
          <p:cNvSpPr/>
          <p:nvPr/>
        </p:nvSpPr>
        <p:spPr>
          <a:xfrm>
            <a:off x="7342632" y="1463040"/>
            <a:ext cx="2093976" cy="73152"/>
          </a:xfrm>
          <a:prstGeom prst="rect">
            <a:avLst/>
          </a:prstGeom>
          <a:solidFill>
            <a:srgbClr val="1B2A4A"/>
          </a:solidFill>
          <a:ln/>
        </p:spPr>
      </p:sp>
      <p:sp>
        <p:nvSpPr>
          <p:cNvPr id="19" name="Text 17"/>
          <p:cNvSpPr/>
          <p:nvPr/>
        </p:nvSpPr>
        <p:spPr>
          <a:xfrm>
            <a:off x="7525512"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Use rights</a:t>
            </a:r>
            <a:endParaRPr lang="en-US" sz="1450" dirty="0"/>
          </a:p>
        </p:txBody>
      </p:sp>
      <p:sp>
        <p:nvSpPr>
          <p:cNvPr id="20" name="Text 18"/>
          <p:cNvSpPr/>
          <p:nvPr/>
        </p:nvSpPr>
        <p:spPr>
          <a:xfrm>
            <a:off x="7525512"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What each user type may do and how each engine is counted. Incorporated by reference, and it changes between versions.</a:t>
            </a:r>
            <a:endParaRPr lang="en-US" sz="1250" dirty="0"/>
          </a:p>
        </p:txBody>
      </p:sp>
      <p:sp>
        <p:nvSpPr>
          <p:cNvPr id="21" name="Shape 19"/>
          <p:cNvSpPr/>
          <p:nvPr/>
        </p:nvSpPr>
        <p:spPr>
          <a:xfrm>
            <a:off x="9637776" y="1463040"/>
            <a:ext cx="2093976" cy="3200400"/>
          </a:xfrm>
          <a:prstGeom prst="rect">
            <a:avLst/>
          </a:prstGeom>
          <a:solidFill>
            <a:srgbClr val="FAFAF9"/>
          </a:solidFill>
          <a:ln w="12700">
            <a:solidFill>
              <a:srgbClr val="E5E7EB"/>
            </a:solidFill>
            <a:prstDash val="solid"/>
          </a:ln>
        </p:spPr>
      </p:sp>
      <p:sp>
        <p:nvSpPr>
          <p:cNvPr id="22" name="Shape 20"/>
          <p:cNvSpPr/>
          <p:nvPr/>
        </p:nvSpPr>
        <p:spPr>
          <a:xfrm>
            <a:off x="9637776" y="1463040"/>
            <a:ext cx="2093976" cy="73152"/>
          </a:xfrm>
          <a:prstGeom prst="rect">
            <a:avLst/>
          </a:prstGeom>
          <a:solidFill>
            <a:srgbClr val="1B2A4A"/>
          </a:solidFill>
          <a:ln/>
        </p:spPr>
      </p:sp>
      <p:sp>
        <p:nvSpPr>
          <p:cNvPr id="23" name="Text 21"/>
          <p:cNvSpPr/>
          <p:nvPr/>
        </p:nvSpPr>
        <p:spPr>
          <a:xfrm>
            <a:off x="9820656"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Support and cloud schedules</a:t>
            </a:r>
            <a:endParaRPr lang="en-US" sz="1450" dirty="0"/>
          </a:p>
        </p:txBody>
      </p:sp>
      <p:sp>
        <p:nvSpPr>
          <p:cNvPr id="24" name="Text 22"/>
          <p:cNvSpPr/>
          <p:nvPr/>
        </p:nvSpPr>
        <p:spPr>
          <a:xfrm>
            <a:off x="9820656"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Enterprise Support terms and the subscription paper for RISE, GROW and SaaS. Renewal uplifts and termination limits live here.</a:t>
            </a:r>
            <a:endParaRPr lang="en-US" sz="1250" dirty="0"/>
          </a:p>
        </p:txBody>
      </p:sp>
      <p:sp>
        <p:nvSpPr>
          <p:cNvPr id="25" name="Shape 23"/>
          <p:cNvSpPr/>
          <p:nvPr/>
        </p:nvSpPr>
        <p:spPr>
          <a:xfrm>
            <a:off x="457200" y="4846320"/>
            <a:ext cx="11274552" cy="548640"/>
          </a:xfrm>
          <a:prstGeom prst="rect">
            <a:avLst/>
          </a:prstGeom>
          <a:solidFill>
            <a:srgbClr val="FDF8EC"/>
          </a:solidFill>
          <a:ln/>
        </p:spPr>
      </p:sp>
      <p:sp>
        <p:nvSpPr>
          <p:cNvPr id="26" name="Shape 24"/>
          <p:cNvSpPr/>
          <p:nvPr/>
        </p:nvSpPr>
        <p:spPr>
          <a:xfrm>
            <a:off x="457200" y="4846320"/>
            <a:ext cx="45720" cy="548640"/>
          </a:xfrm>
          <a:prstGeom prst="rect">
            <a:avLst/>
          </a:prstGeom>
          <a:solidFill>
            <a:srgbClr val="C9A227"/>
          </a:solidFill>
          <a:ln/>
        </p:spPr>
      </p:sp>
      <p:sp>
        <p:nvSpPr>
          <p:cNvPr id="27" name="Text 25"/>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Anything not in this list, and that includes policy pages, sales decks and SAP's own licensing explainers, binds nobody. Useful for understanding intent. Worthless as an obligation.</a:t>
            </a:r>
            <a:endParaRPr lang="en-US" sz="1350" dirty="0"/>
          </a:p>
        </p:txBody>
      </p:sp>
      <p:sp>
        <p:nvSpPr>
          <p:cNvPr id="28" name="Shape 26"/>
          <p:cNvSpPr/>
          <p:nvPr/>
        </p:nvSpPr>
        <p:spPr>
          <a:xfrm>
            <a:off x="457200" y="6473952"/>
            <a:ext cx="11274552" cy="0"/>
          </a:xfrm>
          <a:prstGeom prst="line">
            <a:avLst/>
          </a:prstGeom>
          <a:noFill/>
          <a:ln w="9525">
            <a:solidFill>
              <a:srgbClr val="E5E7EB"/>
            </a:solidFill>
            <a:prstDash val="solid"/>
          </a:ln>
        </p:spPr>
      </p:sp>
      <p:sp>
        <p:nvSpPr>
          <p:cNvPr id="29" name="Text 2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 Licensing Mastery  |  Session 4 of 40</a:t>
            </a:r>
            <a:endParaRPr lang="en-US" sz="850" dirty="0"/>
          </a:p>
        </p:txBody>
      </p:sp>
      <p:sp>
        <p:nvSpPr>
          <p:cNvPr id="30" name="Text 2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4 / 19</a:t>
            </a:r>
            <a:endParaRPr lang="en-US" sz="8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AUTHORITY</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Which document settles which argument</a:t>
            </a:r>
            <a:endParaRPr lang="en-US" sz="2700" dirty="0"/>
          </a:p>
        </p:txBody>
      </p:sp>
      <p:graphicFrame>
        <p:nvGraphicFramePr>
          <p:cNvPr id="6"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3247813"/>
                <a:gridCol w="3990171"/>
                <a:gridCol w="4036568"/>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THE QUESTION</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THE DOCUMENT THAT ANSWERS IT</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WHERE PEOPLE GO WRONG</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What do we own?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order forms, added up, plus amendments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Trusting a summary spreadsheet instead of the signed paper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What does this metric mean?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price list version your order references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Reading the current definition instead of the one that binds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What may this user do?</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use rights document for that version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Assuming rights are the same across all systems and eras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What can SAP ask us for?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measurement and audit clause in the agreement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Answering the request rather than reading the clause first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What does an overage cost?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true up clause, and your contracted discount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Accepting a list price settlement that the contract may not require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815584"/>
            <a:ext cx="11274552" cy="548640"/>
          </a:xfrm>
          <a:prstGeom prst="rect">
            <a:avLst/>
          </a:prstGeom>
          <a:solidFill>
            <a:srgbClr val="FDF8EC"/>
          </a:solidFill>
          <a:ln/>
        </p:spPr>
      </p:sp>
      <p:sp>
        <p:nvSpPr>
          <p:cNvPr id="6" name="Shape 3"/>
          <p:cNvSpPr/>
          <p:nvPr/>
        </p:nvSpPr>
        <p:spPr>
          <a:xfrm>
            <a:off x="457200" y="5815584"/>
            <a:ext cx="45720" cy="548640"/>
          </a:xfrm>
          <a:prstGeom prst="rect">
            <a:avLst/>
          </a:prstGeom>
          <a:solidFill>
            <a:srgbClr val="C9A227"/>
          </a:solidFill>
          <a:ln/>
        </p:spPr>
      </p:sp>
      <p:sp>
        <p:nvSpPr>
          <p:cNvPr id="7" name="Text 4"/>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Learn this table and you will never again be told what you owe by somebody who has not cited a document. The question is always the same: which signed paper says that, and which version of it?</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 Licensing Mastery  |  Session 4 of 40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5 / 19</a:t>
            </a:r>
            <a:endParaRPr lang="en-US" sz="8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1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An account manager sends you SAP's current published definition of a chargeable document to justify a finding. What is your first question?</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Does the definition seem reasonable given how we use the system?</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Which price list version does that definition come from, and is it the one our order references?</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Can we get a discount applied to the resulting number?</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How did SAP measure the volume they are quoting?</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Pick an answer before you continue.</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 Licensing Mastery  |  Session 4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6 / 19</a:t>
            </a:r>
            <a:endParaRPr lang="en-US" sz="8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1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Which price list version does that definition come from, and is it the one our order references?</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Does the definition seem reasonable given how we use the system?</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Which price list version does that definition come from, and is it the one our order references?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Can we get a discount applied to the resulting number?</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How did SAP measure the volume they are quoting?</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Definitions are dated. The version incorporated by your order form is the one that binds, and it may be a decade old. A argues fairness, which has no contractual weight. C accepts the finding and negotiates the price, conceding the principle. D is a good second question, but measurement only matters once you have agreed which definition is being measured against.</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 Licensing Mastery  |  Session 4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7 / 19</a:t>
            </a:r>
            <a:endParaRPr lang="en-US" sz="8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DATED DOCUMENT</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Why the price list version is the most underestimated page you own</a:t>
            </a:r>
            <a:endParaRPr lang="en-US" sz="2700" dirty="0"/>
          </a:p>
        </p:txBody>
      </p:sp>
      <p:graphicFrame>
        <p:nvGraphicFramePr>
          <p:cNvPr id="9"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2598251"/>
                <a:gridCol w="4407747"/>
                <a:gridCol w="4268555"/>
              </a:tblGrid>
              <a:tr h="411480">
                <a:tc>
                  <a:txBody>
                    <a:bodyPr/>
                    <a:lstStyle/>
                    <a:p>
                      <a:pPr indent="0" marL="0">
                        <a:buNone/>
                      </a:pP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WHAT PEOPLE ASSUME</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WHAT IS ACTUALLY TRUE</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What it is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 list of prices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 list of prices and the definitions of every metric you are counted on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Which one applies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current one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version referenced by the order form you signed, however old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Where it lives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Somewhere at SAP</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Incorporated into your contract by reference, so you are entitled to a copy</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Why it matters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It sets what things cost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It sets what counts, and what counts moves the number far more than the rate does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129784"/>
            <a:ext cx="11274552" cy="548640"/>
          </a:xfrm>
          <a:prstGeom prst="rect">
            <a:avLst/>
          </a:prstGeom>
          <a:solidFill>
            <a:srgbClr val="FDF8EC"/>
          </a:solidFill>
          <a:ln/>
        </p:spPr>
      </p:sp>
      <p:sp>
        <p:nvSpPr>
          <p:cNvPr id="6" name="Shape 3"/>
          <p:cNvSpPr/>
          <p:nvPr/>
        </p:nvSpPr>
        <p:spPr>
          <a:xfrm>
            <a:off x="457200" y="5129784"/>
            <a:ext cx="45720" cy="548640"/>
          </a:xfrm>
          <a:prstGeom prst="rect">
            <a:avLst/>
          </a:prstGeom>
          <a:solidFill>
            <a:srgbClr val="C9A227"/>
          </a:solidFill>
          <a:ln/>
        </p:spPr>
      </p:sp>
      <p:sp>
        <p:nvSpPr>
          <p:cNvPr id="7" name="Text 4"/>
          <p:cNvSpPr/>
          <p:nvPr/>
        </p:nvSpPr>
        <p:spPr>
          <a:xfrm>
            <a:off x="685800" y="51297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Get a copy of every price list version your order forms reference and keep it with them. This is a boring afternoon that has repeatedly turned into the strongest argument in a settlement discussion.</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 Licensing Mastery  |  Session 4 of 40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8 / 19</a:t>
            </a:r>
            <a:endParaRPr lang="en-US" sz="8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2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You are 200,000 documents over entitlement. List is 5 per document. Your contracted discount on that product is 60 percent. What is the difference between a list settlement and a contracted one?</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There is no difference, overages are always at list</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600,000, the difference between 1,000,000 and 400,000</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400,000, the discounted value of the overage</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It cannot be calculated without knowing the renewal date</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and do the arithmetic before you continue.</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 Licensing Mastery  |  Session 4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9 / 19</a:t>
            </a:r>
            <a:endParaRPr lang="en-US" sz="8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19</Slides>
  <Notes>19</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19</vt:i4>
      </vt:variant>
    </vt:vector>
  </HeadingPairs>
  <TitlesOfParts>
    <vt:vector size="22"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2026-08-10T21:01:06Z</dcterms:created>
  <dcterms:modified xsi:type="dcterms:W3CDTF">2026-08-10T21:01:06Z</dcterms:modified>
</cp:coreProperties>
</file>