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notesMasterIdLst>
    <p:notesMasterId r:id="rId21"/>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SAP LICENSING MASTERY  |  MODULE 8  –  SESSION 37 OF 40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SAP negotiation</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The fiscal calendar, discounting, and how deals are actually structured</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COURSE</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40 sessions, from the counting rules to the capstone negotiation</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Everything before this was preparation for this room. 19 minutes.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19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sap-licensing  |  Session 37 of 40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19</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On total contract value and average annual cost across the term</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On the year one cost, since that is this year's budget</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On total contract value and average annual cost across the term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On the final year, as the worst case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On the discount percentage applied</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You are committing to the whole term, so the whole term is what you are approving, and the average annual cost is the number that makes two differently shaped deals comparable. A is precisely the behaviour a ramp is designed to produce, and it is how organisations approve commitments several times larger than the figure discussed. C overstates it in the other direction and tells you nothing about the middle years. D is the headline again. Compute total contract value, divide by the term, and then ask what year six looks like, because the ramp ends at full rate and that becomes the renewal baseline.</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37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19</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LEVERAGE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actually gives you a position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 credible alternative.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Costed, timed and plausible. The work is the same whether or not you ever use it.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Their timing.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Quarter and year end are real. Know the dates, and never invent a deadline of your own.</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Size.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larger transaction reaches an approver with a wider mandate, which is why bundling conversations can help you.</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Willingness to wait.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cheapest leverage available, and the one that makes every other position credible.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Not on this list.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Loyalty, current spend, a tight budget, or how long you have been a customer. None of those move a price.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37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19</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TERM SHEET</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to bring, ranked</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Capped uplift.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ceiling on annual increases for the whole term. The most valuable line on most term sheets.</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Price hold on future purchases.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Today's rates available for a defined period, so growth does not get repriced.</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Metric definitions in writing.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What counts, how it is measured, and who decides. This is where the later arguments live.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 reduction right.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bounded percentage adjustable at anniversary. Ask for a specific number rather than the principle.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Something to trade.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reference, a case study, a term extension. Decide in advance what you will give and what it is worth.</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37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19</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TRAPS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ways a negotiation is lost</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Revealing your deadline.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project go live date, the budget expiry, the board approval. Each one is free leverage handed over.</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Negotiating one number.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With only a price on the table, every conversation is a concession contest and you have nothing to trade.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Bluffing.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An alternative you never costed gets tested with one question, and you lose the position and the credibility.</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Letting the business commit.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project team that has already chosen the product has already ended the negotiation.</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Closing in the final week.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No time for approvals, no time to read the paper, and every unresolved term resolved against you.</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37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19</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Which single term is usually worth the most over a five year agreement?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 larger discount on the initial purchase</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 capped annual uplift</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Extended payment terms</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Additional licences included free</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and think about which one is still working in year four.</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37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19</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 capped annual uplift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 larger discount on the initial purchase</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A capped annual uplift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Extended payment terms</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Additional licences included free</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A cap governs every year of the agreement and compounds in your favour, while a discount governs one transaction and is spent the moment it is applied. A is the number everybody reports and the one with the shortest life. C is cash flow, which is useful and not structural. And D is the trap from session 36 wearing a bow, because free licences arrive with maintenance attached and renew at full rate forever. If you can win one thing, win the mechanism that runs for years rather than the number that runs for a day.</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37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19</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OPERATING MODEL</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Running the negotiation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Start twelve months out.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Requirements, alternatives and evidence assembled before anybody knows you are buying.</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One channel to the vendor.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named person speaks for the organisation. Everybody else routes through them, politely and consistently.</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Brief the business.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Project teams should know not to confirm timelines or product choices to an account manager.</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Keep a written term sheet.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Ranked, agreed internally, updated after each session. It is what stops drift when the meetings get long.</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Debrief and record.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What was asked, what was conceded, what was refused. The next negotiation starts from that document.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37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19</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SESSION 37  –  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Negotiation, in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The discount is the least durable number in the agreement, because it is calculated off a list price the vendor controls and it applies to a single transaction, while the terms you win apply to every year of the contract.</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Read the structure rather than the headline, since ramps, bundles, credits and term length all change the total contract value while leaving year one comfortable, and total contract value is what you are actually approving.</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Leverage is a credible alternative, their timing, transaction size and your willingness to wait, so build those quietly in advance and never hand over a deadline of your own.</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38 – Licensing events. Mergers, acquisitions, divestitures and contract consolidation.</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sap-licensing  |  Session 37 of 40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17 / 19</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BEFORE SESSION 38</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Homework, about ninety minutes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Convert your last deal.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Take the discount percentage and work out the price per unit per year. Compare it to what you assumed.</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Compute total contract value.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For any ramped agreement you hold, the full term total and the average annual cost.</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Check for a cap.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Does any SAP agreement you hold cap the annual uplift? If not, you have found your first term sheet line.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List your deadlines.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 date the vendor could learn and use. Decide now which ones stay internal.</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Draft a term sheet.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Five ranked asks for your next negotiation, with what you would trade for each.</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37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18 / 19</a:t>
            </a:r>
            <a:endParaRPr lang="en-US" sz="8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Go deeper on today's themes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Five buyer side guides from Redress Compliance that expand on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SAP negotiation and the fiscal calendar</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redresscompliance.com/sap-negotiation-guide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Timing, discounting and deal structure, with worked examples.</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Price protection and capped uplifts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redresscompliance.com/sap-price-protection-guide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term that is worth more than the discount, and how to word it.</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Reading a ramped deal</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redresscompliance.com/sap-deal-structure-guide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Total contract value, average annual cost, and what happens at year six.</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SAP support options compared</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redresscompliance.com/sap-support-guide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Session 36's reference: the maintenance attached to everything you buy.</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M&amp;A and licensing events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redresscompliance.com/sap-mergers-acquisitions-licensing</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Where session 38 goes next: what happens to entitlement when the company changes.</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37 of 40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19 / 19</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SESSION 37  –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will be able to do after this session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Stop negotiating the discount.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It is calculated off a list price the vendor sets and it applies to one transaction. Terms apply for years.</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Use their calendar, not yours.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Quarter and year end are real and finite. An internal deadline of your own is a gift you hand over.</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Read a deal structure.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Ramps, bundles, credits and term length all change the total while leaving the headline intact.</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Know your actual leverage.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credible alternative, timing, size, and the willingness to wait. Loyalty and spend are not on the list.</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Arrive with a term sheet.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ranked list of what you want, so you can trade. A target price alone gives you nothing to trade with.</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37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19</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WHY THIS MATTERS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number everybody watches is the wrong one</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Discount is easy to compare and easy to report, which is exactly why it absorbs the attention that the durable terms deserve.</a:t>
            </a:r>
            <a:endParaRPr lang="en-US" sz="1350" dirty="0"/>
          </a:p>
        </p:txBody>
      </p:sp>
      <p:sp>
        <p:nvSpPr>
          <p:cNvPr id="5" name="Shape 3"/>
          <p:cNvSpPr/>
          <p:nvPr/>
        </p:nvSpPr>
        <p:spPr>
          <a:xfrm>
            <a:off x="457200" y="1463040"/>
            <a:ext cx="2647188" cy="2651760"/>
          </a:xfrm>
          <a:prstGeom prst="rect">
            <a:avLst/>
          </a:prstGeom>
          <a:solidFill>
            <a:srgbClr val="FAFAF9"/>
          </a:solidFill>
          <a:ln w="12700">
            <a:solidFill>
              <a:srgbClr val="E5E7EB"/>
            </a:solidFill>
            <a:prstDash val="solid"/>
          </a:ln>
        </p:spPr>
      </p:sp>
      <p:sp>
        <p:nvSpPr>
          <p:cNvPr id="6" name="Shape 4"/>
          <p:cNvSpPr/>
          <p:nvPr/>
        </p:nvSpPr>
        <p:spPr>
          <a:xfrm>
            <a:off x="685800" y="1737360"/>
            <a:ext cx="502920" cy="0"/>
          </a:xfrm>
          <a:prstGeom prst="line">
            <a:avLst/>
          </a:prstGeom>
          <a:noFill/>
          <a:ln w="31750">
            <a:solidFill>
              <a:srgbClr val="C9A227"/>
            </a:solidFill>
            <a:prstDash val="solid"/>
          </a:ln>
        </p:spPr>
      </p:sp>
      <p:sp>
        <p:nvSpPr>
          <p:cNvPr id="7" name="Text 5"/>
          <p:cNvSpPr/>
          <p:nvPr/>
        </p:nvSpPr>
        <p:spPr>
          <a:xfrm>
            <a:off x="658368"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List is set by them</a:t>
            </a:r>
            <a:endParaRPr lang="en-US" sz="2500" dirty="0"/>
          </a:p>
        </p:txBody>
      </p:sp>
      <p:sp>
        <p:nvSpPr>
          <p:cNvPr id="8" name="Text 6"/>
          <p:cNvSpPr/>
          <p:nvPr/>
        </p:nvSpPr>
        <p:spPr>
          <a:xfrm>
            <a:off x="658368"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A deeper discount on a higher list price is the same money with a better headline.</a:t>
            </a:r>
            <a:endParaRPr lang="en-US" sz="1300" dirty="0"/>
          </a:p>
        </p:txBody>
      </p:sp>
      <p:sp>
        <p:nvSpPr>
          <p:cNvPr id="9" name="Shape 7"/>
          <p:cNvSpPr/>
          <p:nvPr/>
        </p:nvSpPr>
        <p:spPr>
          <a:xfrm>
            <a:off x="3332988" y="1463040"/>
            <a:ext cx="2647188" cy="2651760"/>
          </a:xfrm>
          <a:prstGeom prst="rect">
            <a:avLst/>
          </a:prstGeom>
          <a:solidFill>
            <a:srgbClr val="FAFAF9"/>
          </a:solidFill>
          <a:ln w="12700">
            <a:solidFill>
              <a:srgbClr val="E5E7EB"/>
            </a:solidFill>
            <a:prstDash val="solid"/>
          </a:ln>
        </p:spPr>
      </p:sp>
      <p:sp>
        <p:nvSpPr>
          <p:cNvPr id="10" name="Shape 8"/>
          <p:cNvSpPr/>
          <p:nvPr/>
        </p:nvSpPr>
        <p:spPr>
          <a:xfrm>
            <a:off x="3561588" y="1737360"/>
            <a:ext cx="502920" cy="0"/>
          </a:xfrm>
          <a:prstGeom prst="line">
            <a:avLst/>
          </a:prstGeom>
          <a:noFill/>
          <a:ln w="31750">
            <a:solidFill>
              <a:srgbClr val="C9A227"/>
            </a:solidFill>
            <a:prstDash val="solid"/>
          </a:ln>
        </p:spPr>
      </p:sp>
      <p:sp>
        <p:nvSpPr>
          <p:cNvPr id="11" name="Text 9"/>
          <p:cNvSpPr/>
          <p:nvPr/>
        </p:nvSpPr>
        <p:spPr>
          <a:xfrm>
            <a:off x="3534156"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One transaction</a:t>
            </a:r>
            <a:endParaRPr lang="en-US" sz="2500" dirty="0"/>
          </a:p>
        </p:txBody>
      </p:sp>
      <p:sp>
        <p:nvSpPr>
          <p:cNvPr id="12" name="Text 10"/>
          <p:cNvSpPr/>
          <p:nvPr/>
        </p:nvSpPr>
        <p:spPr>
          <a:xfrm>
            <a:off x="3534156"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The discount applies to this purchase. The terms apply to every year of the agreement.</a:t>
            </a:r>
            <a:endParaRPr lang="en-US" sz="1300" dirty="0"/>
          </a:p>
        </p:txBody>
      </p:sp>
      <p:sp>
        <p:nvSpPr>
          <p:cNvPr id="13" name="Shape 11"/>
          <p:cNvSpPr/>
          <p:nvPr/>
        </p:nvSpPr>
        <p:spPr>
          <a:xfrm>
            <a:off x="6208776" y="1463040"/>
            <a:ext cx="2647188" cy="2651760"/>
          </a:xfrm>
          <a:prstGeom prst="rect">
            <a:avLst/>
          </a:prstGeom>
          <a:solidFill>
            <a:srgbClr val="FAFAF9"/>
          </a:solidFill>
          <a:ln w="12700">
            <a:solidFill>
              <a:srgbClr val="E5E7EB"/>
            </a:solidFill>
            <a:prstDash val="solid"/>
          </a:ln>
        </p:spPr>
      </p:sp>
      <p:sp>
        <p:nvSpPr>
          <p:cNvPr id="14" name="Shape 12"/>
          <p:cNvSpPr/>
          <p:nvPr/>
        </p:nvSpPr>
        <p:spPr>
          <a:xfrm>
            <a:off x="6437376" y="1737360"/>
            <a:ext cx="502920" cy="0"/>
          </a:xfrm>
          <a:prstGeom prst="line">
            <a:avLst/>
          </a:prstGeom>
          <a:noFill/>
          <a:ln w="31750">
            <a:solidFill>
              <a:srgbClr val="C9A227"/>
            </a:solidFill>
            <a:prstDash val="solid"/>
          </a:ln>
        </p:spPr>
      </p:sp>
      <p:sp>
        <p:nvSpPr>
          <p:cNvPr id="15" name="Text 13"/>
          <p:cNvSpPr/>
          <p:nvPr/>
        </p:nvSpPr>
        <p:spPr>
          <a:xfrm>
            <a:off x="6409944"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Terms compound</a:t>
            </a:r>
            <a:endParaRPr lang="en-US" sz="2500" dirty="0"/>
          </a:p>
        </p:txBody>
      </p:sp>
      <p:sp>
        <p:nvSpPr>
          <p:cNvPr id="16" name="Text 14"/>
          <p:cNvSpPr/>
          <p:nvPr/>
        </p:nvSpPr>
        <p:spPr>
          <a:xfrm>
            <a:off x="6409944"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An uplift cap or a price hold keeps paying long after the percentage is forgotten.</a:t>
            </a:r>
            <a:endParaRPr lang="en-US" sz="1300" dirty="0"/>
          </a:p>
        </p:txBody>
      </p:sp>
      <p:sp>
        <p:nvSpPr>
          <p:cNvPr id="17" name="Shape 15"/>
          <p:cNvSpPr/>
          <p:nvPr/>
        </p:nvSpPr>
        <p:spPr>
          <a:xfrm>
            <a:off x="9084564" y="1463040"/>
            <a:ext cx="2647188" cy="2651760"/>
          </a:xfrm>
          <a:prstGeom prst="rect">
            <a:avLst/>
          </a:prstGeom>
          <a:solidFill>
            <a:srgbClr val="FAFAF9"/>
          </a:solidFill>
          <a:ln w="12700">
            <a:solidFill>
              <a:srgbClr val="E5E7EB"/>
            </a:solidFill>
            <a:prstDash val="solid"/>
          </a:ln>
        </p:spPr>
      </p:sp>
      <p:sp>
        <p:nvSpPr>
          <p:cNvPr id="18" name="Shape 16"/>
          <p:cNvSpPr/>
          <p:nvPr/>
        </p:nvSpPr>
        <p:spPr>
          <a:xfrm>
            <a:off x="9313164" y="1737360"/>
            <a:ext cx="502920" cy="0"/>
          </a:xfrm>
          <a:prstGeom prst="line">
            <a:avLst/>
          </a:prstGeom>
          <a:noFill/>
          <a:ln w="31750">
            <a:solidFill>
              <a:srgbClr val="C9A227"/>
            </a:solidFill>
            <a:prstDash val="solid"/>
          </a:ln>
        </p:spPr>
      </p:sp>
      <p:sp>
        <p:nvSpPr>
          <p:cNvPr id="19" name="Text 17"/>
          <p:cNvSpPr/>
          <p:nvPr/>
        </p:nvSpPr>
        <p:spPr>
          <a:xfrm>
            <a:off x="9285732"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Easy to concede</a:t>
            </a:r>
            <a:endParaRPr lang="en-US" sz="2500" dirty="0"/>
          </a:p>
        </p:txBody>
      </p:sp>
      <p:sp>
        <p:nvSpPr>
          <p:cNvPr id="20" name="Text 18"/>
          <p:cNvSpPr/>
          <p:nvPr/>
        </p:nvSpPr>
        <p:spPr>
          <a:xfrm>
            <a:off x="9285732"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Vendors give discount readily because it costs them least of everything on the table.</a:t>
            </a:r>
            <a:endParaRPr lang="en-US" sz="1300" dirty="0"/>
          </a:p>
        </p:txBody>
      </p:sp>
      <p:sp>
        <p:nvSpPr>
          <p:cNvPr id="21" name="Shape 19"/>
          <p:cNvSpPr/>
          <p:nvPr/>
        </p:nvSpPr>
        <p:spPr>
          <a:xfrm>
            <a:off x="457200" y="4297680"/>
            <a:ext cx="11274552" cy="548640"/>
          </a:xfrm>
          <a:prstGeom prst="rect">
            <a:avLst/>
          </a:prstGeom>
          <a:solidFill>
            <a:srgbClr val="FDF8EC"/>
          </a:solidFill>
          <a:ln/>
        </p:spPr>
      </p:sp>
      <p:sp>
        <p:nvSpPr>
          <p:cNvPr id="22" name="Shape 20"/>
          <p:cNvSpPr/>
          <p:nvPr/>
        </p:nvSpPr>
        <p:spPr>
          <a:xfrm>
            <a:off x="457200" y="4297680"/>
            <a:ext cx="45720" cy="548640"/>
          </a:xfrm>
          <a:prstGeom prst="rect">
            <a:avLst/>
          </a:prstGeom>
          <a:solidFill>
            <a:srgbClr val="C9A227"/>
          </a:solidFill>
          <a:ln/>
        </p:spPr>
      </p:sp>
      <p:sp>
        <p:nvSpPr>
          <p:cNvPr id="23" name="Text 21"/>
          <p:cNvSpPr/>
          <p:nvPr/>
        </p:nvSpPr>
        <p:spPr>
          <a:xfrm>
            <a:off x="685800" y="429768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Negotiate the terms and accept the discount that emerges. Negotiate the discount and you will get exactly that and nothing else.</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37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19</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CALENDAR</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SAP's year, and what it changes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SAP's financial year ends on 31 December, with quarter ends in March, June and September. This is public information and it is worth using.</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Year end, 31 December</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largest concessions and the highest approval levels are reachable here. Also the busiest, so start early.</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Quarter ends</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Real but smaller. Useful for mid sized transactions that do not need executive sign off.</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Approval takes weeks</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 concession needing three levels of sign off cannot be won in the final fortnight. Ask early, close late.</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Your dates matter too</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Budget years, project go lives and renewal dates. Every one of them is leverage you hand over if disclosed.</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Know their dates precisely, and be genuinely relaxed about yours. That asymmetry is most of the timing advantage.</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37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19</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 are offered 85 percent off list, up from 78. What have you learned?</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That the deal improved by 7 percentage points</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Very little, until you see the actual price and the terms attached</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That you are near the vendor's floor</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That the list price was reasonable</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and pick an answer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37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19</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Very little, until you see the actual price and the terms attached</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That the deal improved by 7 percentage points</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Very little, until you see the actual price and the terms attached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That you are near the vendor's floor</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That the list price was reasonable</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A percentage means nothing without the base, and the base is set by the party offering the percentage, so always convert to the price you will actually pay per unit per year. A assumes a fixed list, which is not a safe assumption across quotes or over time. C reads the vendor's negotiating rhythm as a limit, and deep discount ranges in enterprise software are wide and routine. D has it backwards: a very large discount is usually evidence that the list price was never the price. Ask for the unit price and the annual total, then negotiate the terms around it.</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37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19</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DISCOUNT</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to compare instead</a:t>
            </a:r>
            <a:endParaRPr lang="en-US" sz="2700" dirty="0"/>
          </a:p>
        </p:txBody>
      </p:sp>
      <p:graphicFrame>
        <p:nvGraphicFramePr>
          <p:cNvPr id="8"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761115"/>
                <a:gridCol w="3957598"/>
                <a:gridCol w="4555839"/>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INSTEAD OF</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ASK FOR</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WHY IT MATTERS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Discount percentage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Price per unit per year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only figure that survives a change of list price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Year one cost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Total contract value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ramp hides two thirds of the commitment behind year one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This purchase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uplift cap</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Governs every year rather than the day you signed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Today's price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price hold on future purchases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Stops the second order form costing more than the first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headline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metric definition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generous price on a metric that grows is not generous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Every row on the right hand side keeps working after the deal closes. That is the test for whether something belongs on your term sheet.</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37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19</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STRUCTURE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How deals are shaped</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ramp.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Low in year one, full rate by year three. Comfortable for the budget and much larger than it looks.</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Term length.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Longer terms buy better rates and cost you flexibility. Price both, rather than assuming longer is cheaper.</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Bundles.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Products added to justify a package price. Every one carries maintenance and a renewal, used or not.</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Credits and vouchers.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Value that expires. Genuinely useful when you have a deployment plan, and shelfware when you do not.</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Cross product commitments.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cloud commitment attached to a licence deal. Read what happens if the second product never gets adopted.</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37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19</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 five year deal costs 200k in year one, rising to 1.2m by year five. How should you evaluate it?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On the year one cost, since that is this year's budget</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On total contract value and average annual cost across the term</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On the final year, as the worst case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On the discount percentage applied</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37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19</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19</Slides>
  <Notes>19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2026-08-13T10:56:51Z</dcterms:created>
  <dcterms:modified xsi:type="dcterms:W3CDTF">2026-08-13T10:56:51Z</dcterms:modified>
</cp:coreProperties>
</file>