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SAP LICENSING MASTERY  |  MODULE 1  ·  SESSION 3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Package and engine licenses</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metrics that track your business, how each one is measured, and where they drift</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COURSE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40 sessions, from the counting rules to the capstone negotiation</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second axis: metrics that grow without anyone deploying anything. 28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 Licensing Mastery  |  Session 3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About forty one percent over entitlement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About nine percent over entitlement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About twenty four percent over entitlement</a:t>
            </a:r>
            <a:endParaRPr lang="en-US" sz="1650" dirty="0"/>
          </a:p>
        </p:txBody>
      </p:sp>
      <p:sp>
        <p:nvSpPr>
          <p:cNvPr id="12" name="Shape 10"/>
          <p:cNvSpPr/>
          <p:nvPr/>
        </p:nvSpPr>
        <p:spPr>
          <a:xfrm>
            <a:off x="457200" y="2889504"/>
            <a:ext cx="11274552" cy="621792"/>
          </a:xfrm>
          <a:prstGeom prst="rect">
            <a:avLst/>
          </a:prstGeom>
          <a:solidFill>
            <a:srgbClr val="EAF3EC"/>
          </a:solidFill>
          <a:ln w="19050">
            <a:solidFill>
              <a:srgbClr val="2E7D46"/>
            </a:solidFill>
            <a:prstDash val="solid"/>
          </a:ln>
        </p:spPr>
      </p:sp>
      <p:sp>
        <p:nvSpPr>
          <p:cNvPr id="13" name="Shape 11"/>
          <p:cNvSpPr/>
          <p:nvPr/>
        </p:nvSpPr>
        <p:spPr>
          <a:xfrm>
            <a:off x="621792" y="2980944"/>
            <a:ext cx="438912" cy="438912"/>
          </a:xfrm>
          <a:prstGeom prst="rect">
            <a:avLst/>
          </a:prstGeom>
          <a:solidFill>
            <a:srgbClr val="2E7D46"/>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About forty one percent over entitlement   ✓</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About sixty five percent over entitlement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Nine percent compounded over four years is a factor of 1.41, so 500,000 becomes about 706,000 orders against a 500,000 entitlement. The point is not the arithmetic, it is that a growth rate any business would celebrate produces a forty one percent compliance gap in four years, with nobody deploying anything and nobody making a mistake.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DRIFT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ways engine requirements move without you noticing</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Organic growth.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business grows and every volume metric grows with it. Slow, compounding, and invisible until a measurement.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Acquisitions.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People and volume metrics step overnight. The licensing question almost never makes it into the integration plan.</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Process changes.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How documents are batched or split can multiply a chargeable count without changing the underlying business at all.</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Scope creep.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restricted use right attached to one application quietly starts serving a second one. Not a volume problem, a boundary problem.</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Inflation.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Metrics based on revenue or spend rise with prices. You can be flat in real terms and still over your entitlement.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3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BASELINE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engine register, in four columns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Two days of work, not a project, and it is the artefact every later negotiation in this course depends on.</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1 · The metric</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For every engine on every order form: what it is counted on, over what period, and which price list version defines it.</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2 · The entitlement</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quantity you actually bought, from the order form, not from a summary somebody produced later.</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3 · The consumption</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What you measured or declared last time, plus where that number came from and who produced it.</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4 · The owner</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named person in the business who owns the underlying number and can forecast it. Not an IT contact.</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Four columns, one row per engine. If you build nothing else from this course, build this, because it turns every future surprise into a date in your own diary.</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3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FIVE HIDING PLACES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Where engine money actually hides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Over declaration.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Cautious estimates on self declared engines. Customers routinely pay for volume they never processed, because a high number felt safer.</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Shelved engines.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Engines bought for a project that never went live, still on the order form and still carrying support at twenty two percent.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counting rule.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Documents split or batched in a way that multiplies the chargeable count. Same business, different number.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Runtime versus full use.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database licensed for one application quietly serving reporting or a second workload. The most common technical finding.</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Unpriced growth.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Volume that grew past entitlement years ago and now gets settled at list price during a renewal you did not control.</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3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discover you are forty percent over entitlement on one engine, nine months before your renewal. What is the strongest move?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Wait for the measurement and negotiate the finding when SAP raises it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Verify the number, then true up deliberately as part of a planned purchase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Reduce usage below entitlement and say nothing</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Declare the overage immediately and ask SAP for their remediation proposal</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Think about who controls the timing in each option.</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Verify the number, then true up deliberately as part of a planned purchase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Wait for the measurement and negotiate the finding when SAP raises it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Verify the number, then true up deliberately as part of a planned purchase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Reduce usage below entitlement and say nothing</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Declare the overage immediately and ask SAP for their remediation proposal</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Nine months is enough time to verify, price, and buy on your own terms. A hands SAP both the timing and the list price. C is not available on most metrics and is indefensible on any of them. D concedes the framing before you have checked your own arithmetic, and remediation is always priced above a planned purchase of exactly the same capacity.</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GOVERNING THE SECOND AXIS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keeps engines from drifting</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One owner per engine.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named person in the business who owns the metric and can forecast it. This is the whole discipline in one line.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quarterly read.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Consumption against entitlement, per engine, four times a year. Not an audit, just a number on a page.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Traceable declarations.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self declared figure points at a report you can rerun. No estimates, no last year plus a bit.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Acquisitions in the loop.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Any deal that adds people or volume gets a licensing line in the integration plan, before completion.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Buy early, deliberately.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Capacity purchased while compliant costs a fraction of the same capacity purchased as remediation.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3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3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second axis,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Engines are counted on business volumes, so your requirement grows when the business grows, with nothing deployed and no decision taken.</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Many engines are self declared, which makes your own number the evidence, and makes a cautious estimate an expensive habit.</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register of metric, entitlement, consumption and owner is the artefact that converts every future engine surprise into a date you chose.</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4 · The SAP contract stack: the agreement, the price list, use rights, order forms, and the true up clause.</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 Licensing Mastery  |  Session 3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4</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the engines.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package and engine line on your three largest order forms. Names only at this stage.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metrics.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each one, what is it counted on and over what period. If nobody knows, write down that nobody knows.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Split the list.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Mark which engines are program measured and which are self declared. The second column is your risk list.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Trace one declaration.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Pick one self declared engine and find out exactly where last year's number came from and who produced it.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Get one growth rate.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your largest volume metric, ask the business what it did over the last three years. Compound it and compare to your entitlement.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3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Managing SAP package and engine licenses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redresscompliance.com/managing-sap-package-and-engine-licenses-metrics-and-cost-optimization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This session in written form, with the metric families and the optimization levers.</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Compliance best practices for engines and packages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redresscompliance.com/sap-license-compliance-best-practices-for-sap-engines-and-package-licenses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governance from slide 16, with the controls that keep declarations traceable.</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SAP EAM and industry engine licensing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redresscompliance.com/sap-eam-industry-engine-licensing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industry specific engines, where the metric definitions get least standard and most expensive.</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SAP HANA database licensing, runtime versus full use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redresscompliance.com/sap-hana-database-licensing-explained-runtime-vs-full-use-and-costs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technical family from slide 4, and the boundary that produces the most common finding.</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Bundling SAP modules for licensing discounts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redresscompliance.com/bundling-sap-modules-for-licensing-discounts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How engine purchases are structured commercially when you buy deliberately rather than under remediation.</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3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3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a metric.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Take any engine on your order form and say what it is counted on and over what period.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Know who counts.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Separate the engines a program measures from the ones you declare yourself, and treat the second group differently.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Project the drift.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Forecast an engine requirement from a business growth rate, before it becomes a compliance finding.</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Build the register.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Produce a one row per engine baseline: metric, entitlement, consumption, and a named business owner.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Time the true up.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Buy capacity deliberately while you are compliant, rather than as remediation at list price.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3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second axis moves whether you touch it or not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Named user counts change when somebody creates a user. Engine requirements change when the business grows, which is to say continuously and invisibly.</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Business</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Engines are counted on orders, employees, spend, revenue, documents, cores and memory. Every one of those is a business number, not an IT number.</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Auto</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Growth is automatic. Twenty percent more orders is twenty percent more requirement, with nothing installed and no decision taken.</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Quiet</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There is no alert and no dashboard. The gap builds silently for years and then arrives at once, in a measurement, priced at list.</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Declared</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Many engines cannot be measured by a program, so you declare the number. Your own figure becomes the evidence in every later discussion.</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This is the axis that surprises finance. Nobody bought anything, nobody deployed anything, and the compliance position got worse anyway, because the business did what it was supposed to do and grew.</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3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FAMILIES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kinds of metric, and what drives each one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Engine metrics fall into a small number of families. Once you can place a metric in its family you know what makes it move.</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Transaction volume</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Orders, deliveries, shipments, invoices, documents. Driven by trading activity, so it tracks the top line and is the most volatile family.</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People</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Employees, master records, subscribers. Driven by head count and by acquisitions, which means it can step overnight rather than drift.</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Financial</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Revenue, spend under management, payment volume. Driven by growth and by inflation, so the number rises even when activity does not.</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Technical</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Cores, memory, and the HANA sizing metrics. Driven by infrastructure decisions, and the family your Basis team can actually influence.</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Contract scope</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Restricted use rights tied to one application. Not a volume at all, but a boundary, and quietly the easiest one to cross.</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Notice how few of these anybody in IT controls. Four of the five families move because of decisions taken in operations, finance, or the boardroom.</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3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WORKED EXAMPLES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common engines are actually counted on</a:t>
            </a:r>
            <a:endParaRPr lang="en-US" sz="27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3247813"/>
                <a:gridCol w="3990171"/>
                <a:gridCol w="4036568"/>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ENGINE AREA</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TYPICAL METRIC</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MAKES THE NUMBER MOVE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Payroll and HR processing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Master records or employees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Head count, and any acquisition, on the day it closes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Transportation and logistics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Shipments, deliveries or freight orders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Trading volume, plus how documents are batched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Procurement and spend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Spend under management, or suppliers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Growth, inflation, and pulling more categories into the tool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HANA database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Memory, sized in gigabytes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Data growth and sizing decisions, and whether use is runtime or full use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Digital access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Documents created by other systems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Every new interface, and the volume flowing through the old ones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Your own price list version defines these precisely, and the definitions matter more than the names. Two customers with the same engine can be counted differently because their order forms reference different price list versions.</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3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revenue grows twenty percent. You deploy no new SAP software and create no new users. What happens to your engine licensing requirement?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because entitlement is fixed until you buy something</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rises with the metric, for any engine counted on a business volume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until the contract renews, when it is recalculated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rises only if you enable additional functionality</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It rises with the metric, for any engine counted on a business volume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because entitlement is fixed until you buy something</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It rises with the metric, for any engine counted on a business volume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until the contract renews, when it is recalculated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rises only if you enable additional functionality</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Entitlement is fixed, which is exactly the problem: your requirement is not. A confuses what you bought with what you need. C is the most expensive misunderstanding on this slide, because the requirement grew the day the volume grew, not at renewal, and the gap is being accumulated in the meantime. D describes the user axis, not this one.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MEASUREMENT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Who counts each engine, and what that means for you</a:t>
            </a:r>
            <a:endParaRPr lang="en-US" sz="2700" dirty="0"/>
          </a:p>
        </p:txBody>
      </p:sp>
      <p:graphicFrame>
        <p:nvGraphicFramePr>
          <p:cNvPr id="9"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505456"/>
                <a:gridCol w="4454144"/>
                <a:gridCol w="4314952"/>
              </a:tblGrid>
              <a:tr h="411480">
                <a:tc>
                  <a:txBody>
                    <a:bodyPr/>
                    <a:lstStyle/>
                    <a:p>
                      <a:pPr indent="0" marL="0">
                        <a:buNone/>
                      </a:pP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PROGRAM MEASURED</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SELF DECLARED</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How it works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USMM and the engine measurement programs read the system and produce a number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SAP asks you for the figure and you supply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Where it comes from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Your data, read by SAP's code, with rules you did not write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Your own report or query, or somebody's estimate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risk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program may count more broadly than you expect. Run it early and read the output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Your number becomes the evidence, and it is quoted back at you in any dispute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What good looks like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You run it yourself, well before the request, and you understand every line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Every declared figure traces to a named report, kept with your entitlement records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self declared engines are where customers most often overpay, because a cautious estimate is safer for the person filling in the form and expensive for the company paying the bill.</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3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An engine is licensed for 500,000 orders a year, bought four years ago. Order volume has grown nine percent every year since. Where are you now?</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About nine percent over entitlement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About twenty four percent over entitlement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About forty one percent over entitlement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About sixty five percent over entitlement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and do the compounding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2026-08-10T19:19:21Z</dcterms:created>
  <dcterms:modified xsi:type="dcterms:W3CDTF">2026-08-10T19:19:21Z</dcterms:modified>
</cp:coreProperties>
</file>