
<file path=[Content_Types].xml><?xml version="1.0" encoding="utf-8"?>
<Types xmlns="http://schemas.openxmlformats.org/package/2006/content-types">
  <Default Extension="xml" ContentType="application/xml"/>
  <Default Extension="rels" ContentType="application/vnd.openxmlformats-package.relationships+xml"/>
  <Default Extension="jpeg" ContentType="image/jpeg"/>
  <Default Extension="jpg" ContentType="image/jpg"/>
  <Default Extension="svg" ContentType="image/svg+xml"/>
  <Default Extension="png" ContentType="image/png"/>
  <Default Extension="gif" ContentType="image/gif"/>
  <Default Extension="m4v" ContentType="video/mp4"/>
  <Default Extension="mp4" ContentType="video/mp4"/>
  <Default Extension="vml" ContentType="application/vnd.openxmlformats-officedocument.vmlDrawing"/>
  <Default Extension="xlsx" ContentType="application/vnd.openxmlformats-officedocument.spreadsheetml.sheet"/>
  <Override PartName="/ppt/presentation.xml" ContentType="application/vnd.openxmlformats-officedocument.presentationml.presentation.main+xml"/>
  <Override PartName="/ppt/notesMasters/notesMaster1.xml" ContentType="application/vnd.openxmlformats-officedocument.presentationml.notesMaster+xml"/>
  <Override PartName="/ppt/slideMasters/slideMaster1.xml" ContentType="application/vnd.openxmlformats-officedocument.presentationml.slideMaster+xml"/>
  <Override PartName="/ppt/slides/slide1.xml" ContentType="application/vnd.openxmlformats-officedocument.presentationml.slide+xml"/>
  <Override PartName="/ppt/slideMasters/slideMaster2.xml" ContentType="application/vnd.openxmlformats-officedocument.presentationml.slideMaster+xml"/>
  <Override PartName="/ppt/slides/slide2.xml" ContentType="application/vnd.openxmlformats-officedocument.presentationml.slide+xml"/>
  <Override PartName="/ppt/slideMasters/slideMaster3.xml" ContentType="application/vnd.openxmlformats-officedocument.presentationml.slideMaster+xml"/>
  <Override PartName="/ppt/slides/slide3.xml" ContentType="application/vnd.openxmlformats-officedocument.presentationml.slide+xml"/>
  <Override PartName="/ppt/slideMasters/slideMaster4.xml" ContentType="application/vnd.openxmlformats-officedocument.presentationml.slideMaster+xml"/>
  <Override PartName="/ppt/slides/slide4.xml" ContentType="application/vnd.openxmlformats-officedocument.presentationml.slide+xml"/>
  <Override PartName="/ppt/slideMasters/slideMaster5.xml" ContentType="application/vnd.openxmlformats-officedocument.presentationml.slideMaster+xml"/>
  <Override PartName="/ppt/slides/slide5.xml" ContentType="application/vnd.openxmlformats-officedocument.presentationml.slide+xml"/>
  <Override PartName="/ppt/slideMasters/slideMaster6.xml" ContentType="application/vnd.openxmlformats-officedocument.presentationml.slideMaster+xml"/>
  <Override PartName="/ppt/slides/slide6.xml" ContentType="application/vnd.openxmlformats-officedocument.presentationml.slide+xml"/>
  <Override PartName="/ppt/slideMasters/slideMaster7.xml" ContentType="application/vnd.openxmlformats-officedocument.presentationml.slideMaster+xml"/>
  <Override PartName="/ppt/slides/slide7.xml" ContentType="application/vnd.openxmlformats-officedocument.presentationml.slide+xml"/>
  <Override PartName="/ppt/slideMasters/slideMaster8.xml" ContentType="application/vnd.openxmlformats-officedocument.presentationml.slideMaster+xml"/>
  <Override PartName="/ppt/slides/slide8.xml" ContentType="application/vnd.openxmlformats-officedocument.presentationml.slide+xml"/>
  <Override PartName="/ppt/slideMasters/slideMaster9.xml" ContentType="application/vnd.openxmlformats-officedocument.presentationml.slideMaster+xml"/>
  <Override PartName="/ppt/slides/slide9.xml" ContentType="application/vnd.openxmlformats-officedocument.presentationml.slide+xml"/>
  <Override PartName="/ppt/slideMasters/slideMaster10.xml" ContentType="application/vnd.openxmlformats-officedocument.presentationml.slideMaster+xml"/>
  <Override PartName="/ppt/slides/slide10.xml" ContentType="application/vnd.openxmlformats-officedocument.presentationml.slide+xml"/>
  <Override PartName="/ppt/slideMasters/slideMaster11.xml" ContentType="application/vnd.openxmlformats-officedocument.presentationml.slideMaster+xml"/>
  <Override PartName="/ppt/slides/slide11.xml" ContentType="application/vnd.openxmlformats-officedocument.presentationml.slide+xml"/>
  <Override PartName="/ppt/slideMasters/slideMaster12.xml" ContentType="application/vnd.openxmlformats-officedocument.presentationml.slideMaster+xml"/>
  <Override PartName="/ppt/slides/slide12.xml" ContentType="application/vnd.openxmlformats-officedocument.presentationml.slide+xml"/>
  <Override PartName="/ppt/slideMasters/slideMaster13.xml" ContentType="application/vnd.openxmlformats-officedocument.presentationml.slideMaster+xml"/>
  <Override PartName="/ppt/slides/slide13.xml" ContentType="application/vnd.openxmlformats-officedocument.presentationml.slide+xml"/>
  <Override PartName="/ppt/slideMasters/slideMaster14.xml" ContentType="application/vnd.openxmlformats-officedocument.presentationml.slideMaster+xml"/>
  <Override PartName="/ppt/slides/slide14.xml" ContentType="application/vnd.openxmlformats-officedocument.presentationml.slide+xml"/>
  <Override PartName="/ppt/slideMasters/slideMaster15.xml" ContentType="application/vnd.openxmlformats-officedocument.presentationml.slideMaster+xml"/>
  <Override PartName="/ppt/slides/slide15.xml" ContentType="application/vnd.openxmlformats-officedocument.presentationml.slide+xml"/>
  <Override PartName="/ppt/slideMasters/slideMaster16.xml" ContentType="application/vnd.openxmlformats-officedocument.presentationml.slideMaster+xml"/>
  <Override PartName="/ppt/slides/slide16.xml" ContentType="application/vnd.openxmlformats-officedocument.presentationml.slide+xml"/>
  <Override PartName="/ppt/slideMasters/slideMaster17.xml" ContentType="application/vnd.openxmlformats-officedocument.presentationml.slideMaster+xml"/>
  <Override PartName="/ppt/slides/slide17.xml" ContentType="application/vnd.openxmlformats-officedocument.presentationml.slide+xml"/>
  <Override PartName="/ppt/slideMasters/slideMaster18.xml" ContentType="application/vnd.openxmlformats-officedocument.presentationml.slideMaster+xml"/>
  <Override PartName="/ppt/slides/slide18.xml" ContentType="application/vnd.openxmlformats-officedocument.presentationml.slide+xml"/>
  <Override PartName="/ppt/slideMasters/slideMaster19.xml" ContentType="application/vnd.openxmlformats-officedocument.presentationml.slideMaster+xml"/>
  <Override PartName="/ppt/slides/slide1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
		<Relationship Id="rId1" Type="http://schemas.openxmlformats.org/officeDocument/2006/relationships/extended-properties" Target="docProps/app.xml"/>
		<Relationship Id="rId2" Type="http://schemas.openxmlformats.org/package/2006/relationships/metadata/core-properties" Target="docProps/core.xml"/>
		<Relationship Id="rId3" Type="http://schemas.openxmlformats.org/officeDocument/2006/relationships/officeDocument" Target="ppt/presentation.xml"/>
		</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Lst>
  <p:notesMasterIdLst>
    <p:notesMasterId r:id="rId21"/>
  </p:notesMasterIdLst>
  <p:sldSz cx="12192000" cy="6858000"/>
  <p:notesSz cx="6858000" cy="12192000"/>
  <p:defaultTextStyle>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611"/>
    <p:restoredTop sz="94610"/>
  </p:normalViewPr>
  <p:slideViewPr>
    <p:cSldViewPr snapToGrid="0" snapToObjects="1">
      <p:cViewPr varScale="1">
        <p:scale>
          <a:sx n="136" d="100"/>
          <a:sy n="136" d="100"/>
        </p:scale>
        <p:origin x="216" y="31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notesMaster" Target="notesMasters/notesMaster1.xml"/><Relationship Id="rId22" Type="http://schemas.openxmlformats.org/officeDocument/2006/relationships/presProps" Target="presProps.xml"/><Relationship Id="rId23" Type="http://schemas.openxmlformats.org/officeDocument/2006/relationships/viewProps" Target="viewProps.xml"/><Relationship Id="rId24" Type="http://schemas.openxmlformats.org/officeDocument/2006/relationships/theme" Target="theme/theme1.xml"/><Relationship Id="rId25" Type="http://schemas.openxmlformats.org/officeDocument/2006/relationships/tableStyles" Target="tableStyles.xml"/></Relationships>
</file>

<file path=ppt/notesMasters/_rels/notesMaster1.xml.rels><?xml version="1.0" encoding="UTF-8" standalone="yes"?>
<Relationships xmlns="http://schemas.openxmlformats.org/package/2006/relationships">
		<Relationship Id="rId1" Type="http://schemas.openxmlformats.org/officeDocument/2006/relationships/theme" Target="../theme/theme1.xml"/>
		</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282F153-3F37-0F45-9E97-73ACFA13230C}" type="datetimeFigureOut">
              <a:rPr lang="en-US"/>
              <a:t>7/23/19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CE5E9CC1-C706-0F49-92D6-E571CC5EEA8F}" type="slidenum">
              <a:rPr lang="en-US"/>
              <a:t>‹#›</a:t>
            </a:fld>
            <a:endParaRPr lang="en-US"/>
          </a:p>
        </p:txBody>
      </p:sp>
    </p:spTree>
    <p:extLst>
      <p:ext uri="{BB962C8B-B14F-4D97-AF65-F5344CB8AC3E}">
        <p14:creationId xmlns:p14="http://schemas.microsoft.com/office/powerpoint/2010/main" val="10240869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xml"/>
		</Relationships>
</file>

<file path=ppt/notesSlides/_rels/notesSlide10.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0.xml"/>
		</Relationships>
</file>

<file path=ppt/notesSlides/_rels/notesSlide11.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1.xml"/>
		</Relationships>
</file>

<file path=ppt/notesSlides/_rels/notesSlide1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2.xml"/>
		</Relationships>
</file>

<file path=ppt/notesSlides/_rels/notesSlide1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3.xml"/>
		</Relationships>
</file>

<file path=ppt/notesSlides/_rels/notesSlide1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4.xml"/>
		</Relationships>
</file>

<file path=ppt/notesSlides/_rels/notesSlide1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5.xml"/>
		</Relationships>
</file>

<file path=ppt/notesSlides/_rels/notesSlide1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6.xml"/>
		</Relationships>
</file>

<file path=ppt/notesSlides/_rels/notesSlide1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7.xml"/>
		</Relationships>
</file>

<file path=ppt/notesSlides/_rels/notesSlide1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8.xml"/>
		</Relationships>
</file>

<file path=ppt/notesSlides/_rels/notesSlide1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19.xml"/>
		</Relationships>
</file>

<file path=ppt/notesSlides/_rels/notesSlide2.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2.xml"/>
		</Relationships>
</file>

<file path=ppt/notesSlides/_rels/notesSlide3.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3.xml"/>
		</Relationships>
</file>

<file path=ppt/notesSlides/_rels/notesSlide4.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4.xml"/>
		</Relationships>
</file>

<file path=ppt/notesSlides/_rels/notesSlide5.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5.xml"/>
		</Relationships>
</file>

<file path=ppt/notesSlides/_rels/notesSlide6.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6.xml"/>
		</Relationships>
</file>

<file path=ppt/notesSlides/_rels/notesSlide7.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7.xml"/>
		</Relationships>
</file>

<file path=ppt/notesSlides/_rels/notesSlide8.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8.xml"/>
		</Relationships>
</file>

<file path=ppt/notesSlides/_rels/notesSlide9.xml.rels><?xml version="1.0" encoding="UTF-8" standalone="yes"?>
		<Relationships xmlns="http://schemas.openxmlformats.org/package/2006/relationships">
			<Relationship Id="rId1" Type="http://schemas.openxmlformats.org/officeDocument/2006/relationships/notesMaster" Target="../notesMasters/notesMaster1.xml"/>
			<Relationship Id="rId2" Type="http://schemas.openxmlformats.org/officeDocument/2006/relationships/slide" Target="../slides/slide9.xml"/>
		</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10</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11</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19</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2</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3</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4</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5</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6</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7</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8</a:t>
            </a:fld>
            <a:endParaRPr lang="en-US"/>
          </a:p>
        </p:txBody>
      </p:sp>
    </p:spTree>
    <p:extLst>
      <p:ext uri="{BB962C8B-B14F-4D97-AF65-F5344CB8AC3E}">
        <p14:creationId xmlns:p14="http://schemas.microsoft.com/office/powerpoint/2010/main" val="102408699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
            </a:r>
            <a:endParaRPr lang="en-US" dirty="0"/>
          </a:p>
        </p:txBody>
      </p:sp>
      <p:sp>
        <p:nvSpPr>
          <p:cNvPr id="4" name="Slide Number Placeholder 3"/>
          <p:cNvSpPr>
            <a:spLocks noGrp="1"/>
          </p:cNvSpPr>
          <p:nvPr>
            <p:ph type="sldNum" sz="quarter" idx="10"/>
          </p:nvPr>
        </p:nvSpPr>
        <p:spPr/>
        <p:txBody>
          <a:bodyPr/>
          <a:lstStyle/>
          <a:p>
            <a:fld id="{F7021451-1387-4CA6-816F-3879F97B5CBC}" type="slidenum">
              <a:rPr lang="en-US"/>
              <a:t>9</a:t>
            </a:fld>
            <a:endParaRPr lang="en-US"/>
          </a:p>
        </p:txBody>
      </p:sp>
    </p:spTree>
    <p:extLst>
      <p:ext uri="{BB962C8B-B14F-4D97-AF65-F5344CB8AC3E}">
        <p14:creationId xmlns:p14="http://schemas.microsoft.com/office/powerpoint/2010/main" val="10240869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DEFAULT">
    <p:bg>
      <p:bgRef idx="1001">
        <a:schemeClr val="bg1"/>
      </p:bgRef>
    </p:bg>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s>
</file>

<file path=ppt/slides/slide1.xml><?xml version="1.0" encoding="utf-8"?>
<p:sld xmlns:a="http://schemas.openxmlformats.org/drawingml/2006/main" xmlns:r="http://schemas.openxmlformats.org/officeDocument/2006/relationships" xmlns:p="http://schemas.openxmlformats.org/presentationml/2006/main">
  <p:cSld name="Slide 1">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77724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SAP LICENSING MASTERY  |  MODULE 6  ·  SESSION 26 OF 40</a:t>
            </a:r>
            <a:endParaRPr lang="en-US" sz="1150" dirty="0"/>
          </a:p>
        </p:txBody>
      </p:sp>
      <p:sp>
        <p:nvSpPr>
          <p:cNvPr id="3" name="Text 1"/>
          <p:cNvSpPr/>
          <p:nvPr/>
        </p:nvSpPr>
        <p:spPr>
          <a:xfrm>
            <a:off x="457200" y="1143000"/>
            <a:ext cx="11274552" cy="1554480"/>
          </a:xfrm>
          <a:prstGeom prst="rect">
            <a:avLst/>
          </a:prstGeom>
          <a:noFill/>
          <a:ln/>
        </p:spPr>
        <p:txBody>
          <a:bodyPr wrap="square" lIns="0" tIns="0" rIns="0" bIns="0" rtlCol="0" anchor="ctr"/>
          <a:lstStyle/>
          <a:p>
            <a:pPr indent="0" marL="0">
              <a:buNone/>
            </a:pPr>
            <a:r>
              <a:rPr lang="en-US" sz="4700" b="1" dirty="0">
                <a:solidFill>
                  <a:srgbClr val="FFFFFF"/>
                </a:solidFill>
                <a:latin typeface="Segoe UI" pitchFamily="34" charset="0"/>
                <a:ea typeface="Segoe UI" pitchFamily="34" charset="-122"/>
                <a:cs typeface="Segoe UI" pitchFamily="34" charset="-120"/>
              </a:rPr>
              <a:t>SAP BTP and its consumption models</a:t>
            </a:r>
            <a:endParaRPr lang="en-US" sz="4700" dirty="0"/>
          </a:p>
        </p:txBody>
      </p:sp>
      <p:sp>
        <p:nvSpPr>
          <p:cNvPr id="4" name="Shape 2"/>
          <p:cNvSpPr/>
          <p:nvPr/>
        </p:nvSpPr>
        <p:spPr>
          <a:xfrm>
            <a:off x="457200" y="2743200"/>
            <a:ext cx="1463040" cy="0"/>
          </a:xfrm>
          <a:prstGeom prst="line">
            <a:avLst/>
          </a:prstGeom>
          <a:noFill/>
          <a:ln w="31750">
            <a:solidFill>
              <a:srgbClr val="C9A227"/>
            </a:solidFill>
            <a:prstDash val="solid"/>
          </a:ln>
        </p:spPr>
      </p:sp>
      <p:sp>
        <p:nvSpPr>
          <p:cNvPr id="5" name="Text 3"/>
          <p:cNvSpPr/>
          <p:nvPr/>
        </p:nvSpPr>
        <p:spPr>
          <a:xfrm>
            <a:off x="457200" y="2926080"/>
            <a:ext cx="10058400" cy="731520"/>
          </a:xfrm>
          <a:prstGeom prst="rect">
            <a:avLst/>
          </a:prstGeom>
          <a:noFill/>
          <a:ln/>
        </p:spPr>
        <p:txBody>
          <a:bodyPr wrap="square" lIns="0" tIns="0" rIns="0" bIns="0" rtlCol="0" anchor="ctr"/>
          <a:lstStyle/>
          <a:p>
            <a:pPr indent="0" marL="0">
              <a:buNone/>
            </a:pPr>
            <a:r>
              <a:rPr lang="en-US" sz="1900" dirty="0">
                <a:solidFill>
                  <a:srgbClr val="E8D9A2"/>
                </a:solidFill>
                <a:latin typeface="Segoe UI" pitchFamily="34" charset="0"/>
                <a:ea typeface="Segoe UI" pitchFamily="34" charset="-122"/>
                <a:cs typeface="Segoe UI" pitchFamily="34" charset="-120"/>
              </a:rPr>
              <a:t>What the platform is, the four ways it is bought, and who owns the bill</a:t>
            </a:r>
            <a:endParaRPr lang="en-US" sz="1900" dirty="0"/>
          </a:p>
        </p:txBody>
      </p:sp>
      <p:sp>
        <p:nvSpPr>
          <p:cNvPr id="6" name="Text 4"/>
          <p:cNvSpPr/>
          <p:nvPr/>
        </p:nvSpPr>
        <p:spPr>
          <a:xfrm>
            <a:off x="457200"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COURSE</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40 sessions, from the counting rules to the capstone negotiation</a:t>
            </a:r>
            <a:endParaRPr lang="en-US" sz="1100" dirty="0"/>
          </a:p>
        </p:txBody>
      </p:sp>
      <p:sp>
        <p:nvSpPr>
          <p:cNvPr id="7" name="Text 5"/>
          <p:cNvSpPr/>
          <p:nvPr/>
        </p:nvSpPr>
        <p:spPr>
          <a:xfrm>
            <a:off x="6323076" y="4114800"/>
            <a:ext cx="5408676" cy="1097280"/>
          </a:xfrm>
          <a:prstGeom prst="rect">
            <a:avLst/>
          </a:prstGeom>
          <a:noFill/>
          <a:ln/>
        </p:spPr>
        <p:txBody>
          <a:bodyPr wrap="square" lIns="0" tIns="0" rIns="0" bIns="0" rtlCol="0" anchor="ctr"/>
          <a:lstStyle/>
          <a:p>
            <a:pPr indent="0" marL="0">
              <a:spcAft>
                <a:spcPts val="400"/>
              </a:spcAft>
              <a:buNone/>
            </a:pPr>
            <a:r>
              <a:rPr lang="en-US" sz="1100" b="1" spc="300" kern="0" dirty="0">
                <a:solidFill>
                  <a:srgbClr val="C9A227"/>
                </a:solidFill>
                <a:latin typeface="Segoe UI" pitchFamily="34" charset="0"/>
                <a:ea typeface="Segoe UI" pitchFamily="34" charset="-122"/>
                <a:cs typeface="Segoe UI" pitchFamily="34" charset="-120"/>
              </a:rPr>
              <a:t>THIS SESSION</a:t>
            </a:r>
            <a:endParaRPr lang="en-US" sz="1100" dirty="0"/>
          </a:p>
          <a:p>
            <a:pPr indent="0" marL="0">
              <a:spcAft>
                <a:spcPts val="400"/>
              </a:spcAft>
              <a:buNone/>
            </a:pPr>
            <a:r>
              <a:rPr lang="en-US" sz="1500" dirty="0">
                <a:solidFill>
                  <a:srgbClr val="B8C5DA"/>
                </a:solidFill>
                <a:latin typeface="Segoe UI" pitchFamily="34" charset="0"/>
                <a:ea typeface="Segoe UI" pitchFamily="34" charset="-122"/>
                <a:cs typeface="Segoe UI" pitchFamily="34" charset="-120"/>
              </a:rPr>
              <a:t>Module 6 opens on the platform. 21 minutes.</a:t>
            </a:r>
            <a:endParaRPr lang="en-US" sz="1100" dirty="0"/>
          </a:p>
        </p:txBody>
      </p:sp>
      <p:sp>
        <p:nvSpPr>
          <p:cNvPr id="8" name="Text 6"/>
          <p:cNvSpPr/>
          <p:nvPr/>
        </p:nvSpPr>
        <p:spPr>
          <a:xfrm>
            <a:off x="457200" y="5623560"/>
            <a:ext cx="7315200" cy="274320"/>
          </a:xfrm>
          <a:prstGeom prst="rect">
            <a:avLst/>
          </a:prstGeom>
          <a:noFill/>
          <a:ln/>
        </p:spPr>
        <p:txBody>
          <a:bodyPr wrap="square" lIns="0" tIns="0" rIns="0" bIns="0" rtlCol="0" anchor="ctr"/>
          <a:lstStyle/>
          <a:p>
            <a:pPr indent="0" marL="0">
              <a:buNone/>
            </a:pPr>
            <a:r>
              <a:rPr lang="en-US" sz="1200" dirty="0">
                <a:solidFill>
                  <a:srgbClr val="B8C5DA"/>
                </a:solidFill>
                <a:latin typeface="Segoe UI" pitchFamily="34" charset="0"/>
                <a:ea typeface="Segoe UI" pitchFamily="34" charset="-122"/>
                <a:cs typeface="Segoe UI" pitchFamily="34" charset="-120"/>
              </a:rPr>
              <a:t>21 minutes  |  redresscompliance.com</a:t>
            </a:r>
            <a:endParaRPr lang="en-US" sz="1200" dirty="0"/>
          </a:p>
        </p:txBody>
      </p:sp>
      <p:sp>
        <p:nvSpPr>
          <p:cNvPr id="9" name="Shape 7"/>
          <p:cNvSpPr/>
          <p:nvPr/>
        </p:nvSpPr>
        <p:spPr>
          <a:xfrm>
            <a:off x="457200" y="6473952"/>
            <a:ext cx="11274552" cy="0"/>
          </a:xfrm>
          <a:prstGeom prst="line">
            <a:avLst/>
          </a:prstGeom>
          <a:noFill/>
          <a:ln w="9525">
            <a:solidFill>
              <a:srgbClr val="22314F"/>
            </a:solidFill>
            <a:prstDash val="solid"/>
          </a:ln>
        </p:spPr>
      </p:sp>
      <p:sp>
        <p:nvSpPr>
          <p:cNvPr id="10" name="Text 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26 of 40</a:t>
            </a:r>
            <a:endParaRPr lang="en-US" sz="850" dirty="0"/>
          </a:p>
        </p:txBody>
      </p:sp>
      <p:sp>
        <p:nvSpPr>
          <p:cNvPr id="11" name="Text 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 / 19</a:t>
            </a:r>
            <a:endParaRPr lang="en-US" sz="850" dirty="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name="Slide 10">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2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Find out which services and which teams, before buying anything</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Buy more commitment now, before the rate goes up</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Find out which services and which teams, before buying anything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Freeze all new BTP usage until the year end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Move the workload to a hyperscaler instead</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A meaningful share of consumption overruns turn out to be a handful of services, often including something nobody meant to leave running. Buying more commitment before you know that is buying the mistake at scale, which rules out A. C treats every project as guilty and will get you a reputation that makes governance harder for years. D is a genuine architectural option and it is not a month four answer. Diagnose first: which services, which teams, since when, and is anything running that should not be. The answer is frequently cheaper than the purchase order somebody wanted to raise.</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10 / 19</a:t>
            </a:r>
            <a:endParaRPr lang="en-US" sz="850" dirty="0"/>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name="Slide 11">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CONTROL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Governance developers can live with</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controls. The aim is visibility rather than approval gates, because gates get routed around.</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Alerts at thresholds</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50, 75 and 90 percent of commitment, to a named person. Cheap, immediate, and it converts a year end shock into a decision.</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Quotas per subaccount</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A ceiling per team or project. Not a block on work, a limit on how wrong any single team can go before someone notices.</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Chargeback</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Consumption reported to the team that caused it. The single most effective control, because it makes cost visible where it is created.</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 named owner</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One person accountable for the platform bill. Session 22's lesson: the meter nobody owns is the one that surprises you.</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Notice that none of these stop anyone building anything. They make consumption visible to the people creating it, which is almost always enough. Approval gates, by contrast, teach teams to work around the platform.</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11 / 19</a:t>
            </a:r>
            <a:endParaRPr lang="en-US" sz="850"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name="Slide 1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DEAL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Negotiating the platform line</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for the rate card.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 service, not a blended figure. You cannot forecast a catalogue you have only seen summarised.</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Push on the discount tier.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Larger prepaid commitments attract better rates. Know where the tier boundaries sit before you size the commitment.</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for rollover.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Unused balance carrying into the next year. Frequently refused, occasionally granted, and it costs nothing to ask.</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Fix the rates for the term.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Otherwise your per unit price can move underneath a commitment you have already paid for.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Separate it from the RISE credit.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allowance inside a RISE bundle is not your BTP budget. Know both numbers and do not let one hide the other.</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12 / 19</a:t>
            </a:r>
            <a:endParaRPr lang="en-US" sz="850" dirty="0"/>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name="Slide 1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TRAPS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Five ways BTP spend goes wrong</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Treating the RISE allowance as the budget.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It is a starting allowance sized for modest use. Real integration and extension work exceeds it routinely.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Oversizing the prepaid commitment.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Unused balance is usually forfeited, so an overcautious commitment is money spent for nothing.</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 owner, so no forecast.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bill sits between licensing and infrastructure, and both assume the other is watching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Leaving non production running.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Prototypes and test landscapes consuming for months after the project ended. Common, and entirely avoidable.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Never renegotiating.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BTP is bought once and rolled forward. It is a consumption line that should be reviewed and repriced annually.</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13 / 19</a:t>
            </a:r>
            <a:endParaRPr lang="en-US" sz="850" dirty="0"/>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name="Slide 1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3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Which single control most reliably reduces BTP consumption growth?</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An approval gate before any new service is enabled</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Chargeback of consumption to the team that caused 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A quarterly report to the steering committee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Reducing the prepaid commitment at renewal</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Think about who actually makes the spending decision.</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14 / 19</a:t>
            </a:r>
            <a:endParaRPr lang="en-US" sz="85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name="Slide 1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3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Chargeback of consumption to the team that caused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An approval gate before any new service is enabled</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Chargeback of consumption to the team that caused it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A quarterly report to the steering committee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Reducing the prepaid commitment at renewal</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The spending decision is made by a developer or an architect, so the control has to reach them. Chargeback does exactly that: it puts consumption in front of the budget holder who influences the person choosing the service, and behaviour changes without anybody being blocked. A sounds rigorous and tends to fail, because gates slow work down and teams route around them, which costs you visibility as well as time. C informs people who are not making the decisions. D caps the invoice without changing the consumption, so you get the overage instead of the commitment. Make cost visible where it is created.</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15 / 19</a:t>
            </a:r>
            <a:endParaRPr lang="en-US" sz="850" dirty="0"/>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name="Slide 1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OPERATING MODEL</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Running the platform bill</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Review monthly, not annually.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Consumption moves too fast for an annual cycle. A monthly look at the top five services catches most of it.</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Report by team, not in total.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single number tells you there is a problem. A breakdown by subaccount tells you where it is.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Sweep non production quarterly.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Find what is running that nobody needs. This one pays for itself the first time you do it.</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Forecast before you commit.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Twelve months of actuals plus known projects. Then size the commitment slightly under, not over.</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Reprice every year.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Rates, tiers and your own mix all change. A commitment rolled forward unexamined is money left on the table.</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16 / 19</a:t>
            </a:r>
            <a:endParaRPr lang="en-US" sz="850"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name="Slide 17">
    <p:bg>
      <p:bgPr>
        <a:solidFill>
          <a:srgbClr val="0A1426"/>
        </a:solidFill>
      </p:bgPr>
    </p:bg>
    <p:spTree>
      <p:nvGrpSpPr>
        <p:cNvPr id="1" name=""/>
        <p:cNvGrpSpPr/>
        <p:nvPr/>
      </p:nvGrpSpPr>
      <p:grpSpPr>
        <a:xfrm>
          <a:off x="0" y="0"/>
          <a:ext cx="0" cy="0"/>
          <a:chOff x="0" y="0"/>
          <a:chExt cx="0" cy="0"/>
        </a:xfrm>
      </p:grpSpPr>
      <p:sp>
        <p:nvSpPr>
          <p:cNvPr id="2" name="Text 0"/>
          <p:cNvSpPr/>
          <p:nvPr/>
        </p:nvSpPr>
        <p:spPr>
          <a:xfrm>
            <a:off x="457200" y="457200"/>
            <a:ext cx="11274552" cy="256032"/>
          </a:xfrm>
          <a:prstGeom prst="rect">
            <a:avLst/>
          </a:prstGeom>
          <a:noFill/>
          <a:ln/>
        </p:spPr>
        <p:txBody>
          <a:bodyPr wrap="square" lIns="0" tIns="0" rIns="0" bIns="0" rtlCol="0" anchor="ctr"/>
          <a:lstStyle/>
          <a:p>
            <a:pPr indent="0" marL="0">
              <a:buNone/>
            </a:pPr>
            <a:r>
              <a:rPr lang="en-US" sz="1150" b="1" spc="300" kern="0" dirty="0">
                <a:solidFill>
                  <a:srgbClr val="C9A227"/>
                </a:solidFill>
                <a:latin typeface="Segoe UI" pitchFamily="34" charset="0"/>
                <a:ea typeface="Segoe UI" pitchFamily="34" charset="-122"/>
                <a:cs typeface="Segoe UI" pitchFamily="34" charset="-120"/>
              </a:rPr>
              <a:t>SESSION 26  ·  RECAP</a:t>
            </a:r>
            <a:endParaRPr lang="en-US" sz="1150" dirty="0"/>
          </a:p>
        </p:txBody>
      </p:sp>
      <p:sp>
        <p:nvSpPr>
          <p:cNvPr id="3" name="Text 1"/>
          <p:cNvSpPr/>
          <p:nvPr/>
        </p:nvSpPr>
        <p:spPr>
          <a:xfrm>
            <a:off x="457200" y="822960"/>
            <a:ext cx="11274552" cy="777240"/>
          </a:xfrm>
          <a:prstGeom prst="rect">
            <a:avLst/>
          </a:prstGeom>
          <a:noFill/>
          <a:ln/>
        </p:spPr>
        <p:txBody>
          <a:bodyPr wrap="square" lIns="0" tIns="0" rIns="0" bIns="0" rtlCol="0" anchor="ctr"/>
          <a:lstStyle/>
          <a:p>
            <a:pPr indent="0" marL="0">
              <a:buNone/>
            </a:pPr>
            <a:r>
              <a:rPr lang="en-US" sz="3600" b="1" dirty="0">
                <a:solidFill>
                  <a:srgbClr val="FFFFFF"/>
                </a:solidFill>
                <a:latin typeface="Segoe UI" pitchFamily="34" charset="0"/>
                <a:ea typeface="Segoe UI" pitchFamily="34" charset="-122"/>
                <a:cs typeface="Segoe UI" pitchFamily="34" charset="-120"/>
              </a:rPr>
              <a:t>The platform, in three sentences</a:t>
            </a:r>
            <a:endParaRPr lang="en-US" sz="3600" dirty="0"/>
          </a:p>
        </p:txBody>
      </p:sp>
      <p:sp>
        <p:nvSpPr>
          <p:cNvPr id="4" name="Shape 2"/>
          <p:cNvSpPr/>
          <p:nvPr/>
        </p:nvSpPr>
        <p:spPr>
          <a:xfrm>
            <a:off x="457200" y="1737360"/>
            <a:ext cx="1463040" cy="0"/>
          </a:xfrm>
          <a:prstGeom prst="line">
            <a:avLst/>
          </a:prstGeom>
          <a:noFill/>
          <a:ln w="31750">
            <a:solidFill>
              <a:srgbClr val="C9A227"/>
            </a:solidFill>
            <a:prstDash val="solid"/>
          </a:ln>
        </p:spPr>
      </p:sp>
      <p:sp>
        <p:nvSpPr>
          <p:cNvPr id="5" name="Text 3"/>
          <p:cNvSpPr/>
          <p:nvPr/>
        </p:nvSpPr>
        <p:spPr>
          <a:xfrm>
            <a:off x="457200" y="1965960"/>
            <a:ext cx="11274552" cy="2377440"/>
          </a:xfrm>
          <a:prstGeom prst="rect">
            <a:avLst/>
          </a:prstGeom>
          <a:noFill/>
          <a:ln/>
        </p:spPr>
        <p:txBody>
          <a:bodyPr wrap="square" lIns="0" tIns="0" rIns="0" bIns="0" rtlCol="0" anchor="t"/>
          <a:lstStyle/>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BTP is a catalogue rather than a product, spanning integration, extension, data and AI services, each with its own meter, so there is no single price and you have to ask which services are switched on and by whom.</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It is bought four ways, and CPEA is the common answer for a mixed estate, with the important detail that unused prepaid balance is typically forfeited, so size the commitment slightly under and ask for rollover in writing.</a:t>
            </a:r>
            <a:endParaRPr lang="en-US" sz="1600" dirty="0"/>
          </a:p>
          <a:p>
            <a:pPr indent="0" marL="0">
              <a:lnSpc>
                <a:spcPct val="115000"/>
              </a:lnSpc>
              <a:spcAft>
                <a:spcPts val="1200"/>
              </a:spcAft>
              <a:buNone/>
            </a:pPr>
            <a:r>
              <a:rPr lang="en-US" sz="1600" dirty="0">
                <a:solidFill>
                  <a:srgbClr val="B8C5DA"/>
                </a:solidFill>
                <a:latin typeface="Segoe UI" pitchFamily="34" charset="0"/>
                <a:ea typeface="Segoe UI" pitchFamily="34" charset="-122"/>
                <a:cs typeface="Segoe UI" pitchFamily="34" charset="-120"/>
              </a:rPr>
              <a:t>Consumption drifts because the people who create it cannot see the price, and the fix is visibility rather than approval gates: alerts, per team quotas, chargeback, and one named owner for the bill.</a:t>
            </a:r>
            <a:endParaRPr lang="en-US" sz="1600" dirty="0"/>
          </a:p>
        </p:txBody>
      </p:sp>
      <p:sp>
        <p:nvSpPr>
          <p:cNvPr id="6" name="Text 4"/>
          <p:cNvSpPr/>
          <p:nvPr/>
        </p:nvSpPr>
        <p:spPr>
          <a:xfrm>
            <a:off x="457200" y="4526280"/>
            <a:ext cx="11274552" cy="914400"/>
          </a:xfrm>
          <a:prstGeom prst="rect">
            <a:avLst/>
          </a:prstGeom>
          <a:noFill/>
          <a:ln/>
        </p:spPr>
        <p:txBody>
          <a:bodyPr wrap="square" lIns="0" tIns="0" rIns="0" bIns="0" rtlCol="0" anchor="t"/>
          <a:lstStyle/>
          <a:p>
            <a:pPr indent="0" marL="0">
              <a:spcAft>
                <a:spcPts val="500"/>
              </a:spcAft>
              <a:buNone/>
            </a:pPr>
            <a:r>
              <a:rPr lang="en-US" sz="1100" b="1" spc="300" kern="0" dirty="0">
                <a:solidFill>
                  <a:srgbClr val="C9A227"/>
                </a:solidFill>
                <a:latin typeface="Segoe UI" pitchFamily="34" charset="0"/>
                <a:ea typeface="Segoe UI" pitchFamily="34" charset="-122"/>
                <a:cs typeface="Segoe UI" pitchFamily="34" charset="-120"/>
              </a:rPr>
              <a:t>NEXT SESSION</a:t>
            </a:r>
            <a:endParaRPr lang="en-US" sz="1100" dirty="0"/>
          </a:p>
          <a:p>
            <a:pPr indent="0" marL="0">
              <a:spcAft>
                <a:spcPts val="500"/>
              </a:spcAft>
              <a:buNone/>
            </a:pPr>
            <a:r>
              <a:rPr lang="en-US" sz="1500" dirty="0">
                <a:solidFill>
                  <a:srgbClr val="FFFFFF"/>
                </a:solidFill>
                <a:latin typeface="Segoe UI" pitchFamily="34" charset="0"/>
                <a:ea typeface="Segoe UI" pitchFamily="34" charset="-122"/>
                <a:cs typeface="Segoe UI" pitchFamily="34" charset="-120"/>
              </a:rPr>
              <a:t>Session 27 · SuccessFactors. HCM SaaS licensing per employee against per subscriber, and what churn does to it.</a:t>
            </a:r>
            <a:endParaRPr lang="en-US" sz="1100" dirty="0"/>
          </a:p>
        </p:txBody>
      </p:sp>
      <p:sp>
        <p:nvSpPr>
          <p:cNvPr id="7" name="Shape 5"/>
          <p:cNvSpPr/>
          <p:nvPr/>
        </p:nvSpPr>
        <p:spPr>
          <a:xfrm>
            <a:off x="457200" y="6473952"/>
            <a:ext cx="11274552" cy="0"/>
          </a:xfrm>
          <a:prstGeom prst="line">
            <a:avLst/>
          </a:prstGeom>
          <a:noFill/>
          <a:ln w="9525">
            <a:solidFill>
              <a:srgbClr val="22314F"/>
            </a:solidFill>
            <a:prstDash val="solid"/>
          </a:ln>
        </p:spPr>
      </p:sp>
      <p:sp>
        <p:nvSpPr>
          <p:cNvPr id="8"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B8C5DA"/>
                </a:solidFill>
                <a:latin typeface="Segoe UI" pitchFamily="34" charset="0"/>
                <a:ea typeface="Segoe UI" pitchFamily="34" charset="-122"/>
                <a:cs typeface="Segoe UI" pitchFamily="34" charset="-120"/>
              </a:rPr>
              <a:t>Redress Compliance  |  sap-licensing  |  Session 26 of 40</a:t>
            </a:r>
            <a:endParaRPr lang="en-US" sz="850" dirty="0"/>
          </a:p>
        </p:txBody>
      </p:sp>
      <p:sp>
        <p:nvSpPr>
          <p:cNvPr id="9"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B8C5DA"/>
                </a:solidFill>
                <a:latin typeface="Segoe UI" pitchFamily="34" charset="0"/>
                <a:ea typeface="Segoe UI" pitchFamily="34" charset="-122"/>
                <a:cs typeface="Segoe UI" pitchFamily="34" charset="-120"/>
              </a:rPr>
              <a:t>17 / 19</a:t>
            </a:r>
            <a:endParaRPr lang="en-US" sz="85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name="Slide 1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BEFORE SESSION 27</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Homework, about ninety minutes</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Find your BTP number.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What did the platform cost last year, in total? A surprising number of organisations cannot answer this in under a day.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List the top five services.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By consumption. That list is usually shorter and more surprising than anybody expects.</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Name the owner.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Who is accountable for this bill? If the answer takes more than one sentence, you have found your first action.</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Check what is still running.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Any non production subaccount with consumption and no active project. Switch off one thing this week.</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Ask for the rate card.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Per service, current rates, and where the discount tiers sit. You need it before your next commitment renewal.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18 / 19</a:t>
            </a:r>
            <a:endParaRPr lang="en-US" sz="850" dirty="0"/>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name="Slide 1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FURTHER READING</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Go deeper on today's themes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Five buyer side guides from Redress Compliance that expand on this session.</a:t>
            </a:r>
            <a:endParaRPr lang="en-US" sz="1350" dirty="0"/>
          </a:p>
        </p:txBody>
      </p:sp>
      <p:sp>
        <p:nvSpPr>
          <p:cNvPr id="5" name="Text 3"/>
          <p:cNvSpPr/>
          <p:nvPr/>
        </p:nvSpPr>
        <p:spPr>
          <a:xfrm>
            <a:off x="457200" y="157276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6" name="Text 4"/>
          <p:cNvSpPr/>
          <p:nvPr/>
        </p:nvSpPr>
        <p:spPr>
          <a:xfrm>
            <a:off x="1097280" y="146304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BTP consumption and CPEA</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redresscompliance.com/sap-btp-licensing-cpea-guide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four models in detail, with worked examples of each.</a:t>
            </a:r>
            <a:endParaRPr lang="en-US" sz="1550" dirty="0"/>
          </a:p>
        </p:txBody>
      </p:sp>
      <p:sp>
        <p:nvSpPr>
          <p:cNvPr id="7" name="Shape 5"/>
          <p:cNvSpPr/>
          <p:nvPr/>
        </p:nvSpPr>
        <p:spPr>
          <a:xfrm>
            <a:off x="457200" y="2331720"/>
            <a:ext cx="11274552" cy="0"/>
          </a:xfrm>
          <a:prstGeom prst="line">
            <a:avLst/>
          </a:prstGeom>
          <a:noFill/>
          <a:ln w="9525">
            <a:solidFill>
              <a:srgbClr val="E5E7EB"/>
            </a:solidFill>
            <a:prstDash val="solid"/>
          </a:ln>
        </p:spPr>
      </p:sp>
      <p:sp>
        <p:nvSpPr>
          <p:cNvPr id="8" name="Text 6"/>
          <p:cNvSpPr/>
          <p:nvPr/>
        </p:nvSpPr>
        <p:spPr>
          <a:xfrm>
            <a:off x="457200" y="2441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9" name="Text 7"/>
          <p:cNvSpPr/>
          <p:nvPr/>
        </p:nvSpPr>
        <p:spPr>
          <a:xfrm>
            <a:off x="1097280" y="233172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BTP cost control and governance</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redresscompliance.com/sap-btp-cost-optimization</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Slide 11 expanded: alerts, quotas and chargeback in practice.</a:t>
            </a:r>
            <a:endParaRPr lang="en-US" sz="1550" dirty="0"/>
          </a:p>
        </p:txBody>
      </p:sp>
      <p:sp>
        <p:nvSpPr>
          <p:cNvPr id="10" name="Shape 8"/>
          <p:cNvSpPr/>
          <p:nvPr/>
        </p:nvSpPr>
        <p:spPr>
          <a:xfrm>
            <a:off x="457200" y="3200400"/>
            <a:ext cx="11274552" cy="0"/>
          </a:xfrm>
          <a:prstGeom prst="line">
            <a:avLst/>
          </a:prstGeom>
          <a:noFill/>
          <a:ln w="9525">
            <a:solidFill>
              <a:srgbClr val="E5E7EB"/>
            </a:solidFill>
            <a:prstDash val="solid"/>
          </a:ln>
        </p:spPr>
      </p:sp>
      <p:sp>
        <p:nvSpPr>
          <p:cNvPr id="11" name="Text 9"/>
          <p:cNvSpPr/>
          <p:nvPr/>
        </p:nvSpPr>
        <p:spPr>
          <a:xfrm>
            <a:off x="457200" y="331012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2" name="Text 10"/>
          <p:cNvSpPr/>
          <p:nvPr/>
        </p:nvSpPr>
        <p:spPr>
          <a:xfrm>
            <a:off x="1097280" y="320040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RISE hidden costs</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redresscompliance.com/sap-rise-hidden-costs-guide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Why the bundled BTP allowance is not a platform budget.</a:t>
            </a:r>
            <a:endParaRPr lang="en-US" sz="1550" dirty="0"/>
          </a:p>
        </p:txBody>
      </p:sp>
      <p:sp>
        <p:nvSpPr>
          <p:cNvPr id="13" name="Shape 11"/>
          <p:cNvSpPr/>
          <p:nvPr/>
        </p:nvSpPr>
        <p:spPr>
          <a:xfrm>
            <a:off x="457200" y="4069080"/>
            <a:ext cx="11274552" cy="0"/>
          </a:xfrm>
          <a:prstGeom prst="line">
            <a:avLst/>
          </a:prstGeom>
          <a:noFill/>
          <a:ln w="9525">
            <a:solidFill>
              <a:srgbClr val="E5E7EB"/>
            </a:solidFill>
            <a:prstDash val="solid"/>
          </a:ln>
        </p:spPr>
      </p:sp>
      <p:sp>
        <p:nvSpPr>
          <p:cNvPr id="14" name="Text 12"/>
          <p:cNvSpPr/>
          <p:nvPr/>
        </p:nvSpPr>
        <p:spPr>
          <a:xfrm>
            <a:off x="457200" y="417880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5" name="Text 13"/>
          <p:cNvSpPr/>
          <p:nvPr/>
        </p:nvSpPr>
        <p:spPr>
          <a:xfrm>
            <a:off x="1097280" y="406908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AI services and pricing</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redresscompliance.com/sap-ai-licensing-guide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fastest growing line on most platform bills, and how it meters.</a:t>
            </a:r>
            <a:endParaRPr lang="en-US" sz="1550" dirty="0"/>
          </a:p>
        </p:txBody>
      </p:sp>
      <p:sp>
        <p:nvSpPr>
          <p:cNvPr id="16" name="Shape 14"/>
          <p:cNvSpPr/>
          <p:nvPr/>
        </p:nvSpPr>
        <p:spPr>
          <a:xfrm>
            <a:off x="457200" y="4937760"/>
            <a:ext cx="11274552" cy="0"/>
          </a:xfrm>
          <a:prstGeom prst="line">
            <a:avLst/>
          </a:prstGeom>
          <a:noFill/>
          <a:ln w="9525">
            <a:solidFill>
              <a:srgbClr val="E5E7EB"/>
            </a:solidFill>
            <a:prstDash val="solid"/>
          </a:ln>
        </p:spPr>
      </p:sp>
      <p:sp>
        <p:nvSpPr>
          <p:cNvPr id="17" name="Text 15"/>
          <p:cNvSpPr/>
          <p:nvPr/>
        </p:nvSpPr>
        <p:spPr>
          <a:xfrm>
            <a:off x="457200" y="504748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8" name="Text 16"/>
          <p:cNvSpPr/>
          <p:nvPr/>
        </p:nvSpPr>
        <p:spPr>
          <a:xfrm>
            <a:off x="1097280" y="4937760"/>
            <a:ext cx="10634472" cy="868680"/>
          </a:xfrm>
          <a:prstGeom prst="rect">
            <a:avLst/>
          </a:prstGeom>
          <a:noFill/>
          <a:ln/>
        </p:spPr>
        <p:txBody>
          <a:bodyPr wrap="square" lIns="0" tIns="0" rIns="0" bIns="0" rtlCol="0" anchor="ctr"/>
          <a:lstStyle/>
          <a:p>
            <a:pPr indent="0" marL="0">
              <a:lnSpc>
                <a:spcPct val="108000"/>
              </a:lnSpc>
              <a:buNone/>
            </a:pPr>
            <a:r>
              <a:rPr lang="en-US" sz="1550" b="1" dirty="0">
                <a:solidFill>
                  <a:srgbClr val="1B2A4A"/>
                </a:solidFill>
                <a:latin typeface="Segoe UI" pitchFamily="34" charset="0"/>
                <a:ea typeface="Segoe UI" pitchFamily="34" charset="-122"/>
                <a:cs typeface="Segoe UI" pitchFamily="34" charset="-120"/>
              </a:rPr>
              <a:t>SAP cloud portfolio overview</a:t>
            </a:r>
            <a:pPr indent="0" marL="0">
              <a:lnSpc>
                <a:spcPct val="108000"/>
              </a:lnSpc>
              <a:buNone/>
            </a:pPr>
            <a:r>
              <a:rPr lang="en-US" sz="1200" dirty="0">
                <a:solidFill>
                  <a:srgbClr val="5A6472"/>
                </a:solidFill>
                <a:latin typeface="Segoe UI" pitchFamily="34" charset="0"/>
                <a:ea typeface="Segoe UI" pitchFamily="34" charset="-122"/>
                <a:cs typeface="Segoe UI" pitchFamily="34" charset="-120"/>
              </a:rPr>
              <a:t>    redresscompliance.com/sap-cloud-licensing-guide</a:t>
            </a:r>
            <a:pPr indent="0" marL="0">
              <a:lnSpc>
                <a:spcPct val="108000"/>
              </a:lnSpc>
              <a:buNone/>
            </a:pPr>
            <a:endParaRPr lang="en-US" sz="1550" dirty="0"/>
          </a:p>
          <a:p>
            <a:pPr indent="0" marL="0">
              <a:lnSpc>
                <a:spcPct val="108000"/>
              </a:lnSpc>
              <a:buNone/>
            </a:pPr>
            <a:r>
              <a:rPr lang="en-US" sz="1300" dirty="0">
                <a:solidFill>
                  <a:srgbClr val="2A303C"/>
                </a:solidFill>
                <a:latin typeface="Segoe UI" pitchFamily="34" charset="0"/>
                <a:ea typeface="Segoe UI" pitchFamily="34" charset="-122"/>
                <a:cs typeface="Segoe UI" pitchFamily="34" charset="-120"/>
              </a:rPr>
              <a:t>The map of the whole SaaS estate, which is where module 6 goes next.</a:t>
            </a:r>
            <a:endParaRPr lang="en-US" sz="1550" dirty="0"/>
          </a:p>
        </p:txBody>
      </p:sp>
      <p:sp>
        <p:nvSpPr>
          <p:cNvPr id="19" name="Shape 17"/>
          <p:cNvSpPr/>
          <p:nvPr/>
        </p:nvSpPr>
        <p:spPr>
          <a:xfrm>
            <a:off x="457200" y="6473952"/>
            <a:ext cx="11274552" cy="0"/>
          </a:xfrm>
          <a:prstGeom prst="line">
            <a:avLst/>
          </a:prstGeom>
          <a:noFill/>
          <a:ln w="9525">
            <a:solidFill>
              <a:srgbClr val="E5E7EB"/>
            </a:solidFill>
            <a:prstDash val="solid"/>
          </a:ln>
        </p:spPr>
      </p:sp>
      <p:sp>
        <p:nvSpPr>
          <p:cNvPr id="20" name="Text 18"/>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26 of 40</a:t>
            </a:r>
            <a:endParaRPr lang="en-US" sz="850" dirty="0"/>
          </a:p>
        </p:txBody>
      </p:sp>
      <p:sp>
        <p:nvSpPr>
          <p:cNvPr id="21" name="Text 19"/>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19 / 19</a:t>
            </a:r>
            <a:endParaRPr lang="en-US" sz="850" dirty="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name="Slide 2">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SESSION 26  ·  OBJECTIVES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you will be able to do after this session</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Say what BTP is.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Not one product but a catalogue of services: integration, extension, data, analytics and AI, each metered its own way.</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Tell the four models apart.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CPEA, pay as you go, subscription and cloud credits. Which one you are on changes what overspend costs you.</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Explain why it drifts.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Consumption platforms grow through small technical decisions made by people with no visibility of the price.</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Get control without blocking.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Alerts, quotas, chargeback and a named owner. Governance that developers can live with.</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Negotiate it properly.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BTP is usually the least negotiated line in an SAP deal, and the discount structures are real.</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2 / 19</a:t>
            </a:r>
            <a:endParaRPr lang="en-US" sz="850"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name="Slide 3">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WHY THIS MATTERS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bill that nobody owns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Module 6 covers the SaaS estate around the core, and BTP comes first because it is where every other session's extension work eventually lands.</a:t>
            </a:r>
            <a:endParaRPr lang="en-US" sz="1350" dirty="0"/>
          </a:p>
        </p:txBody>
      </p:sp>
      <p:sp>
        <p:nvSpPr>
          <p:cNvPr id="5" name="Shape 3"/>
          <p:cNvSpPr/>
          <p:nvPr/>
        </p:nvSpPr>
        <p:spPr>
          <a:xfrm>
            <a:off x="457200" y="1463040"/>
            <a:ext cx="2647188" cy="2651760"/>
          </a:xfrm>
          <a:prstGeom prst="rect">
            <a:avLst/>
          </a:prstGeom>
          <a:solidFill>
            <a:srgbClr val="FAFAF9"/>
          </a:solidFill>
          <a:ln w="12700">
            <a:solidFill>
              <a:srgbClr val="E5E7EB"/>
            </a:solidFill>
            <a:prstDash val="solid"/>
          </a:ln>
        </p:spPr>
      </p:sp>
      <p:sp>
        <p:nvSpPr>
          <p:cNvPr id="6" name="Shape 4"/>
          <p:cNvSpPr/>
          <p:nvPr/>
        </p:nvSpPr>
        <p:spPr>
          <a:xfrm>
            <a:off x="685800" y="1737360"/>
            <a:ext cx="502920" cy="0"/>
          </a:xfrm>
          <a:prstGeom prst="line">
            <a:avLst/>
          </a:prstGeom>
          <a:noFill/>
          <a:ln w="31750">
            <a:solidFill>
              <a:srgbClr val="C9A227"/>
            </a:solidFill>
            <a:prstDash val="solid"/>
          </a:ln>
        </p:spPr>
      </p:sp>
      <p:sp>
        <p:nvSpPr>
          <p:cNvPr id="7" name="Text 5"/>
          <p:cNvSpPr/>
          <p:nvPr/>
        </p:nvSpPr>
        <p:spPr>
          <a:xfrm>
            <a:off x="658368"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A catalogue</a:t>
            </a:r>
            <a:endParaRPr lang="en-US" sz="2500" dirty="0"/>
          </a:p>
        </p:txBody>
      </p:sp>
      <p:sp>
        <p:nvSpPr>
          <p:cNvPr id="8" name="Text 6"/>
          <p:cNvSpPr/>
          <p:nvPr/>
        </p:nvSpPr>
        <p:spPr>
          <a:xfrm>
            <a:off x="658368"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Dozens of services with different meters. There is no single BTP price, only the sum of what you switched on.</a:t>
            </a:r>
            <a:endParaRPr lang="en-US" sz="1300" dirty="0"/>
          </a:p>
        </p:txBody>
      </p:sp>
      <p:sp>
        <p:nvSpPr>
          <p:cNvPr id="9" name="Shape 7"/>
          <p:cNvSpPr/>
          <p:nvPr/>
        </p:nvSpPr>
        <p:spPr>
          <a:xfrm>
            <a:off x="3332988" y="1463040"/>
            <a:ext cx="2647188" cy="2651760"/>
          </a:xfrm>
          <a:prstGeom prst="rect">
            <a:avLst/>
          </a:prstGeom>
          <a:solidFill>
            <a:srgbClr val="FAFAF9"/>
          </a:solidFill>
          <a:ln w="12700">
            <a:solidFill>
              <a:srgbClr val="E5E7EB"/>
            </a:solidFill>
            <a:prstDash val="solid"/>
          </a:ln>
        </p:spPr>
      </p:sp>
      <p:sp>
        <p:nvSpPr>
          <p:cNvPr id="10" name="Shape 8"/>
          <p:cNvSpPr/>
          <p:nvPr/>
        </p:nvSpPr>
        <p:spPr>
          <a:xfrm>
            <a:off x="3561588" y="1737360"/>
            <a:ext cx="502920" cy="0"/>
          </a:xfrm>
          <a:prstGeom prst="line">
            <a:avLst/>
          </a:prstGeom>
          <a:noFill/>
          <a:ln w="31750">
            <a:solidFill>
              <a:srgbClr val="C9A227"/>
            </a:solidFill>
            <a:prstDash val="solid"/>
          </a:ln>
        </p:spPr>
      </p:sp>
      <p:sp>
        <p:nvSpPr>
          <p:cNvPr id="11" name="Text 9"/>
          <p:cNvSpPr/>
          <p:nvPr/>
        </p:nvSpPr>
        <p:spPr>
          <a:xfrm>
            <a:off x="3534156"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Consumption</a:t>
            </a:r>
            <a:endParaRPr lang="en-US" sz="2500" dirty="0"/>
          </a:p>
        </p:txBody>
      </p:sp>
      <p:sp>
        <p:nvSpPr>
          <p:cNvPr id="12" name="Text 10"/>
          <p:cNvSpPr/>
          <p:nvPr/>
        </p:nvSpPr>
        <p:spPr>
          <a:xfrm>
            <a:off x="3534156"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Spend follows technical decisions, not purchase orders. A developer can move the number on a Tuesday afternoon.</a:t>
            </a:r>
            <a:endParaRPr lang="en-US" sz="1300" dirty="0"/>
          </a:p>
        </p:txBody>
      </p:sp>
      <p:sp>
        <p:nvSpPr>
          <p:cNvPr id="13" name="Shape 11"/>
          <p:cNvSpPr/>
          <p:nvPr/>
        </p:nvSpPr>
        <p:spPr>
          <a:xfrm>
            <a:off x="6208776" y="1463040"/>
            <a:ext cx="2647188" cy="2651760"/>
          </a:xfrm>
          <a:prstGeom prst="rect">
            <a:avLst/>
          </a:prstGeom>
          <a:solidFill>
            <a:srgbClr val="FAFAF9"/>
          </a:solidFill>
          <a:ln w="12700">
            <a:solidFill>
              <a:srgbClr val="E5E7EB"/>
            </a:solidFill>
            <a:prstDash val="solid"/>
          </a:ln>
        </p:spPr>
      </p:sp>
      <p:sp>
        <p:nvSpPr>
          <p:cNvPr id="14" name="Shape 12"/>
          <p:cNvSpPr/>
          <p:nvPr/>
        </p:nvSpPr>
        <p:spPr>
          <a:xfrm>
            <a:off x="6437376" y="1737360"/>
            <a:ext cx="502920" cy="0"/>
          </a:xfrm>
          <a:prstGeom prst="line">
            <a:avLst/>
          </a:prstGeom>
          <a:noFill/>
          <a:ln w="31750">
            <a:solidFill>
              <a:srgbClr val="C9A227"/>
            </a:solidFill>
            <a:prstDash val="solid"/>
          </a:ln>
        </p:spPr>
      </p:sp>
      <p:sp>
        <p:nvSpPr>
          <p:cNvPr id="15" name="Text 13"/>
          <p:cNvSpPr/>
          <p:nvPr/>
        </p:nvSpPr>
        <p:spPr>
          <a:xfrm>
            <a:off x="6409944"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Four models</a:t>
            </a:r>
            <a:endParaRPr lang="en-US" sz="2500" dirty="0"/>
          </a:p>
        </p:txBody>
      </p:sp>
      <p:sp>
        <p:nvSpPr>
          <p:cNvPr id="16" name="Text 14"/>
          <p:cNvSpPr/>
          <p:nvPr/>
        </p:nvSpPr>
        <p:spPr>
          <a:xfrm>
            <a:off x="6409944"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The same service costs different amounts depending on which commercial construct you bought it under.</a:t>
            </a:r>
            <a:endParaRPr lang="en-US" sz="1300" dirty="0"/>
          </a:p>
        </p:txBody>
      </p:sp>
      <p:sp>
        <p:nvSpPr>
          <p:cNvPr id="17" name="Shape 15"/>
          <p:cNvSpPr/>
          <p:nvPr/>
        </p:nvSpPr>
        <p:spPr>
          <a:xfrm>
            <a:off x="9084564" y="1463040"/>
            <a:ext cx="2647188" cy="2651760"/>
          </a:xfrm>
          <a:prstGeom prst="rect">
            <a:avLst/>
          </a:prstGeom>
          <a:solidFill>
            <a:srgbClr val="FAFAF9"/>
          </a:solidFill>
          <a:ln w="12700">
            <a:solidFill>
              <a:srgbClr val="E5E7EB"/>
            </a:solidFill>
            <a:prstDash val="solid"/>
          </a:ln>
        </p:spPr>
      </p:sp>
      <p:sp>
        <p:nvSpPr>
          <p:cNvPr id="18" name="Shape 16"/>
          <p:cNvSpPr/>
          <p:nvPr/>
        </p:nvSpPr>
        <p:spPr>
          <a:xfrm>
            <a:off x="9313164" y="1737360"/>
            <a:ext cx="502920" cy="0"/>
          </a:xfrm>
          <a:prstGeom prst="line">
            <a:avLst/>
          </a:prstGeom>
          <a:noFill/>
          <a:ln w="31750">
            <a:solidFill>
              <a:srgbClr val="C9A227"/>
            </a:solidFill>
            <a:prstDash val="solid"/>
          </a:ln>
        </p:spPr>
      </p:sp>
      <p:sp>
        <p:nvSpPr>
          <p:cNvPr id="19" name="Text 17"/>
          <p:cNvSpPr/>
          <p:nvPr/>
        </p:nvSpPr>
        <p:spPr>
          <a:xfrm>
            <a:off x="9285732" y="1847088"/>
            <a:ext cx="2244852" cy="502920"/>
          </a:xfrm>
          <a:prstGeom prst="rect">
            <a:avLst/>
          </a:prstGeom>
          <a:noFill/>
          <a:ln/>
        </p:spPr>
        <p:txBody>
          <a:bodyPr wrap="square" lIns="0" tIns="0" rIns="0" bIns="0" rtlCol="0" anchor="ctr"/>
          <a:lstStyle/>
          <a:p>
            <a:pPr indent="0" marL="0">
              <a:buNone/>
            </a:pPr>
            <a:r>
              <a:rPr lang="en-US" sz="2500" b="1" dirty="0">
                <a:solidFill>
                  <a:srgbClr val="1B2A4A"/>
                </a:solidFill>
                <a:latin typeface="Segoe UI" pitchFamily="34" charset="0"/>
                <a:ea typeface="Segoe UI" pitchFamily="34" charset="-122"/>
                <a:cs typeface="Segoe UI" pitchFamily="34" charset="-120"/>
              </a:rPr>
              <a:t>Unowned</a:t>
            </a:r>
            <a:endParaRPr lang="en-US" sz="2500" dirty="0"/>
          </a:p>
        </p:txBody>
      </p:sp>
      <p:sp>
        <p:nvSpPr>
          <p:cNvPr id="20" name="Text 18"/>
          <p:cNvSpPr/>
          <p:nvPr/>
        </p:nvSpPr>
        <p:spPr>
          <a:xfrm>
            <a:off x="9285732" y="2395728"/>
            <a:ext cx="2244852" cy="1554480"/>
          </a:xfrm>
          <a:prstGeom prst="rect">
            <a:avLst/>
          </a:prstGeom>
          <a:noFill/>
          <a:ln/>
        </p:spPr>
        <p:txBody>
          <a:bodyPr wrap="square" lIns="0" tIns="0" rIns="0" bIns="0" rtlCol="0" anchor="t"/>
          <a:lstStyle/>
          <a:p>
            <a:pPr indent="0" marL="0">
              <a:lnSpc>
                <a:spcPct val="110000"/>
              </a:lnSpc>
              <a:buNone/>
            </a:pPr>
            <a:r>
              <a:rPr lang="en-US" sz="1300" dirty="0">
                <a:solidFill>
                  <a:srgbClr val="2A303C"/>
                </a:solidFill>
                <a:latin typeface="Segoe UI" pitchFamily="34" charset="0"/>
                <a:ea typeface="Segoe UI" pitchFamily="34" charset="-122"/>
                <a:cs typeface="Segoe UI" pitchFamily="34" charset="-120"/>
              </a:rPr>
              <a:t>Licensing watches user metrics, infrastructure watches capacity, and the platform bill sits between the two.</a:t>
            </a:r>
            <a:endParaRPr lang="en-US" sz="1300" dirty="0"/>
          </a:p>
        </p:txBody>
      </p:sp>
      <p:sp>
        <p:nvSpPr>
          <p:cNvPr id="21" name="Shape 19"/>
          <p:cNvSpPr/>
          <p:nvPr/>
        </p:nvSpPr>
        <p:spPr>
          <a:xfrm>
            <a:off x="457200" y="4297680"/>
            <a:ext cx="11274552" cy="548640"/>
          </a:xfrm>
          <a:prstGeom prst="rect">
            <a:avLst/>
          </a:prstGeom>
          <a:solidFill>
            <a:srgbClr val="FDF8EC"/>
          </a:solidFill>
          <a:ln/>
        </p:spPr>
      </p:sp>
      <p:sp>
        <p:nvSpPr>
          <p:cNvPr id="22" name="Shape 20"/>
          <p:cNvSpPr/>
          <p:nvPr/>
        </p:nvSpPr>
        <p:spPr>
          <a:xfrm>
            <a:off x="457200" y="4297680"/>
            <a:ext cx="45720" cy="548640"/>
          </a:xfrm>
          <a:prstGeom prst="rect">
            <a:avLst/>
          </a:prstGeom>
          <a:solidFill>
            <a:srgbClr val="C9A227"/>
          </a:solidFill>
          <a:ln/>
        </p:spPr>
      </p:sp>
      <p:sp>
        <p:nvSpPr>
          <p:cNvPr id="23" name="Text 21"/>
          <p:cNvSpPr/>
          <p:nvPr/>
        </p:nvSpPr>
        <p:spPr>
          <a:xfrm>
            <a:off x="685800" y="429768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Every session in this course so far has ended with something moving onto BTP: RISE extensions, GROW's side by side model, integration for the SaaS estate. This is where those decisions turn into money.</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3 / 19</a:t>
            </a:r>
            <a:endParaRPr lang="en-US" sz="85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name="Slide 4">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PLATFORM</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What BTP actually is</a:t>
            </a:r>
            <a:endParaRPr lang="en-US" sz="2700" dirty="0"/>
          </a:p>
        </p:txBody>
      </p:sp>
      <p:sp>
        <p:nvSpPr>
          <p:cNvPr id="4" name="Text 2"/>
          <p:cNvSpPr/>
          <p:nvPr/>
        </p:nvSpPr>
        <p:spPr>
          <a:xfrm>
            <a:off x="457200" y="1060704"/>
            <a:ext cx="11274552" cy="320040"/>
          </a:xfrm>
          <a:prstGeom prst="rect">
            <a:avLst/>
          </a:prstGeom>
          <a:noFill/>
          <a:ln/>
        </p:spPr>
        <p:txBody>
          <a:bodyPr wrap="square" lIns="0" tIns="0" rIns="0" bIns="0" rtlCol="0" anchor="ctr"/>
          <a:lstStyle/>
          <a:p>
            <a:pPr indent="0" marL="0">
              <a:buNone/>
            </a:pPr>
            <a:r>
              <a:rPr lang="en-US" sz="1350" dirty="0">
                <a:solidFill>
                  <a:srgbClr val="5A6472"/>
                </a:solidFill>
                <a:latin typeface="Segoe UI" pitchFamily="34" charset="0"/>
                <a:ea typeface="Segoe UI" pitchFamily="34" charset="-122"/>
                <a:cs typeface="Segoe UI" pitchFamily="34" charset="-120"/>
              </a:rPr>
              <a:t>Four service families. You are not buying a product, you are opening an account against a catalogue.</a:t>
            </a:r>
            <a:endParaRPr lang="en-US" sz="1350" dirty="0"/>
          </a:p>
        </p:txBody>
      </p:sp>
      <p:sp>
        <p:nvSpPr>
          <p:cNvPr id="5" name="Shape 3"/>
          <p:cNvSpPr/>
          <p:nvPr/>
        </p:nvSpPr>
        <p:spPr>
          <a:xfrm>
            <a:off x="457200" y="1463040"/>
            <a:ext cx="2667762" cy="3200400"/>
          </a:xfrm>
          <a:prstGeom prst="rect">
            <a:avLst/>
          </a:prstGeom>
          <a:solidFill>
            <a:srgbClr val="FAFAF9"/>
          </a:solidFill>
          <a:ln w="12700">
            <a:solidFill>
              <a:srgbClr val="E5E7EB"/>
            </a:solidFill>
            <a:prstDash val="solid"/>
          </a:ln>
        </p:spPr>
      </p:sp>
      <p:sp>
        <p:nvSpPr>
          <p:cNvPr id="6" name="Shape 4"/>
          <p:cNvSpPr/>
          <p:nvPr/>
        </p:nvSpPr>
        <p:spPr>
          <a:xfrm>
            <a:off x="457200" y="1463040"/>
            <a:ext cx="2667762" cy="73152"/>
          </a:xfrm>
          <a:prstGeom prst="rect">
            <a:avLst/>
          </a:prstGeom>
          <a:solidFill>
            <a:srgbClr val="1B2A4A"/>
          </a:solidFill>
          <a:ln/>
        </p:spPr>
      </p:sp>
      <p:sp>
        <p:nvSpPr>
          <p:cNvPr id="7" name="Text 5"/>
          <p:cNvSpPr/>
          <p:nvPr/>
        </p:nvSpPr>
        <p:spPr>
          <a:xfrm>
            <a:off x="64008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Integration</a:t>
            </a:r>
            <a:endParaRPr lang="en-US" sz="1450" dirty="0"/>
          </a:p>
        </p:txBody>
      </p:sp>
      <p:sp>
        <p:nvSpPr>
          <p:cNvPr id="8" name="Text 6"/>
          <p:cNvSpPr/>
          <p:nvPr/>
        </p:nvSpPr>
        <p:spPr>
          <a:xfrm>
            <a:off x="64008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Connecting SAP to SAP and SAP to everything else. Usually the first thing switched on and the steadiest consumer.</a:t>
            </a:r>
            <a:endParaRPr lang="en-US" sz="1250" dirty="0"/>
          </a:p>
        </p:txBody>
      </p:sp>
      <p:sp>
        <p:nvSpPr>
          <p:cNvPr id="9" name="Shape 7"/>
          <p:cNvSpPr/>
          <p:nvPr/>
        </p:nvSpPr>
        <p:spPr>
          <a:xfrm>
            <a:off x="3326130" y="1463040"/>
            <a:ext cx="2667762" cy="3200400"/>
          </a:xfrm>
          <a:prstGeom prst="rect">
            <a:avLst/>
          </a:prstGeom>
          <a:solidFill>
            <a:srgbClr val="FAFAF9"/>
          </a:solidFill>
          <a:ln w="12700">
            <a:solidFill>
              <a:srgbClr val="E5E7EB"/>
            </a:solidFill>
            <a:prstDash val="solid"/>
          </a:ln>
        </p:spPr>
      </p:sp>
      <p:sp>
        <p:nvSpPr>
          <p:cNvPr id="10" name="Shape 8"/>
          <p:cNvSpPr/>
          <p:nvPr/>
        </p:nvSpPr>
        <p:spPr>
          <a:xfrm>
            <a:off x="3326130" y="1463040"/>
            <a:ext cx="2667762" cy="73152"/>
          </a:xfrm>
          <a:prstGeom prst="rect">
            <a:avLst/>
          </a:prstGeom>
          <a:solidFill>
            <a:srgbClr val="1B2A4A"/>
          </a:solidFill>
          <a:ln/>
        </p:spPr>
      </p:sp>
      <p:sp>
        <p:nvSpPr>
          <p:cNvPr id="11" name="Text 9"/>
          <p:cNvSpPr/>
          <p:nvPr/>
        </p:nvSpPr>
        <p:spPr>
          <a:xfrm>
            <a:off x="350901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Extension</a:t>
            </a:r>
            <a:endParaRPr lang="en-US" sz="1450" dirty="0"/>
          </a:p>
        </p:txBody>
      </p:sp>
      <p:sp>
        <p:nvSpPr>
          <p:cNvPr id="12" name="Text 10"/>
          <p:cNvSpPr/>
          <p:nvPr/>
        </p:nvSpPr>
        <p:spPr>
          <a:xfrm>
            <a:off x="350901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Where your custom development lives now that the core is standard. Runtimes, services and the tooling around them.</a:t>
            </a:r>
            <a:endParaRPr lang="en-US" sz="1250" dirty="0"/>
          </a:p>
        </p:txBody>
      </p:sp>
      <p:sp>
        <p:nvSpPr>
          <p:cNvPr id="13" name="Shape 11"/>
          <p:cNvSpPr/>
          <p:nvPr/>
        </p:nvSpPr>
        <p:spPr>
          <a:xfrm>
            <a:off x="6195060" y="1463040"/>
            <a:ext cx="2667762" cy="3200400"/>
          </a:xfrm>
          <a:prstGeom prst="rect">
            <a:avLst/>
          </a:prstGeom>
          <a:solidFill>
            <a:srgbClr val="FAFAF9"/>
          </a:solidFill>
          <a:ln w="12700">
            <a:solidFill>
              <a:srgbClr val="E5E7EB"/>
            </a:solidFill>
            <a:prstDash val="solid"/>
          </a:ln>
        </p:spPr>
      </p:sp>
      <p:sp>
        <p:nvSpPr>
          <p:cNvPr id="14" name="Shape 12"/>
          <p:cNvSpPr/>
          <p:nvPr/>
        </p:nvSpPr>
        <p:spPr>
          <a:xfrm>
            <a:off x="6195060" y="1463040"/>
            <a:ext cx="2667762" cy="73152"/>
          </a:xfrm>
          <a:prstGeom prst="rect">
            <a:avLst/>
          </a:prstGeom>
          <a:solidFill>
            <a:srgbClr val="1B2A4A"/>
          </a:solidFill>
          <a:ln/>
        </p:spPr>
      </p:sp>
      <p:sp>
        <p:nvSpPr>
          <p:cNvPr id="15" name="Text 13"/>
          <p:cNvSpPr/>
          <p:nvPr/>
        </p:nvSpPr>
        <p:spPr>
          <a:xfrm>
            <a:off x="637794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Data and analytics</a:t>
            </a:r>
            <a:endParaRPr lang="en-US" sz="1450" dirty="0"/>
          </a:p>
        </p:txBody>
      </p:sp>
      <p:sp>
        <p:nvSpPr>
          <p:cNvPr id="16" name="Text 14"/>
          <p:cNvSpPr/>
          <p:nvPr/>
        </p:nvSpPr>
        <p:spPr>
          <a:xfrm>
            <a:off x="637794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Datasphere, Analytics Cloud and the data services. Storage and compute meters, which grow with data rather than users.</a:t>
            </a:r>
            <a:endParaRPr lang="en-US" sz="1250" dirty="0"/>
          </a:p>
        </p:txBody>
      </p:sp>
      <p:sp>
        <p:nvSpPr>
          <p:cNvPr id="17" name="Shape 15"/>
          <p:cNvSpPr/>
          <p:nvPr/>
        </p:nvSpPr>
        <p:spPr>
          <a:xfrm>
            <a:off x="9063990" y="1463040"/>
            <a:ext cx="2667762" cy="3200400"/>
          </a:xfrm>
          <a:prstGeom prst="rect">
            <a:avLst/>
          </a:prstGeom>
          <a:solidFill>
            <a:srgbClr val="FAFAF9"/>
          </a:solidFill>
          <a:ln w="12700">
            <a:solidFill>
              <a:srgbClr val="E5E7EB"/>
            </a:solidFill>
            <a:prstDash val="solid"/>
          </a:ln>
        </p:spPr>
      </p:sp>
      <p:sp>
        <p:nvSpPr>
          <p:cNvPr id="18" name="Shape 16"/>
          <p:cNvSpPr/>
          <p:nvPr/>
        </p:nvSpPr>
        <p:spPr>
          <a:xfrm>
            <a:off x="9063990" y="1463040"/>
            <a:ext cx="2667762" cy="73152"/>
          </a:xfrm>
          <a:prstGeom prst="rect">
            <a:avLst/>
          </a:prstGeom>
          <a:solidFill>
            <a:srgbClr val="1B2A4A"/>
          </a:solidFill>
          <a:ln/>
        </p:spPr>
      </p:sp>
      <p:sp>
        <p:nvSpPr>
          <p:cNvPr id="19" name="Text 17"/>
          <p:cNvSpPr/>
          <p:nvPr/>
        </p:nvSpPr>
        <p:spPr>
          <a:xfrm>
            <a:off x="9246870" y="1664208"/>
            <a:ext cx="2302002" cy="658368"/>
          </a:xfrm>
          <a:prstGeom prst="rect">
            <a:avLst/>
          </a:prstGeom>
          <a:noFill/>
          <a:ln/>
        </p:spPr>
        <p:txBody>
          <a:bodyPr wrap="square" lIns="0" tIns="0" rIns="0" bIns="0" rtlCol="0" anchor="t"/>
          <a:lstStyle/>
          <a:p>
            <a:pPr indent="0" marL="0">
              <a:lnSpc>
                <a:spcPct val="100000"/>
              </a:lnSpc>
              <a:buNone/>
            </a:pPr>
            <a:r>
              <a:rPr lang="en-US" sz="1450" b="1" dirty="0">
                <a:solidFill>
                  <a:srgbClr val="1B2A4A"/>
                </a:solidFill>
                <a:latin typeface="Segoe UI" pitchFamily="34" charset="0"/>
                <a:ea typeface="Segoe UI" pitchFamily="34" charset="-122"/>
                <a:cs typeface="Segoe UI" pitchFamily="34" charset="-120"/>
              </a:rPr>
              <a:t>AI services</a:t>
            </a:r>
            <a:endParaRPr lang="en-US" sz="1450" dirty="0"/>
          </a:p>
        </p:txBody>
      </p:sp>
      <p:sp>
        <p:nvSpPr>
          <p:cNvPr id="20" name="Text 18"/>
          <p:cNvSpPr/>
          <p:nvPr/>
        </p:nvSpPr>
        <p:spPr>
          <a:xfrm>
            <a:off x="9246870" y="2359152"/>
            <a:ext cx="2302002" cy="2148840"/>
          </a:xfrm>
          <a:prstGeom prst="rect">
            <a:avLst/>
          </a:prstGeom>
          <a:noFill/>
          <a:ln/>
        </p:spPr>
        <p:txBody>
          <a:bodyPr wrap="square" lIns="0" tIns="0" rIns="0" bIns="0" rtlCol="0" anchor="t"/>
          <a:lstStyle/>
          <a:p>
            <a:pPr indent="0" marL="0">
              <a:lnSpc>
                <a:spcPct val="110000"/>
              </a:lnSpc>
              <a:buNone/>
            </a:pPr>
            <a:r>
              <a:rPr lang="en-US" sz="1250" dirty="0">
                <a:solidFill>
                  <a:srgbClr val="2A303C"/>
                </a:solidFill>
                <a:latin typeface="Segoe UI" pitchFamily="34" charset="0"/>
                <a:ea typeface="Segoe UI" pitchFamily="34" charset="-122"/>
                <a:cs typeface="Segoe UI" pitchFamily="34" charset="-120"/>
              </a:rPr>
              <a:t>The newest family and the fastest growing line on most platform bills. Metered by usage, and easy to switch on.</a:t>
            </a:r>
            <a:endParaRPr lang="en-US" sz="1250" dirty="0"/>
          </a:p>
        </p:txBody>
      </p:sp>
      <p:sp>
        <p:nvSpPr>
          <p:cNvPr id="21" name="Shape 19"/>
          <p:cNvSpPr/>
          <p:nvPr/>
        </p:nvSpPr>
        <p:spPr>
          <a:xfrm>
            <a:off x="457200" y="4846320"/>
            <a:ext cx="11274552" cy="548640"/>
          </a:xfrm>
          <a:prstGeom prst="rect">
            <a:avLst/>
          </a:prstGeom>
          <a:solidFill>
            <a:srgbClr val="FDF8EC"/>
          </a:solidFill>
          <a:ln/>
        </p:spPr>
      </p:sp>
      <p:sp>
        <p:nvSpPr>
          <p:cNvPr id="22" name="Shape 20"/>
          <p:cNvSpPr/>
          <p:nvPr/>
        </p:nvSpPr>
        <p:spPr>
          <a:xfrm>
            <a:off x="457200" y="4846320"/>
            <a:ext cx="45720" cy="548640"/>
          </a:xfrm>
          <a:prstGeom prst="rect">
            <a:avLst/>
          </a:prstGeom>
          <a:solidFill>
            <a:srgbClr val="C9A227"/>
          </a:solidFill>
          <a:ln/>
        </p:spPr>
      </p:sp>
      <p:sp>
        <p:nvSpPr>
          <p:cNvPr id="23" name="Text 21"/>
          <p:cNvSpPr/>
          <p:nvPr/>
        </p:nvSpPr>
        <p:spPr>
          <a:xfrm>
            <a:off x="685800" y="48463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The practical consequence of a catalogue: there is no single question you can ask to find out what BTP costs. You have to ask which services are switched on, at what rate, and who turned them on.</a:t>
            </a:r>
            <a:endParaRPr lang="en-US" sz="1350" dirty="0"/>
          </a:p>
        </p:txBody>
      </p:sp>
      <p:sp>
        <p:nvSpPr>
          <p:cNvPr id="24" name="Shape 22"/>
          <p:cNvSpPr/>
          <p:nvPr/>
        </p:nvSpPr>
        <p:spPr>
          <a:xfrm>
            <a:off x="457200" y="6473952"/>
            <a:ext cx="11274552" cy="0"/>
          </a:xfrm>
          <a:prstGeom prst="line">
            <a:avLst/>
          </a:prstGeom>
          <a:noFill/>
          <a:ln w="9525">
            <a:solidFill>
              <a:srgbClr val="E5E7EB"/>
            </a:solidFill>
            <a:prstDash val="solid"/>
          </a:ln>
        </p:spPr>
      </p:sp>
      <p:sp>
        <p:nvSpPr>
          <p:cNvPr id="25" name="Text 23"/>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26 of 40</a:t>
            </a:r>
            <a:endParaRPr lang="en-US" sz="850" dirty="0"/>
          </a:p>
        </p:txBody>
      </p:sp>
      <p:sp>
        <p:nvSpPr>
          <p:cNvPr id="26" name="Text 24"/>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4 / 19</a:t>
            </a:r>
            <a:endParaRPr lang="en-US" sz="850"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name="Slide 5">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MODELS</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The four ways BTP is bought</a:t>
            </a:r>
            <a:endParaRPr lang="en-US" sz="2700" dirty="0"/>
          </a:p>
        </p:txBody>
      </p:sp>
      <p:graphicFrame>
        <p:nvGraphicFramePr>
          <p:cNvPr id="6" name="Table 0"/>
          <p:cNvGraphicFramePr>
            <a:graphicFrameLocks noGrp="1"/>
          </p:cNvGraphicFramePr>
          <p:nvPr>
            <p:extLst>
              <p:ext uri="{D42A27DB-BD31-4B8C-83A1-F6EECF244321}">
                <p14:modId xmlns:p14="http://schemas.microsoft.com/office/powerpoint/2010/main" val="1579011935"/>
              </p:ext>
            </p:extLst>
          </p:nvPr>
        </p:nvGraphicFramePr>
        <p:xfrm>
          <a:off x="457200" y="1188720"/>
          <a:ext cx="11274552" cy="914400"/>
        </p:xfrm>
        <a:graphic>
          <a:graphicData uri="http://schemas.openxmlformats.org/drawingml/2006/table">
            <a:tbl>
              <a:tblPr/>
              <a:tblGrid>
                <a:gridCol w="2505456"/>
                <a:gridCol w="4268555"/>
                <a:gridCol w="4500541"/>
              </a:tblGrid>
              <a:tr h="411480">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MODEL</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HOW IT WORKS</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c>
                  <a:txBody>
                    <a:bodyPr/>
                    <a:lstStyle/>
                    <a:p>
                      <a:pPr indent="0" marL="0">
                        <a:buNone/>
                      </a:pPr>
                      <a:r>
                        <a:rPr lang="en-US" sz="1250" b="1" spc="100" kern="0" dirty="0">
                          <a:solidFill>
                            <a:srgbClr val="FFFFFF"/>
                          </a:solidFill>
                          <a:latin typeface="Segoe UI" pitchFamily="34" charset="0"/>
                          <a:ea typeface="Segoe UI" pitchFamily="34" charset="-122"/>
                          <a:cs typeface="Segoe UI" pitchFamily="34" charset="-120"/>
                        </a:rPr>
                        <a:t>SUITS YOU WHEN</a:t>
                      </a:r>
                      <a:endParaRPr lang="en-US" sz="12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solidFill>
                      <a:srgbClr val="1B2A4A"/>
                    </a:solidFill>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CPEA</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prepaid annual commitment drawn down against any service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know roughly the total but not the mix</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Pay as you go</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No commitment, list rates, billed on what you use</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are experimenting and volumes are small</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Subscription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fixed price for a fixed service and quantity</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One service, predictable, running in production</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r h="841248">
                <a:tc>
                  <a:txBody>
                    <a:bodyPr/>
                    <a:lstStyle/>
                    <a:p>
                      <a:pPr indent="0" marL="0">
                        <a:buNone/>
                      </a:pPr>
                      <a:r>
                        <a:rPr lang="en-US" sz="1450" b="1" dirty="0">
                          <a:solidFill>
                            <a:srgbClr val="1B2A4A"/>
                          </a:solidFill>
                          <a:latin typeface="Segoe UI" pitchFamily="34" charset="0"/>
                          <a:ea typeface="Segoe UI" pitchFamily="34" charset="-122"/>
                          <a:cs typeface="Segoe UI" pitchFamily="34" charset="-120"/>
                        </a:rPr>
                        <a:t>Cloud credits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A prepaid balance, often discounted, spent across services</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c>
                  <a:txBody>
                    <a:bodyPr/>
                    <a:lstStyle/>
                    <a:p>
                      <a:pPr indent="0" marL="0">
                        <a:buNone/>
                      </a:pPr>
                      <a:r>
                        <a:rPr lang="en-US" sz="1450" dirty="0">
                          <a:solidFill>
                            <a:srgbClr val="2A303C"/>
                          </a:solidFill>
                          <a:latin typeface="Segoe UI" pitchFamily="34" charset="0"/>
                          <a:ea typeface="Segoe UI" pitchFamily="34" charset="-122"/>
                          <a:cs typeface="Segoe UI" pitchFamily="34" charset="-120"/>
                        </a:rPr>
                        <a:t>You have scale and want the discount tier</a:t>
                      </a:r>
                      <a:endParaRPr lang="en-US" sz="1450" dirty="0">
                        <a:latin typeface="Segoe UI" charset="0"/>
                        <a:ea typeface="Segoe UI" charset="0"/>
                        <a:cs typeface="Segoe UI" charset="0"/>
                      </a:endParaRPr>
                    </a:p>
                  </a:txBody>
                  <a:tcPr marL="109728" marR="109728" marT="45720" marB="45720" anchor="ctr">
                    <a:lnL w="9525" cap="flat" cmpd="sng" algn="ctr">
                      <a:solidFill>
                        <a:srgbClr val="C7CDD6"/>
                      </a:solidFill>
                      <a:prstDash val="solid"/>
                      <a:round/>
                      <a:headEnd type="none" w="med" len="med"/>
                      <a:tailEnd type="none" w="med" len="med"/>
                    </a:lnL>
                    <a:lnR w="9525" cap="flat" cmpd="sng" algn="ctr">
                      <a:solidFill>
                        <a:srgbClr val="C7CDD6"/>
                      </a:solidFill>
                      <a:prstDash val="solid"/>
                      <a:round/>
                      <a:headEnd type="none" w="med" len="med"/>
                      <a:tailEnd type="none" w="med" len="med"/>
                    </a:lnR>
                    <a:lnT w="9525" cap="flat" cmpd="sng" algn="ctr">
                      <a:solidFill>
                        <a:srgbClr val="C7CDD6"/>
                      </a:solidFill>
                      <a:prstDash val="solid"/>
                      <a:round/>
                      <a:headEnd type="none" w="med" len="med"/>
                      <a:tailEnd type="none" w="med" len="med"/>
                    </a:lnT>
                    <a:lnB w="9525" cap="flat" cmpd="sng" algn="ctr">
                      <a:solidFill>
                        <a:srgbClr val="C7CDD6"/>
                      </a:solidFill>
                      <a:prstDash val="solid"/>
                      <a:round/>
                      <a:headEnd type="none" w="med" len="med"/>
                      <a:tailEnd type="none" w="med" len="med"/>
                    </a:lnB>
                  </a:tcPr>
                </a:tc>
              </a:tr>
            </a:tbl>
          </a:graphicData>
        </a:graphic>
      </p:graphicFrame>
      <p:sp>
        <p:nvSpPr>
          <p:cNvPr id="5" name="Shape 2"/>
          <p:cNvSpPr/>
          <p:nvPr/>
        </p:nvSpPr>
        <p:spPr>
          <a:xfrm>
            <a:off x="457200" y="5129784"/>
            <a:ext cx="11274552" cy="548640"/>
          </a:xfrm>
          <a:prstGeom prst="rect">
            <a:avLst/>
          </a:prstGeom>
          <a:solidFill>
            <a:srgbClr val="FDF8EC"/>
          </a:solidFill>
          <a:ln/>
        </p:spPr>
      </p:sp>
      <p:sp>
        <p:nvSpPr>
          <p:cNvPr id="6" name="Shape 3"/>
          <p:cNvSpPr/>
          <p:nvPr/>
        </p:nvSpPr>
        <p:spPr>
          <a:xfrm>
            <a:off x="457200" y="5129784"/>
            <a:ext cx="45720" cy="548640"/>
          </a:xfrm>
          <a:prstGeom prst="rect">
            <a:avLst/>
          </a:prstGeom>
          <a:solidFill>
            <a:srgbClr val="C9A227"/>
          </a:solidFill>
          <a:ln/>
        </p:spPr>
      </p:sp>
      <p:sp>
        <p:nvSpPr>
          <p:cNvPr id="7" name="Text 4"/>
          <p:cNvSpPr/>
          <p:nvPr/>
        </p:nvSpPr>
        <p:spPr>
          <a:xfrm>
            <a:off x="685800" y="5129784"/>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CPEA is the common answer for a mixed estate because it buys flexibility across the catalogue. The trade is that flexibility makes drift easier: any team can consume the same pool without asking anybody.</a:t>
            </a:r>
            <a:endParaRPr lang="en-US" sz="1350" dirty="0"/>
          </a:p>
        </p:txBody>
      </p:sp>
      <p:sp>
        <p:nvSpPr>
          <p:cNvPr id="8" name="Shape 5"/>
          <p:cNvSpPr/>
          <p:nvPr/>
        </p:nvSpPr>
        <p:spPr>
          <a:xfrm>
            <a:off x="457200" y="6473952"/>
            <a:ext cx="11274552" cy="0"/>
          </a:xfrm>
          <a:prstGeom prst="line">
            <a:avLst/>
          </a:prstGeom>
          <a:noFill/>
          <a:ln w="9525">
            <a:solidFill>
              <a:srgbClr val="E5E7EB"/>
            </a:solidFill>
            <a:prstDash val="solid"/>
          </a:ln>
        </p:spPr>
      </p:sp>
      <p:sp>
        <p:nvSpPr>
          <p:cNvPr id="9" name="Text 6"/>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26 of 40</a:t>
            </a:r>
            <a:endParaRPr lang="en-US" sz="850" dirty="0"/>
          </a:p>
        </p:txBody>
      </p:sp>
      <p:sp>
        <p:nvSpPr>
          <p:cNvPr id="10" name="Text 7"/>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5 / 19</a:t>
            </a:r>
            <a:endParaRPr lang="en-US" sz="850"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name="Slide 6">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1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Under CPEA, what happens to a prepaid commitment you do not consume by year end?</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rolls forward automatically into the next year</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typically forfeited: use it or lose it</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is refunded against your next invoice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It converts into user licences of equivalent value</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and pick an answer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6 / 19</a:t>
            </a:r>
            <a:endParaRPr lang="en-US" sz="850"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name="Slide 7">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2E7D46"/>
                </a:solidFill>
                <a:latin typeface="Segoe UI" pitchFamily="34" charset="0"/>
                <a:ea typeface="Segoe UI" pitchFamily="34" charset="-122"/>
                <a:cs typeface="Segoe UI" pitchFamily="34" charset="-120"/>
              </a:rPr>
              <a:t>KNOWLEDGE CHECK 1  ·  ANSWER</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It is typically forfeited: use it or lose it</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rolls forward automatically into the next year</a:t>
            </a:r>
            <a:endParaRPr lang="en-US" sz="1650" dirty="0"/>
          </a:p>
        </p:txBody>
      </p:sp>
      <p:sp>
        <p:nvSpPr>
          <p:cNvPr id="8" name="Shape 6"/>
          <p:cNvSpPr/>
          <p:nvPr/>
        </p:nvSpPr>
        <p:spPr>
          <a:xfrm>
            <a:off x="457200" y="2176272"/>
            <a:ext cx="11274552" cy="621792"/>
          </a:xfrm>
          <a:prstGeom prst="rect">
            <a:avLst/>
          </a:prstGeom>
          <a:solidFill>
            <a:srgbClr val="EAF3EC"/>
          </a:solidFill>
          <a:ln w="19050">
            <a:solidFill>
              <a:srgbClr val="2E7D46"/>
            </a:solidFill>
            <a:prstDash val="solid"/>
          </a:ln>
        </p:spPr>
      </p:sp>
      <p:sp>
        <p:nvSpPr>
          <p:cNvPr id="9" name="Shape 7"/>
          <p:cNvSpPr/>
          <p:nvPr/>
        </p:nvSpPr>
        <p:spPr>
          <a:xfrm>
            <a:off x="621792" y="2267712"/>
            <a:ext cx="438912" cy="438912"/>
          </a:xfrm>
          <a:prstGeom prst="rect">
            <a:avLst/>
          </a:prstGeom>
          <a:solidFill>
            <a:srgbClr val="2E7D46"/>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b="1" dirty="0">
                <a:solidFill>
                  <a:srgbClr val="1F5231"/>
                </a:solidFill>
                <a:latin typeface="Segoe UI" pitchFamily="34" charset="0"/>
                <a:ea typeface="Segoe UI" pitchFamily="34" charset="-122"/>
                <a:cs typeface="Segoe UI" pitchFamily="34" charset="-120"/>
              </a:rPr>
              <a:t>It is typically forfeited: use it or lose it   ✓</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is refunded against your next invoice</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5A6472"/>
                </a:solidFill>
                <a:latin typeface="Segoe UI" pitchFamily="34" charset="0"/>
                <a:ea typeface="Segoe UI" pitchFamily="34" charset="-122"/>
                <a:cs typeface="Segoe UI" pitchFamily="34" charset="-120"/>
              </a:rPr>
              <a:t>It converts into user licences of equivalent value</a:t>
            </a:r>
            <a:endParaRPr lang="en-US" sz="1650" dirty="0"/>
          </a:p>
        </p:txBody>
      </p:sp>
      <p:sp>
        <p:nvSpPr>
          <p:cNvPr id="20" name="Shape 18"/>
          <p:cNvSpPr/>
          <p:nvPr/>
        </p:nvSpPr>
        <p:spPr>
          <a:xfrm>
            <a:off x="457200" y="4389120"/>
            <a:ext cx="11274552" cy="1051560"/>
          </a:xfrm>
          <a:prstGeom prst="rect">
            <a:avLst/>
          </a:prstGeom>
          <a:solidFill>
            <a:srgbClr val="FDF8EC"/>
          </a:solidFill>
          <a:ln/>
        </p:spPr>
      </p:sp>
      <p:sp>
        <p:nvSpPr>
          <p:cNvPr id="21" name="Shape 19"/>
          <p:cNvSpPr/>
          <p:nvPr/>
        </p:nvSpPr>
        <p:spPr>
          <a:xfrm>
            <a:off x="457200" y="4389120"/>
            <a:ext cx="45720" cy="1051560"/>
          </a:xfrm>
          <a:prstGeom prst="rect">
            <a:avLst/>
          </a:prstGeom>
          <a:solidFill>
            <a:srgbClr val="C9A227"/>
          </a:solidFill>
          <a:ln/>
        </p:spPr>
      </p:sp>
      <p:sp>
        <p:nvSpPr>
          <p:cNvPr id="22" name="Text 20"/>
          <p:cNvSpPr/>
          <p:nvPr/>
        </p:nvSpPr>
        <p:spPr>
          <a:xfrm>
            <a:off x="685800" y="4389120"/>
            <a:ext cx="10817352" cy="1051560"/>
          </a:xfrm>
          <a:prstGeom prst="rect">
            <a:avLst/>
          </a:prstGeom>
          <a:noFill/>
          <a:ln/>
        </p:spPr>
        <p:txBody>
          <a:bodyPr wrap="square" lIns="0" tIns="0" rIns="0" bIns="0" rtlCol="0" anchor="ctr"/>
          <a:lstStyle/>
          <a:p>
            <a:pPr indent="0" marL="0">
              <a:lnSpc>
                <a:spcPct val="105000"/>
              </a:lnSpc>
              <a:buNone/>
            </a:pPr>
            <a:r>
              <a:rPr lang="en-US" sz="1100" b="1" spc="200" kern="0" dirty="0">
                <a:solidFill>
                  <a:srgbClr val="8A6E14"/>
                </a:solidFill>
                <a:latin typeface="Segoe UI" pitchFamily="34" charset="0"/>
                <a:ea typeface="Segoe UI" pitchFamily="34" charset="-122"/>
                <a:cs typeface="Segoe UI" pitchFamily="34" charset="-120"/>
              </a:rPr>
              <a:t>WHY  </a:t>
            </a:r>
            <a:pPr indent="0" marL="0">
              <a:lnSpc>
                <a:spcPct val="105000"/>
              </a:lnSpc>
              <a:buNone/>
            </a:pPr>
            <a:r>
              <a:rPr lang="en-US" sz="1250" dirty="0">
                <a:solidFill>
                  <a:srgbClr val="2A303C"/>
                </a:solidFill>
                <a:latin typeface="Segoe UI" pitchFamily="34" charset="0"/>
                <a:ea typeface="Segoe UI" pitchFamily="34" charset="-122"/>
                <a:cs typeface="Segoe UI" pitchFamily="34" charset="-120"/>
              </a:rPr>
              <a:t>Prepaid consumption commitments generally expire at the end of the contract year, so unused balance is simply lost. That makes oversizing a CPEA commitment the mirror image of the shelfware problem from session 22: you are paying up front for capacity you never draw down. A does sometimes happen, and only if you negotiated it, which is exactly the point. C and D are not how these constructs work. The practical rule is to size the commitment to realistic consumption, ask for rollover in writing, and review it every year rather than renewing the same figure by habit.</a:t>
            </a:r>
            <a:endParaRPr lang="en-US" sz="110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7 / 19</a:t>
            </a:r>
            <a:endParaRPr lang="en-US" sz="850" dirty="0"/>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name="Slide 8">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THE DRIFT</a:t>
            </a:r>
            <a:endParaRPr lang="en-US" sz="1150" dirty="0"/>
          </a:p>
        </p:txBody>
      </p:sp>
      <p:sp>
        <p:nvSpPr>
          <p:cNvPr id="3" name="Text 1"/>
          <p:cNvSpPr/>
          <p:nvPr/>
        </p:nvSpPr>
        <p:spPr>
          <a:xfrm>
            <a:off x="457200" y="512064"/>
            <a:ext cx="11274552" cy="502920"/>
          </a:xfrm>
          <a:prstGeom prst="rect">
            <a:avLst/>
          </a:prstGeom>
          <a:noFill/>
          <a:ln/>
        </p:spPr>
        <p:txBody>
          <a:bodyPr wrap="square" lIns="0" tIns="0" rIns="0" bIns="0" rtlCol="0" anchor="t"/>
          <a:lstStyle/>
          <a:p>
            <a:pPr indent="0" marL="0">
              <a:buNone/>
            </a:pPr>
            <a:r>
              <a:rPr lang="en-US" sz="2700" b="1" dirty="0">
                <a:solidFill>
                  <a:srgbClr val="1B2A4A"/>
                </a:solidFill>
                <a:latin typeface="Segoe UI" pitchFamily="34" charset="0"/>
                <a:ea typeface="Segoe UI" pitchFamily="34" charset="-122"/>
                <a:cs typeface="Segoe UI" pitchFamily="34" charset="-120"/>
              </a:rPr>
              <a:t>Why platform spend grows quietly</a:t>
            </a:r>
            <a:endParaRPr lang="en-US" sz="2700" dirty="0"/>
          </a:p>
        </p:txBody>
      </p:sp>
      <p:sp>
        <p:nvSpPr>
          <p:cNvPr id="4" name="Text 2"/>
          <p:cNvSpPr/>
          <p:nvPr/>
        </p:nvSpPr>
        <p:spPr>
          <a:xfrm>
            <a:off x="457200" y="1298448"/>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1</a:t>
            </a:r>
            <a:endParaRPr lang="en-US" sz="1800" dirty="0"/>
          </a:p>
        </p:txBody>
      </p:sp>
      <p:sp>
        <p:nvSpPr>
          <p:cNvPr id="5" name="Text 3"/>
          <p:cNvSpPr/>
          <p:nvPr/>
        </p:nvSpPr>
        <p:spPr>
          <a:xfrm>
            <a:off x="1097280" y="1188720"/>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decision maker cannot see the price.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A developer choosing a service is solving a technical problem. The rate card is not on their screen and often not available to them.</a:t>
            </a:r>
            <a:endParaRPr lang="en-US" sz="1600" dirty="0"/>
          </a:p>
        </p:txBody>
      </p:sp>
      <p:sp>
        <p:nvSpPr>
          <p:cNvPr id="6" name="Shape 4"/>
          <p:cNvSpPr/>
          <p:nvPr/>
        </p:nvSpPr>
        <p:spPr>
          <a:xfrm>
            <a:off x="457200" y="1901952"/>
            <a:ext cx="11274552" cy="0"/>
          </a:xfrm>
          <a:prstGeom prst="line">
            <a:avLst/>
          </a:prstGeom>
          <a:noFill/>
          <a:ln w="9525">
            <a:solidFill>
              <a:srgbClr val="E5E7EB"/>
            </a:solidFill>
            <a:prstDash val="solid"/>
          </a:ln>
        </p:spPr>
      </p:sp>
      <p:sp>
        <p:nvSpPr>
          <p:cNvPr id="7" name="Text 5"/>
          <p:cNvSpPr/>
          <p:nvPr/>
        </p:nvSpPr>
        <p:spPr>
          <a:xfrm>
            <a:off x="457200" y="2011680"/>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2</a:t>
            </a:r>
            <a:endParaRPr lang="en-US" sz="1800" dirty="0"/>
          </a:p>
        </p:txBody>
      </p:sp>
      <p:sp>
        <p:nvSpPr>
          <p:cNvPr id="8" name="Text 6"/>
          <p:cNvSpPr/>
          <p:nvPr/>
        </p:nvSpPr>
        <p:spPr>
          <a:xfrm>
            <a:off x="1097280" y="1901952"/>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Switching on is trivial.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No purchase order, no approval, no procurement. That is the point of a platform, and it is also the exposure.</a:t>
            </a:r>
            <a:endParaRPr lang="en-US" sz="1600" dirty="0"/>
          </a:p>
        </p:txBody>
      </p:sp>
      <p:sp>
        <p:nvSpPr>
          <p:cNvPr id="9" name="Shape 7"/>
          <p:cNvSpPr/>
          <p:nvPr/>
        </p:nvSpPr>
        <p:spPr>
          <a:xfrm>
            <a:off x="457200" y="2615184"/>
            <a:ext cx="11274552" cy="0"/>
          </a:xfrm>
          <a:prstGeom prst="line">
            <a:avLst/>
          </a:prstGeom>
          <a:noFill/>
          <a:ln w="9525">
            <a:solidFill>
              <a:srgbClr val="E5E7EB"/>
            </a:solidFill>
            <a:prstDash val="solid"/>
          </a:ln>
        </p:spPr>
      </p:sp>
      <p:sp>
        <p:nvSpPr>
          <p:cNvPr id="10" name="Text 8"/>
          <p:cNvSpPr/>
          <p:nvPr/>
        </p:nvSpPr>
        <p:spPr>
          <a:xfrm>
            <a:off x="457200" y="2724912"/>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3</a:t>
            </a:r>
            <a:endParaRPr lang="en-US" sz="1800" dirty="0"/>
          </a:p>
        </p:txBody>
      </p:sp>
      <p:sp>
        <p:nvSpPr>
          <p:cNvPr id="11" name="Text 9"/>
          <p:cNvSpPr/>
          <p:nvPr/>
        </p:nvSpPr>
        <p:spPr>
          <a:xfrm>
            <a:off x="1097280" y="2615184"/>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Nothing turns off.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Test environments, abandoned prototypes and superseded integrations keep consuming long after anyone remembers them.</a:t>
            </a:r>
            <a:endParaRPr lang="en-US" sz="1600" dirty="0"/>
          </a:p>
        </p:txBody>
      </p:sp>
      <p:sp>
        <p:nvSpPr>
          <p:cNvPr id="12" name="Shape 10"/>
          <p:cNvSpPr/>
          <p:nvPr/>
        </p:nvSpPr>
        <p:spPr>
          <a:xfrm>
            <a:off x="457200" y="3328416"/>
            <a:ext cx="11274552" cy="0"/>
          </a:xfrm>
          <a:prstGeom prst="line">
            <a:avLst/>
          </a:prstGeom>
          <a:noFill/>
          <a:ln w="9525">
            <a:solidFill>
              <a:srgbClr val="E5E7EB"/>
            </a:solidFill>
            <a:prstDash val="solid"/>
          </a:ln>
        </p:spPr>
      </p:sp>
      <p:sp>
        <p:nvSpPr>
          <p:cNvPr id="13" name="Text 11"/>
          <p:cNvSpPr/>
          <p:nvPr/>
        </p:nvSpPr>
        <p:spPr>
          <a:xfrm>
            <a:off x="457200" y="3438144"/>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4</a:t>
            </a:r>
            <a:endParaRPr lang="en-US" sz="1800" dirty="0"/>
          </a:p>
        </p:txBody>
      </p:sp>
      <p:sp>
        <p:nvSpPr>
          <p:cNvPr id="14" name="Text 12"/>
          <p:cNvSpPr/>
          <p:nvPr/>
        </p:nvSpPr>
        <p:spPr>
          <a:xfrm>
            <a:off x="1097280" y="3328416"/>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AI services move fast.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The newest family and the easiest to consume heavily. A single enthusiastic project can reshape the annual figure.</a:t>
            </a:r>
            <a:endParaRPr lang="en-US" sz="1600" dirty="0"/>
          </a:p>
        </p:txBody>
      </p:sp>
      <p:sp>
        <p:nvSpPr>
          <p:cNvPr id="15" name="Shape 13"/>
          <p:cNvSpPr/>
          <p:nvPr/>
        </p:nvSpPr>
        <p:spPr>
          <a:xfrm>
            <a:off x="457200" y="4041648"/>
            <a:ext cx="11274552" cy="0"/>
          </a:xfrm>
          <a:prstGeom prst="line">
            <a:avLst/>
          </a:prstGeom>
          <a:noFill/>
          <a:ln w="9525">
            <a:solidFill>
              <a:srgbClr val="E5E7EB"/>
            </a:solidFill>
            <a:prstDash val="solid"/>
          </a:ln>
        </p:spPr>
      </p:sp>
      <p:sp>
        <p:nvSpPr>
          <p:cNvPr id="16" name="Text 14"/>
          <p:cNvSpPr/>
          <p:nvPr/>
        </p:nvSpPr>
        <p:spPr>
          <a:xfrm>
            <a:off x="457200" y="4151376"/>
            <a:ext cx="502920" cy="457200"/>
          </a:xfrm>
          <a:prstGeom prst="rect">
            <a:avLst/>
          </a:prstGeom>
          <a:noFill/>
          <a:ln/>
        </p:spPr>
        <p:txBody>
          <a:bodyPr wrap="square" lIns="0" tIns="0" rIns="0" bIns="0" rtlCol="0" anchor="ctr"/>
          <a:lstStyle/>
          <a:p>
            <a:pPr indent="0" marL="0">
              <a:buNone/>
            </a:pPr>
            <a:r>
              <a:rPr lang="en-US" sz="1800" b="1" dirty="0">
                <a:solidFill>
                  <a:srgbClr val="C9A227"/>
                </a:solidFill>
                <a:latin typeface="Segoe UI" pitchFamily="34" charset="0"/>
                <a:ea typeface="Segoe UI" pitchFamily="34" charset="-122"/>
                <a:cs typeface="Segoe UI" pitchFamily="34" charset="-120"/>
              </a:rPr>
              <a:t>5</a:t>
            </a:r>
            <a:endParaRPr lang="en-US" sz="1800" dirty="0"/>
          </a:p>
        </p:txBody>
      </p:sp>
      <p:sp>
        <p:nvSpPr>
          <p:cNvPr id="17" name="Text 15"/>
          <p:cNvSpPr/>
          <p:nvPr/>
        </p:nvSpPr>
        <p:spPr>
          <a:xfrm>
            <a:off x="1097280" y="4041648"/>
            <a:ext cx="10634472" cy="713232"/>
          </a:xfrm>
          <a:prstGeom prst="rect">
            <a:avLst/>
          </a:prstGeom>
          <a:noFill/>
          <a:ln/>
        </p:spPr>
        <p:txBody>
          <a:bodyPr wrap="square" lIns="0" tIns="0" rIns="0" bIns="0" rtlCol="0" anchor="ctr"/>
          <a:lstStyle/>
          <a:p>
            <a:pPr indent="0" marL="0">
              <a:lnSpc>
                <a:spcPct val="105000"/>
              </a:lnSpc>
              <a:buNone/>
            </a:pPr>
            <a:r>
              <a:rPr lang="en-US" sz="1600" b="1" dirty="0">
                <a:solidFill>
                  <a:srgbClr val="1B2A4A"/>
                </a:solidFill>
                <a:latin typeface="Segoe UI" pitchFamily="34" charset="0"/>
                <a:ea typeface="Segoe UI" pitchFamily="34" charset="-122"/>
                <a:cs typeface="Segoe UI" pitchFamily="34" charset="-120"/>
              </a:rPr>
              <a:t>The bill arrives late.  </a:t>
            </a:r>
            <a:pPr indent="0" marL="0">
              <a:lnSpc>
                <a:spcPct val="105000"/>
              </a:lnSpc>
              <a:buNone/>
            </a:pPr>
            <a:r>
              <a:rPr lang="en-US" sz="1600" dirty="0">
                <a:solidFill>
                  <a:srgbClr val="2A303C"/>
                </a:solidFill>
                <a:latin typeface="Segoe UI" pitchFamily="34" charset="0"/>
                <a:ea typeface="Segoe UI" pitchFamily="34" charset="-122"/>
                <a:cs typeface="Segoe UI" pitchFamily="34" charset="-120"/>
              </a:rPr>
              <a:t>By the time the overage is visible in an invoice, the consumption pattern is months old and embedded in production.</a:t>
            </a:r>
            <a:endParaRPr lang="en-US" sz="1600" dirty="0"/>
          </a:p>
        </p:txBody>
      </p:sp>
      <p:sp>
        <p:nvSpPr>
          <p:cNvPr id="18" name="Shape 16"/>
          <p:cNvSpPr/>
          <p:nvPr/>
        </p:nvSpPr>
        <p:spPr>
          <a:xfrm>
            <a:off x="457200" y="6473952"/>
            <a:ext cx="11274552" cy="0"/>
          </a:xfrm>
          <a:prstGeom prst="line">
            <a:avLst/>
          </a:prstGeom>
          <a:noFill/>
          <a:ln w="9525">
            <a:solidFill>
              <a:srgbClr val="E5E7EB"/>
            </a:solidFill>
            <a:prstDash val="solid"/>
          </a:ln>
        </p:spPr>
      </p:sp>
      <p:sp>
        <p:nvSpPr>
          <p:cNvPr id="19" name="Text 17"/>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26 of 40</a:t>
            </a:r>
            <a:endParaRPr lang="en-US" sz="850" dirty="0"/>
          </a:p>
        </p:txBody>
      </p:sp>
      <p:sp>
        <p:nvSpPr>
          <p:cNvPr id="20" name="Text 18"/>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8 / 19</a:t>
            </a:r>
            <a:endParaRPr lang="en-US" sz="850"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name="Slide 9">
    <p:bg>
      <p:bgPr>
        <a:solidFill>
          <a:srgbClr val="FFFFFF"/>
        </a:solidFill>
      </p:bgPr>
    </p:bg>
    <p:spTree>
      <p:nvGrpSpPr>
        <p:cNvPr id="1" name=""/>
        <p:cNvGrpSpPr/>
        <p:nvPr/>
      </p:nvGrpSpPr>
      <p:grpSpPr>
        <a:xfrm>
          <a:off x="0" y="0"/>
          <a:ext cx="0" cy="0"/>
          <a:chOff x="0" y="0"/>
          <a:chExt cx="0" cy="0"/>
        </a:xfrm>
      </p:grpSpPr>
      <p:sp>
        <p:nvSpPr>
          <p:cNvPr id="2" name="Text 0"/>
          <p:cNvSpPr/>
          <p:nvPr/>
        </p:nvSpPr>
        <p:spPr>
          <a:xfrm>
            <a:off x="457200" y="256032"/>
            <a:ext cx="11274552" cy="256032"/>
          </a:xfrm>
          <a:prstGeom prst="rect">
            <a:avLst/>
          </a:prstGeom>
          <a:noFill/>
          <a:ln/>
        </p:spPr>
        <p:txBody>
          <a:bodyPr wrap="square" lIns="0" tIns="0" rIns="0" bIns="0" rtlCol="0" anchor="ctr"/>
          <a:lstStyle/>
          <a:p>
            <a:pPr indent="0" marL="0">
              <a:buNone/>
            </a:pPr>
            <a:r>
              <a:rPr lang="en-US" sz="1150" b="1" spc="300" kern="0" dirty="0">
                <a:solidFill>
                  <a:srgbClr val="8A6E14"/>
                </a:solidFill>
                <a:latin typeface="Segoe UI" pitchFamily="34" charset="0"/>
                <a:ea typeface="Segoe UI" pitchFamily="34" charset="-122"/>
                <a:cs typeface="Segoe UI" pitchFamily="34" charset="-120"/>
              </a:rPr>
              <a:t>KNOWLEDGE CHECK 2 OF 3</a:t>
            </a:r>
            <a:endParaRPr lang="en-US" sz="1150" dirty="0"/>
          </a:p>
        </p:txBody>
      </p:sp>
      <p:sp>
        <p:nvSpPr>
          <p:cNvPr id="3" name="Text 1"/>
          <p:cNvSpPr/>
          <p:nvPr/>
        </p:nvSpPr>
        <p:spPr>
          <a:xfrm>
            <a:off x="457200" y="512064"/>
            <a:ext cx="11274552" cy="868680"/>
          </a:xfrm>
          <a:prstGeom prst="rect">
            <a:avLst/>
          </a:prstGeom>
          <a:noFill/>
          <a:ln/>
        </p:spPr>
        <p:txBody>
          <a:bodyPr wrap="square" lIns="0" tIns="0" rIns="0" bIns="0" rtlCol="0" anchor="t"/>
          <a:lstStyle/>
          <a:p>
            <a:pPr indent="0" marL="0">
              <a:buNone/>
            </a:pPr>
            <a:r>
              <a:rPr lang="en-US" sz="2200" b="1" dirty="0">
                <a:solidFill>
                  <a:srgbClr val="1B2A4A"/>
                </a:solidFill>
                <a:latin typeface="Segoe UI" pitchFamily="34" charset="0"/>
                <a:ea typeface="Segoe UI" pitchFamily="34" charset="-122"/>
                <a:cs typeface="Segoe UI" pitchFamily="34" charset="-120"/>
              </a:rPr>
              <a:t>Your BTP consumption is running 40 percent above forecast in month four. What is the first move?</a:t>
            </a:r>
            <a:endParaRPr lang="en-US" sz="2200" dirty="0"/>
          </a:p>
        </p:txBody>
      </p:sp>
      <p:sp>
        <p:nvSpPr>
          <p:cNvPr id="4" name="Shape 2"/>
          <p:cNvSpPr/>
          <p:nvPr/>
        </p:nvSpPr>
        <p:spPr>
          <a:xfrm>
            <a:off x="457200" y="1463040"/>
            <a:ext cx="11274552" cy="621792"/>
          </a:xfrm>
          <a:prstGeom prst="rect">
            <a:avLst/>
          </a:prstGeom>
          <a:solidFill>
            <a:srgbClr val="FAFAF9"/>
          </a:solidFill>
          <a:ln w="12700">
            <a:solidFill>
              <a:srgbClr val="E5E7EB"/>
            </a:solidFill>
            <a:prstDash val="solid"/>
          </a:ln>
        </p:spPr>
      </p:sp>
      <p:sp>
        <p:nvSpPr>
          <p:cNvPr id="5" name="Shape 3"/>
          <p:cNvSpPr/>
          <p:nvPr/>
        </p:nvSpPr>
        <p:spPr>
          <a:xfrm>
            <a:off x="621792" y="1554480"/>
            <a:ext cx="438912" cy="438912"/>
          </a:xfrm>
          <a:prstGeom prst="rect">
            <a:avLst/>
          </a:prstGeom>
          <a:solidFill>
            <a:srgbClr val="1B2A4A"/>
          </a:solidFill>
          <a:ln/>
        </p:spPr>
      </p:sp>
      <p:sp>
        <p:nvSpPr>
          <p:cNvPr id="6" name="Text 4"/>
          <p:cNvSpPr/>
          <p:nvPr/>
        </p:nvSpPr>
        <p:spPr>
          <a:xfrm>
            <a:off x="621792" y="1554480"/>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A</a:t>
            </a:r>
            <a:endParaRPr lang="en-US" sz="1700" dirty="0"/>
          </a:p>
        </p:txBody>
      </p:sp>
      <p:sp>
        <p:nvSpPr>
          <p:cNvPr id="7" name="Text 5"/>
          <p:cNvSpPr/>
          <p:nvPr/>
        </p:nvSpPr>
        <p:spPr>
          <a:xfrm>
            <a:off x="1234440" y="1463040"/>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Buy more commitment now, before the rate goes up</a:t>
            </a:r>
            <a:endParaRPr lang="en-US" sz="1650" dirty="0"/>
          </a:p>
        </p:txBody>
      </p:sp>
      <p:sp>
        <p:nvSpPr>
          <p:cNvPr id="8" name="Shape 6"/>
          <p:cNvSpPr/>
          <p:nvPr/>
        </p:nvSpPr>
        <p:spPr>
          <a:xfrm>
            <a:off x="457200" y="2176272"/>
            <a:ext cx="11274552" cy="621792"/>
          </a:xfrm>
          <a:prstGeom prst="rect">
            <a:avLst/>
          </a:prstGeom>
          <a:solidFill>
            <a:srgbClr val="FAFAF9"/>
          </a:solidFill>
          <a:ln w="12700">
            <a:solidFill>
              <a:srgbClr val="E5E7EB"/>
            </a:solidFill>
            <a:prstDash val="solid"/>
          </a:ln>
        </p:spPr>
      </p:sp>
      <p:sp>
        <p:nvSpPr>
          <p:cNvPr id="9" name="Shape 7"/>
          <p:cNvSpPr/>
          <p:nvPr/>
        </p:nvSpPr>
        <p:spPr>
          <a:xfrm>
            <a:off x="621792" y="2267712"/>
            <a:ext cx="438912" cy="438912"/>
          </a:xfrm>
          <a:prstGeom prst="rect">
            <a:avLst/>
          </a:prstGeom>
          <a:solidFill>
            <a:srgbClr val="1B2A4A"/>
          </a:solidFill>
          <a:ln/>
        </p:spPr>
      </p:sp>
      <p:sp>
        <p:nvSpPr>
          <p:cNvPr id="10" name="Text 8"/>
          <p:cNvSpPr/>
          <p:nvPr/>
        </p:nvSpPr>
        <p:spPr>
          <a:xfrm>
            <a:off x="621792" y="2267712"/>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B</a:t>
            </a:r>
            <a:endParaRPr lang="en-US" sz="1700" dirty="0"/>
          </a:p>
        </p:txBody>
      </p:sp>
      <p:sp>
        <p:nvSpPr>
          <p:cNvPr id="11" name="Text 9"/>
          <p:cNvSpPr/>
          <p:nvPr/>
        </p:nvSpPr>
        <p:spPr>
          <a:xfrm>
            <a:off x="1234440" y="2176272"/>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Find out which services and which teams, before buying anything</a:t>
            </a:r>
            <a:endParaRPr lang="en-US" sz="1650" dirty="0"/>
          </a:p>
        </p:txBody>
      </p:sp>
      <p:sp>
        <p:nvSpPr>
          <p:cNvPr id="12" name="Shape 10"/>
          <p:cNvSpPr/>
          <p:nvPr/>
        </p:nvSpPr>
        <p:spPr>
          <a:xfrm>
            <a:off x="457200" y="2889504"/>
            <a:ext cx="11274552" cy="621792"/>
          </a:xfrm>
          <a:prstGeom prst="rect">
            <a:avLst/>
          </a:prstGeom>
          <a:solidFill>
            <a:srgbClr val="FAFAF9"/>
          </a:solidFill>
          <a:ln w="12700">
            <a:solidFill>
              <a:srgbClr val="E5E7EB"/>
            </a:solidFill>
            <a:prstDash val="solid"/>
          </a:ln>
        </p:spPr>
      </p:sp>
      <p:sp>
        <p:nvSpPr>
          <p:cNvPr id="13" name="Shape 11"/>
          <p:cNvSpPr/>
          <p:nvPr/>
        </p:nvSpPr>
        <p:spPr>
          <a:xfrm>
            <a:off x="621792" y="2980944"/>
            <a:ext cx="438912" cy="438912"/>
          </a:xfrm>
          <a:prstGeom prst="rect">
            <a:avLst/>
          </a:prstGeom>
          <a:solidFill>
            <a:srgbClr val="1B2A4A"/>
          </a:solidFill>
          <a:ln/>
        </p:spPr>
      </p:sp>
      <p:sp>
        <p:nvSpPr>
          <p:cNvPr id="14" name="Text 12"/>
          <p:cNvSpPr/>
          <p:nvPr/>
        </p:nvSpPr>
        <p:spPr>
          <a:xfrm>
            <a:off x="621792" y="2980944"/>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C</a:t>
            </a:r>
            <a:endParaRPr lang="en-US" sz="1700" dirty="0"/>
          </a:p>
        </p:txBody>
      </p:sp>
      <p:sp>
        <p:nvSpPr>
          <p:cNvPr id="15" name="Text 13"/>
          <p:cNvSpPr/>
          <p:nvPr/>
        </p:nvSpPr>
        <p:spPr>
          <a:xfrm>
            <a:off x="1234440" y="2889504"/>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Freeze all new BTP usage until the year end</a:t>
            </a:r>
            <a:endParaRPr lang="en-US" sz="1650" dirty="0"/>
          </a:p>
        </p:txBody>
      </p:sp>
      <p:sp>
        <p:nvSpPr>
          <p:cNvPr id="16" name="Shape 14"/>
          <p:cNvSpPr/>
          <p:nvPr/>
        </p:nvSpPr>
        <p:spPr>
          <a:xfrm>
            <a:off x="457200" y="3602736"/>
            <a:ext cx="11274552" cy="621792"/>
          </a:xfrm>
          <a:prstGeom prst="rect">
            <a:avLst/>
          </a:prstGeom>
          <a:solidFill>
            <a:srgbClr val="FAFAF9"/>
          </a:solidFill>
          <a:ln w="12700">
            <a:solidFill>
              <a:srgbClr val="E5E7EB"/>
            </a:solidFill>
            <a:prstDash val="solid"/>
          </a:ln>
        </p:spPr>
      </p:sp>
      <p:sp>
        <p:nvSpPr>
          <p:cNvPr id="17" name="Shape 15"/>
          <p:cNvSpPr/>
          <p:nvPr/>
        </p:nvSpPr>
        <p:spPr>
          <a:xfrm>
            <a:off x="621792" y="3694176"/>
            <a:ext cx="438912" cy="438912"/>
          </a:xfrm>
          <a:prstGeom prst="rect">
            <a:avLst/>
          </a:prstGeom>
          <a:solidFill>
            <a:srgbClr val="1B2A4A"/>
          </a:solidFill>
          <a:ln/>
        </p:spPr>
      </p:sp>
      <p:sp>
        <p:nvSpPr>
          <p:cNvPr id="18" name="Text 16"/>
          <p:cNvSpPr/>
          <p:nvPr/>
        </p:nvSpPr>
        <p:spPr>
          <a:xfrm>
            <a:off x="621792" y="3694176"/>
            <a:ext cx="438912" cy="438912"/>
          </a:xfrm>
          <a:prstGeom prst="rect">
            <a:avLst/>
          </a:prstGeom>
          <a:noFill/>
          <a:ln/>
        </p:spPr>
        <p:txBody>
          <a:bodyPr wrap="square" lIns="0" tIns="0" rIns="0" bIns="0" rtlCol="0" anchor="ctr"/>
          <a:lstStyle/>
          <a:p>
            <a:pPr algn="ctr" indent="0" marL="0">
              <a:buNone/>
            </a:pPr>
            <a:r>
              <a:rPr lang="en-US" sz="1700" b="1" dirty="0">
                <a:solidFill>
                  <a:srgbClr val="FFFFFF"/>
                </a:solidFill>
                <a:latin typeface="Segoe UI" pitchFamily="34" charset="0"/>
                <a:ea typeface="Segoe UI" pitchFamily="34" charset="-122"/>
                <a:cs typeface="Segoe UI" pitchFamily="34" charset="-120"/>
              </a:rPr>
              <a:t>D</a:t>
            </a:r>
            <a:endParaRPr lang="en-US" sz="1700" dirty="0"/>
          </a:p>
        </p:txBody>
      </p:sp>
      <p:sp>
        <p:nvSpPr>
          <p:cNvPr id="19" name="Text 17"/>
          <p:cNvSpPr/>
          <p:nvPr/>
        </p:nvSpPr>
        <p:spPr>
          <a:xfrm>
            <a:off x="1234440" y="3602736"/>
            <a:ext cx="10314432" cy="621792"/>
          </a:xfrm>
          <a:prstGeom prst="rect">
            <a:avLst/>
          </a:prstGeom>
          <a:noFill/>
          <a:ln/>
        </p:spPr>
        <p:txBody>
          <a:bodyPr wrap="square" lIns="0" tIns="0" rIns="0" bIns="0" rtlCol="0" anchor="ctr"/>
          <a:lstStyle/>
          <a:p>
            <a:pPr indent="0" marL="0">
              <a:buNone/>
            </a:pPr>
            <a:r>
              <a:rPr lang="en-US" sz="1650" dirty="0">
                <a:solidFill>
                  <a:srgbClr val="1B2A4A"/>
                </a:solidFill>
                <a:latin typeface="Segoe UI" pitchFamily="34" charset="0"/>
                <a:ea typeface="Segoe UI" pitchFamily="34" charset="-122"/>
                <a:cs typeface="Segoe UI" pitchFamily="34" charset="-120"/>
              </a:rPr>
              <a:t>Move the workload to a hyperscaler instead</a:t>
            </a:r>
            <a:endParaRPr lang="en-US" sz="1650" dirty="0"/>
          </a:p>
        </p:txBody>
      </p:sp>
      <p:sp>
        <p:nvSpPr>
          <p:cNvPr id="20" name="Shape 18"/>
          <p:cNvSpPr/>
          <p:nvPr/>
        </p:nvSpPr>
        <p:spPr>
          <a:xfrm>
            <a:off x="457200" y="4389120"/>
            <a:ext cx="11274552" cy="548640"/>
          </a:xfrm>
          <a:prstGeom prst="rect">
            <a:avLst/>
          </a:prstGeom>
          <a:solidFill>
            <a:srgbClr val="FDF8EC"/>
          </a:solidFill>
          <a:ln/>
        </p:spPr>
      </p:sp>
      <p:sp>
        <p:nvSpPr>
          <p:cNvPr id="21" name="Shape 19"/>
          <p:cNvSpPr/>
          <p:nvPr/>
        </p:nvSpPr>
        <p:spPr>
          <a:xfrm>
            <a:off x="457200" y="4389120"/>
            <a:ext cx="45720" cy="548640"/>
          </a:xfrm>
          <a:prstGeom prst="rect">
            <a:avLst/>
          </a:prstGeom>
          <a:solidFill>
            <a:srgbClr val="C9A227"/>
          </a:solidFill>
          <a:ln/>
        </p:spPr>
      </p:sp>
      <p:sp>
        <p:nvSpPr>
          <p:cNvPr id="22" name="Text 20"/>
          <p:cNvSpPr/>
          <p:nvPr/>
        </p:nvSpPr>
        <p:spPr>
          <a:xfrm>
            <a:off x="685800" y="4389120"/>
            <a:ext cx="10817352" cy="548640"/>
          </a:xfrm>
          <a:prstGeom prst="rect">
            <a:avLst/>
          </a:prstGeom>
          <a:noFill/>
          <a:ln/>
        </p:spPr>
        <p:txBody>
          <a:bodyPr wrap="square" lIns="0" tIns="0" rIns="0" bIns="0" rtlCol="0" anchor="ctr"/>
          <a:lstStyle/>
          <a:p>
            <a:pPr indent="0" marL="0">
              <a:buNone/>
            </a:pPr>
            <a:r>
              <a:rPr lang="en-US" sz="1350" dirty="0">
                <a:solidFill>
                  <a:srgbClr val="2A303C"/>
                </a:solidFill>
                <a:latin typeface="Segoe UI" pitchFamily="34" charset="0"/>
                <a:ea typeface="Segoe UI" pitchFamily="34" charset="-122"/>
                <a:cs typeface="Segoe UI" pitchFamily="34" charset="-120"/>
              </a:rPr>
              <a:t>Pause here before you continue.</a:t>
            </a:r>
            <a:endParaRPr lang="en-US" sz="1350" dirty="0"/>
          </a:p>
        </p:txBody>
      </p:sp>
      <p:sp>
        <p:nvSpPr>
          <p:cNvPr id="23" name="Shape 21"/>
          <p:cNvSpPr/>
          <p:nvPr/>
        </p:nvSpPr>
        <p:spPr>
          <a:xfrm>
            <a:off x="457200" y="6473952"/>
            <a:ext cx="11274552" cy="0"/>
          </a:xfrm>
          <a:prstGeom prst="line">
            <a:avLst/>
          </a:prstGeom>
          <a:noFill/>
          <a:ln w="9525">
            <a:solidFill>
              <a:srgbClr val="E5E7EB"/>
            </a:solidFill>
            <a:prstDash val="solid"/>
          </a:ln>
        </p:spPr>
      </p:sp>
      <p:sp>
        <p:nvSpPr>
          <p:cNvPr id="24" name="Text 22"/>
          <p:cNvSpPr/>
          <p:nvPr/>
        </p:nvSpPr>
        <p:spPr>
          <a:xfrm>
            <a:off x="457200" y="6510528"/>
            <a:ext cx="8229600" cy="256032"/>
          </a:xfrm>
          <a:prstGeom prst="rect">
            <a:avLst/>
          </a:prstGeom>
          <a:noFill/>
          <a:ln/>
        </p:spPr>
        <p:txBody>
          <a:bodyPr wrap="square" lIns="0" tIns="0" rIns="0" bIns="0" rtlCol="0" anchor="ctr"/>
          <a:lstStyle/>
          <a:p>
            <a:pPr indent="0" marL="0">
              <a:buNone/>
            </a:pPr>
            <a:r>
              <a:rPr lang="en-US" sz="850" dirty="0">
                <a:solidFill>
                  <a:srgbClr val="5A6472"/>
                </a:solidFill>
                <a:latin typeface="Segoe UI" pitchFamily="34" charset="0"/>
                <a:ea typeface="Segoe UI" pitchFamily="34" charset="-122"/>
                <a:cs typeface="Segoe UI" pitchFamily="34" charset="-120"/>
              </a:rPr>
              <a:t>Redress Compliance  |  sap-licensing  |  Session 26 of 40</a:t>
            </a:r>
            <a:endParaRPr lang="en-US" sz="850" dirty="0"/>
          </a:p>
        </p:txBody>
      </p:sp>
      <p:sp>
        <p:nvSpPr>
          <p:cNvPr id="25" name="Text 23"/>
          <p:cNvSpPr/>
          <p:nvPr/>
        </p:nvSpPr>
        <p:spPr>
          <a:xfrm>
            <a:off x="10634472" y="6510528"/>
            <a:ext cx="1097280" cy="256032"/>
          </a:xfrm>
          <a:prstGeom prst="rect">
            <a:avLst/>
          </a:prstGeom>
          <a:noFill/>
          <a:ln/>
        </p:spPr>
        <p:txBody>
          <a:bodyPr wrap="square" lIns="0" tIns="0" rIns="0" bIns="0" rtlCol="0" anchor="ctr"/>
          <a:lstStyle/>
          <a:p>
            <a:pPr algn="r" indent="0" marL="0">
              <a:buNone/>
            </a:pPr>
            <a:r>
              <a:rPr lang="en-US" sz="850" dirty="0">
                <a:solidFill>
                  <a:srgbClr val="5A6472"/>
                </a:solidFill>
                <a:latin typeface="Segoe UI" pitchFamily="34" charset="0"/>
                <a:ea typeface="Segoe UI" pitchFamily="34" charset="-122"/>
                <a:cs typeface="Segoe UI" pitchFamily="34" charset="-120"/>
              </a:rPr>
              <a:t>9 / 19</a:t>
            </a:r>
            <a:endParaRPr lang="en-US" sz="85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(16:9)</PresentationFormat>
  <Paragraphs>0</Paragraphs>
  <Slides>19</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Slide 1</vt:lpstr>
      <vt:lpstr>Slide 2</vt:lpstr>
      <vt:lpstr>Slide 3</vt:lpstr>
      <vt:lpstr>Slide 4</vt:lpstr>
      <vt:lpstr>Slide 5</vt:lpstr>
      <vt:lpstr>Slide 6</vt:lpstr>
      <vt:lpstr>Slide 7</vt:lpstr>
      <vt:lpstr>Slide 8</vt:lpstr>
      <vt:lpstr>Slide 9</vt:lpstr>
      <vt:lpstr>Slide 10</vt:lpstr>
      <vt:lpstr>Slide 11</vt:lpstr>
      <vt:lpstr>Slide 12</vt:lpstr>
      <vt:lpstr>Slide 13</vt:lpstr>
      <vt:lpstr>Slide 14</vt:lpstr>
      <vt:lpstr>Slide 15</vt:lpstr>
      <vt:lpstr>Slide 16</vt:lpstr>
      <vt:lpstr>Slide 17</vt:lpstr>
      <vt:lpstr>Slide 18</vt:lpstr>
      <vt:lpstr>Slide 19</vt:lpstr>
    </vt:vector>
  </TitlesOfParts>
  <Company>PptxGenJS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PptxGenJS Presentation</dc:title>
  <dc:subject>PptxGenJS Presentation</dc:subject>
  <dc:creator>PptxGenJS</dc:creator>
  <cp:lastModifiedBy>PptxGenJS</cp:lastModifiedBy>
  <cp:revision>1</cp:revision>
  <dcterms:created xsi:type="dcterms:W3CDTF">2026-08-12T18:42:27Z</dcterms:created>
  <dcterms:modified xsi:type="dcterms:W3CDTF">2026-08-12T18:42:27Z</dcterms:modified>
</cp:coreProperties>
</file>