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5  ·  SESSION 25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Reading and negotiating the RISE contract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documents that actually bind you, and the eight clauses worth your capital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closes on the paper itself. 22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22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renewal cap, and the overage rate held at your negotiated price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larger year one discount, and extended payment terms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renewal cap, and the overage rate held at your negotiated price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better SLA, and additional service credits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BTP credits, and extra non production environments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 is the only pair that compounds. A renewal cap governs the largest single number in the whole relationship, and a protected overage rate governs every unit of growth for the term. Both keep paying you back every year. A is a one off that feels good in the approval paper and is gone by year two. C sounds prudent, but service credits are small and they compensate you in the currency of the thing that already went wrong. D has real value and it is finite and consumable. Discounts are won once. Mechanisms keep working.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LANGUAGE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phrases that move risk to you</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4082965"/>
                <a:gridCol w="422215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PHRASE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ACTUALLY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ASK FOR THIS INSTEAD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then-current list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discount does not apply to this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effective rate as the committed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as may be updated from time to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can change without your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Notice, and no material reduction during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commercially reasonable efforts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obligation with no measurable threshold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defined outcome, a date, or a named remedy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subject to availability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commitment is conditional and unenforceable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firm entitlement, or the condition stated precisely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are unusual and none of them are written in bad faith. They are simply the default position, and the default position is the vendor's. Each one is a sentence you can ask to change, and the worst outcome is a no.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CAPITAL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will not win everything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three to escalate for.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cap, overage rate, exit assistance. Say early and clearly that these three matter more than the headline discount.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the ones you can afford.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Payment timing, marketing references, case studies, a reference call. Cheap for you and genuinely valuable to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before the shape is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21's rule. Every term is cheaper to obtain before the commercial structure has been agreed internally.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a no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refused clause is information. It tells you what to price as risk, and it is useful at the next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Bring legal in early, not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Legal review at the end finds problems when you have no leverage left to fix them. Early, they shape the ask.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contract review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Reading only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shortest document and the least of what binds you. The service description carries more of the risk.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Accepting the incorporated policies.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Referenced by URL, changeable by the vendor, and part of your agreement. At minimum ask for notice of material change.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price and not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strong discount with default terms is a good year one and an expensive decade.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Recording wins in the wrong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concession in an email or a low precedence document can be overridden by a document you never read.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Reviewing at the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Legal arrives after the commercials are agreed and the deadline is close. Everything is harder from there.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service description can be updated by SAP during the term. What is the practical consequence?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material changes require your consent by law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service you bought is not the service you are guaranteed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only affects future orders, not the current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can terminate without penalty if it changes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service you bought is not the service you are guaranteed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material changes require your consent by law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service you bought is not the service you are guaranteed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only affects future orders, not the current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can terminate without penalty if it changes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not a scandal, it is how most cloud agreements are drafted, and services genuinely do evolve. But the consequence is real: the operational detail you relied on when you chose the product sits in a document the other side can revise. A assumes a consent right that generally is not there. C is wrong in most agreements, since the change applies to the running service. D would be an excellent protection and it is rarely present unless you ask. The fix is modest and usually obtainable: notice of material change, and a commitment that the service will not be materially reduced during the term.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negotiation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Request the full stack on day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five documents together. Reviewing them separately is how contradictions survive to signature.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an issues list, not a redline.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clause, what it says, what you want, why. Easier to escalate and much easier to trade from.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what was refused.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no, with a date. It becomes your opening position at renewal and your input to the risk register.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Diarise the review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periods, renewal windows, price adjustment dates. Put them in a calendar the moment you sign.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File the executed set together.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a dated copy of every referenced policy as it stood at signature. Nobody does this, and it is invaluable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contract,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 are signing five documents rather than one, and the order of precedence decides every conflict between them, so read that clause first and record every win where it will survive.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Eight clauses determine what this costs over ten years, and the two that compound are the renewal cap and the overage rate held at your negotiated price, because discounts are won once and mechanisms keep working.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Ask before the shape is set, get every refusal in writing, and file a dated copy of every incorporated policy as it stood on the day you signed.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26 · SAP BTP. Module six opens on the platform, its four consumption models, and who owns the bill.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precedence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any vendor agreement you have. Read it, then check where your last negotiated win was actually recorded.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incorporated policies.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URL referenced in an agreement you hold. Download each one today and date the copy.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Search for the four phrases.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Then-current list price, updated from time to time, commercially reasonable, subject to availability. Count the hits.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three.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clauses you would escalate for on your next renewal, with one sentence each on why.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issues list template.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Clause, current wording, requested wording, rationale, status. One page. You will use it on every deal from now 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redresscompliance.com/sap-rise-negotiation-tactics-2026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eight clauses with sample wording and what is realistically winnable.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RISE with SAP pillar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programme, including the document stack from slide 4.</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redresscompliance.com/sap-rise-hidden-costs-guide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service description does and does not cover, in detail.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contract terms to watch</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redresscompliance.com/sap-contract-negotiation-guide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11 expanded: the language patterns and the replacements to ask for.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pricing benchmarks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redresscompliance.com/sap-rise-pricing-2026-benchmarks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For knowing whether the commercial terms you are offered are competitive.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form, general terms, service description, service level agreement and the policies they incorporate by reference.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which one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order of precedence decides every conflict, and it is usually the least read paragraph in the whole agreement.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the eight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ones that determine what this costs over ten years, as opposed to the ones that merely look important.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phrases that quietly move risk to you, and what to ask for instead of each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Spend your capital well.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will not win everything. Know which three you are willing to escalate for and which you will trade away.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deal is the paper, not the presentation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5 has covered what RISE is, how it is priced, the public edition alternative and the decision across all four routes. What remains is the document that governs all of it for the next decade.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decision</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product choice is made once. The contract governs every year that follows, including the ones nobody is modelling.</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Five documents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Not one. The order form is short and the things that bind you are mostly somewhere else.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Incorporated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Policies referenced by URL are part of your agreement, and some of them can change without you.</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Eight clauses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Out of hundreds. Knowing which eight is the difference between a thorough review and an effective one.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most expensive habit in enterprise software buying is negotiating the price hard and accepting the terms as drafted. The price sets year one. The terms set years two through ten.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are actually signing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layers. Ask for all of them at the same time, because reviewing them one at a time is how conflicts get missed.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order form</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Volumes, prices, term dates and any negotiated special terms. Short, specific, and the only part most people read.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general terms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master agreement: liability, termination, warranties, governing law. Rarely negotiated line by line, and worth knowing.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service description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the managed service actually does, in detail. This is where the RACI from session 21 lives or fails to.</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SLA and the policies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Availability, credits, support response. Plus security, data and acceptable use policies, incorporated by reference.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one question early: which documents can SAP change unilaterally during the term? Anything incorporated by a link usually can. That answer tells you which protections are real and which are provisional.</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PRECEDENCE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Which document wins when they disagree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2691045"/>
                <a:gridCol w="579966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PRECEDENCE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THAT MEANS IN PRACTICE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Negotiated special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fought for survives. Get every win written here, not in an email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Volumes and prices are binding, but scope language here is often thin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General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Middle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legal frame. Broad, and usually silent on operational detail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Service description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Defines the service, and can be revised on SAP's schedule in many agreements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Referenced policies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Lowest, but binding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Live at a URL. Read them, and ask what happens if they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precedence clause first, before anything else in the stack. It tells you where a win has to be recorded to be worth anything, and a concession recorded in the wrong layer can be overridden by a document you never negotiated.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promises a capability by email. Where does that promise need to end 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Nowhere: an email from an authorised representative binds them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negotiated special terms on the order form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service description, since that defines the service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meeting minutes, signed by both parties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the negotiated special terms on the order form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Nowhere: an email from an authorised representative binds them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the negotiated special terms on the order form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service description, since that defines the service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meeting minutes, signed by both parties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Almost every enterprise agreement contains an entire agreement clause, which says the signed documents supersede everything said or written beforehand. That kills A and D outright, however sincerely the promise was meant. C is closer, and it fails on precedence: the service description usually sits low in the stack and can often be revised by the vendor during the term, so a promise recorded only there can evaporate. Special terms on the order form sit at the top. If a commitment is not written there, assume for planning purposes that you do not have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EIGHT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clauses that decide what this costs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pricing.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stated cap or index. Without a mechanism, the second term is priced against your cost of leaving, per session 21.</a:t>
            </a:r>
            <a:endParaRPr lang="en-US" sz="1600" dirty="0"/>
          </a:p>
        </p:txBody>
      </p:sp>
      <p:sp>
        <p:nvSpPr>
          <p:cNvPr id="6" name="Shape 4"/>
          <p:cNvSpPr/>
          <p:nvPr/>
        </p:nvSpPr>
        <p:spPr>
          <a:xfrm>
            <a:off x="457200" y="1835658"/>
            <a:ext cx="11274552" cy="0"/>
          </a:xfrm>
          <a:prstGeom prst="line">
            <a:avLst/>
          </a:prstGeom>
          <a:noFill/>
          <a:ln w="9525">
            <a:solidFill>
              <a:srgbClr val="E5E7EB"/>
            </a:solidFill>
            <a:prstDash val="solid"/>
          </a:ln>
        </p:spPr>
      </p:sp>
      <p:sp>
        <p:nvSpPr>
          <p:cNvPr id="7" name="Text 5"/>
          <p:cNvSpPr/>
          <p:nvPr/>
        </p:nvSpPr>
        <p:spPr>
          <a:xfrm>
            <a:off x="457200" y="194538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835658"/>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Overage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Volume above the commitment at your negotiated rate, not list. One sentence, and it is granted more often than asked.</a:t>
            </a:r>
            <a:endParaRPr lang="en-US" sz="1600" dirty="0"/>
          </a:p>
        </p:txBody>
      </p:sp>
      <p:sp>
        <p:nvSpPr>
          <p:cNvPr id="9" name="Shape 7"/>
          <p:cNvSpPr/>
          <p:nvPr/>
        </p:nvSpPr>
        <p:spPr>
          <a:xfrm>
            <a:off x="457200" y="2482596"/>
            <a:ext cx="11274552" cy="0"/>
          </a:xfrm>
          <a:prstGeom prst="line">
            <a:avLst/>
          </a:prstGeom>
          <a:noFill/>
          <a:ln w="9525">
            <a:solidFill>
              <a:srgbClr val="E5E7EB"/>
            </a:solidFill>
            <a:prstDash val="solid"/>
          </a:ln>
        </p:spPr>
      </p:sp>
      <p:sp>
        <p:nvSpPr>
          <p:cNvPr id="10" name="Text 8"/>
          <p:cNvSpPr/>
          <p:nvPr/>
        </p:nvSpPr>
        <p:spPr>
          <a:xfrm>
            <a:off x="457200" y="259232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482596"/>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Exit assistance.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Duration, data format, and cost. Your exit terms are what make your renewal negotiable at all.</a:t>
            </a:r>
            <a:endParaRPr lang="en-US" sz="1600" dirty="0"/>
          </a:p>
        </p:txBody>
      </p:sp>
      <p:sp>
        <p:nvSpPr>
          <p:cNvPr id="12" name="Shape 10"/>
          <p:cNvSpPr/>
          <p:nvPr/>
        </p:nvSpPr>
        <p:spPr>
          <a:xfrm>
            <a:off x="457200" y="3129534"/>
            <a:ext cx="11274552" cy="0"/>
          </a:xfrm>
          <a:prstGeom prst="line">
            <a:avLst/>
          </a:prstGeom>
          <a:noFill/>
          <a:ln w="9525">
            <a:solidFill>
              <a:srgbClr val="E5E7EB"/>
            </a:solidFill>
            <a:prstDash val="solid"/>
          </a:ln>
        </p:spPr>
      </p:sp>
      <p:sp>
        <p:nvSpPr>
          <p:cNvPr id="13" name="Text 11"/>
          <p:cNvSpPr/>
          <p:nvPr/>
        </p:nvSpPr>
        <p:spPr>
          <a:xfrm>
            <a:off x="457200" y="323926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129534"/>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of the managed service.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RACI attached to the contract. Everything outside it needs a partner and a budget you have not planned.</a:t>
            </a:r>
            <a:endParaRPr lang="en-US" sz="1600" dirty="0"/>
          </a:p>
        </p:txBody>
      </p:sp>
      <p:sp>
        <p:nvSpPr>
          <p:cNvPr id="15" name="Shape 13"/>
          <p:cNvSpPr/>
          <p:nvPr/>
        </p:nvSpPr>
        <p:spPr>
          <a:xfrm>
            <a:off x="457200" y="3776472"/>
            <a:ext cx="11274552" cy="0"/>
          </a:xfrm>
          <a:prstGeom prst="line">
            <a:avLst/>
          </a:prstGeom>
          <a:noFill/>
          <a:ln w="9525">
            <a:solidFill>
              <a:srgbClr val="E5E7EB"/>
            </a:solidFill>
            <a:prstDash val="solid"/>
          </a:ln>
        </p:spPr>
      </p:sp>
      <p:sp>
        <p:nvSpPr>
          <p:cNvPr id="16" name="Text 14"/>
          <p:cNvSpPr/>
          <p:nvPr/>
        </p:nvSpPr>
        <p:spPr>
          <a:xfrm>
            <a:off x="457200" y="388620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3776472"/>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Change of the service description.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Can it be revised unilaterally? If so, the service you bought is not the service you are guaranteed.</a:t>
            </a:r>
            <a:endParaRPr lang="en-US" sz="1600" dirty="0"/>
          </a:p>
        </p:txBody>
      </p:sp>
      <p:sp>
        <p:nvSpPr>
          <p:cNvPr id="18" name="Shape 16"/>
          <p:cNvSpPr/>
          <p:nvPr/>
        </p:nvSpPr>
        <p:spPr>
          <a:xfrm>
            <a:off x="457200" y="4423410"/>
            <a:ext cx="11274552" cy="0"/>
          </a:xfrm>
          <a:prstGeom prst="line">
            <a:avLst/>
          </a:prstGeom>
          <a:noFill/>
          <a:ln w="9525">
            <a:solidFill>
              <a:srgbClr val="E5E7EB"/>
            </a:solidFill>
            <a:prstDash val="solid"/>
          </a:ln>
        </p:spPr>
      </p:sp>
      <p:sp>
        <p:nvSpPr>
          <p:cNvPr id="19" name="Text 17"/>
          <p:cNvSpPr/>
          <p:nvPr/>
        </p:nvSpPr>
        <p:spPr>
          <a:xfrm>
            <a:off x="457200" y="453313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6</a:t>
            </a:r>
            <a:endParaRPr lang="en-US" sz="1800" dirty="0"/>
          </a:p>
        </p:txBody>
      </p:sp>
      <p:sp>
        <p:nvSpPr>
          <p:cNvPr id="20" name="Text 18"/>
          <p:cNvSpPr/>
          <p:nvPr/>
        </p:nvSpPr>
        <p:spPr>
          <a:xfrm>
            <a:off x="1097280" y="4423410"/>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and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measures, how often, from which system, and what a disputed classification does. Ambiguity resolves against you.</a:t>
            </a:r>
            <a:endParaRPr lang="en-US" sz="1600" dirty="0"/>
          </a:p>
        </p:txBody>
      </p:sp>
      <p:sp>
        <p:nvSpPr>
          <p:cNvPr id="21" name="Shape 19"/>
          <p:cNvSpPr/>
          <p:nvPr/>
        </p:nvSpPr>
        <p:spPr>
          <a:xfrm>
            <a:off x="457200" y="5070348"/>
            <a:ext cx="11274552" cy="0"/>
          </a:xfrm>
          <a:prstGeom prst="line">
            <a:avLst/>
          </a:prstGeom>
          <a:noFill/>
          <a:ln w="9525">
            <a:solidFill>
              <a:srgbClr val="E5E7EB"/>
            </a:solidFill>
            <a:prstDash val="solid"/>
          </a:ln>
        </p:spPr>
      </p:sp>
      <p:sp>
        <p:nvSpPr>
          <p:cNvPr id="22" name="Text 20"/>
          <p:cNvSpPr/>
          <p:nvPr/>
        </p:nvSpPr>
        <p:spPr>
          <a:xfrm>
            <a:off x="457200" y="51800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7</a:t>
            </a:r>
            <a:endParaRPr lang="en-US" sz="1800" dirty="0"/>
          </a:p>
        </p:txBody>
      </p:sp>
      <p:sp>
        <p:nvSpPr>
          <p:cNvPr id="23" name="Text 21"/>
          <p:cNvSpPr/>
          <p:nvPr/>
        </p:nvSpPr>
        <p:spPr>
          <a:xfrm>
            <a:off x="1097280" y="5070348"/>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Termination for convenience.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Usually theirs, rarely yours. Read what it costs you, and what notice you actually get.</a:t>
            </a:r>
            <a:endParaRPr lang="en-US" sz="1600" dirty="0"/>
          </a:p>
        </p:txBody>
      </p:sp>
      <p:sp>
        <p:nvSpPr>
          <p:cNvPr id="24" name="Shape 22"/>
          <p:cNvSpPr/>
          <p:nvPr/>
        </p:nvSpPr>
        <p:spPr>
          <a:xfrm>
            <a:off x="457200" y="5717286"/>
            <a:ext cx="11274552" cy="0"/>
          </a:xfrm>
          <a:prstGeom prst="line">
            <a:avLst/>
          </a:prstGeom>
          <a:noFill/>
          <a:ln w="9525">
            <a:solidFill>
              <a:srgbClr val="E5E7EB"/>
            </a:solidFill>
            <a:prstDash val="solid"/>
          </a:ln>
        </p:spPr>
      </p:sp>
      <p:sp>
        <p:nvSpPr>
          <p:cNvPr id="25" name="Text 23"/>
          <p:cNvSpPr/>
          <p:nvPr/>
        </p:nvSpPr>
        <p:spPr>
          <a:xfrm>
            <a:off x="457200" y="582701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8</a:t>
            </a:r>
            <a:endParaRPr lang="en-US" sz="1800" dirty="0"/>
          </a:p>
        </p:txBody>
      </p:sp>
      <p:sp>
        <p:nvSpPr>
          <p:cNvPr id="26" name="Text 24"/>
          <p:cNvSpPr/>
          <p:nvPr/>
        </p:nvSpPr>
        <p:spPr>
          <a:xfrm>
            <a:off x="1097280" y="5717286"/>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Liability and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your data sits, who may access it, and what happens on a breach. Non commercial, and it will be reviewed by others.</a:t>
            </a:r>
            <a:endParaRPr lang="en-US" sz="1600" dirty="0"/>
          </a:p>
        </p:txBody>
      </p:sp>
      <p:sp>
        <p:nvSpPr>
          <p:cNvPr id="27" name="Shape 25"/>
          <p:cNvSpPr/>
          <p:nvPr/>
        </p:nvSpPr>
        <p:spPr>
          <a:xfrm>
            <a:off x="457200" y="6473952"/>
            <a:ext cx="11274552" cy="0"/>
          </a:xfrm>
          <a:prstGeom prst="line">
            <a:avLst/>
          </a:prstGeom>
          <a:noFill/>
          <a:ln w="9525">
            <a:solidFill>
              <a:srgbClr val="E5E7EB"/>
            </a:solidFill>
            <a:prstDash val="solid"/>
          </a:ln>
        </p:spPr>
      </p:sp>
      <p:sp>
        <p:nvSpPr>
          <p:cNvPr id="28" name="Text 2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9" name="Text 2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can win two of these. Which pair protects you most over ten years?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larger year one discount, and extended payment terms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renewal cap, and the overage rate held at your negotiated price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better SLA, and additional service credits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BTP credits, and extra non production environments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of these compounds.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2026-08-12T18:15:54Z</dcterms:created>
  <dcterms:modified xsi:type="dcterms:W3CDTF">2026-08-12T18:15:54Z</dcterms:modified>
</cp:coreProperties>
</file>