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5  ·  SESSION 24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RISE, on premise, or stay</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decision itself, and what staying on ECC past 2030 really costs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comparison your board will accept. 22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22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24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Statutory and tax legal changes no longer arriving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Security patches stopping</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Statutory and tax legal changes no longer arriving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Hardware reaching end of life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Losing access to new SAP functionality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is real and it is manageable, since third parties and your own controls can address security. C is an infrastructure problem with an infrastructure solution. D is an opportunity cost rather than a constraint, and plenty of organisations happily forgo new functionality for years. B is the one that binds, because a manufacturer operating in twenty countries needs payroll, tax and statutory reporting to track local law, and those changes are not optional and do not wait. Third party providers do supply them, which is exactly why the next slide matters, but the capability has to come from somewhere and it has to be verified country by country.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THIRD PARTY SUPPORT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it does and does not do</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Judge it on the specifics rather than on the reputation. It is a legitimate tool with a defined scope.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cuts the support bill</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Typically to around half of vendor maintenance. On a large ECC estate that is a material annual saving, and it is real.</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covers legal and tax updates</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good providers deliver statutory changes for the countries they support. Verify your country list specifically.</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does not give you new SAP releases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You are frozen. Fine while you are deferring, and it means the transition still has to happen eventually.</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changes the vendor relationship</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You leave support, so you lose that leverage and that goodwill. Returning later is possible and usually costly.</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honest framing: third party support is a good way to fund a transition, and a poor way to avoid one. Used to buy three years of runway while you plan properly, it works well. Used as a permanent answer, it accumulates a risk you will eventually have to pay off.</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24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CASE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questions a board will ask</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happens if we do nothing?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Have a costed answer, year by year, including the support premium, the skills cost and the date the regulatory risk becomes real.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Why this route and not the other three?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Show all four columns. A case that presents one option looks like a decision that was made before the analysis.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is the total over ten years?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Subscription or licence, implementation, run cost, testing, and the exit. Same assumptions in every column, stated openly.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could go wrong, and what would it cost?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Migration overrun, standardisation failure, renewal repricing. Name each risk with a number and an owner.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one they should ask.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does this decision cost us in year eleven? That is where subscription and perpetual diverge most sharply.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the decision goes wrong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Comparing three years, not ten.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three year view flatters subscription and hides the renewal. The differences live in years six to ten.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Different assumptions per column.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Optimistic growth in one route, conservative in another. This is the single most common flaw in the cases I see.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Leaving on premise out.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Assuming perpetual is gone, so the only choice is which subscription. That removes your ownership option without a decision.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Treating staying as free.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 line for the extended maintenance premium, the scarce skills or the regulatory exposure. Staying costs money too.</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Deciding on the deadline.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Moving because of 2027 rather than because of a business case. The deadline sets the timing, never the destination.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business case compares RISE against staying, over three years. What is the main flaw?</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Three years is too short, and two routes are missing</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three years matches the planning horizon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Staying should not be presented as an option at all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RISE cannot be compared to staying on a cost basis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There are two problems, not one.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Three years is too short, and two routes are missing</a:t>
            </a:r>
            <a:endParaRPr lang="en-US" sz="2200" dirty="0"/>
          </a:p>
        </p:txBody>
      </p:sp>
      <p:sp>
        <p:nvSpPr>
          <p:cNvPr id="4" name="Shape 2"/>
          <p:cNvSpPr/>
          <p:nvPr/>
        </p:nvSpPr>
        <p:spPr>
          <a:xfrm>
            <a:off x="457200" y="1463040"/>
            <a:ext cx="11274552" cy="621792"/>
          </a:xfrm>
          <a:prstGeom prst="rect">
            <a:avLst/>
          </a:prstGeom>
          <a:solidFill>
            <a:srgbClr val="EAF3EC"/>
          </a:solidFill>
          <a:ln w="19050">
            <a:solidFill>
              <a:srgbClr val="2E7D46"/>
            </a:solidFill>
            <a:prstDash val="solid"/>
          </a:ln>
        </p:spPr>
      </p:sp>
      <p:sp>
        <p:nvSpPr>
          <p:cNvPr id="5" name="Shape 3"/>
          <p:cNvSpPr/>
          <p:nvPr/>
        </p:nvSpPr>
        <p:spPr>
          <a:xfrm>
            <a:off x="621792" y="1554480"/>
            <a:ext cx="438912" cy="438912"/>
          </a:xfrm>
          <a:prstGeom prst="rect">
            <a:avLst/>
          </a:prstGeom>
          <a:solidFill>
            <a:srgbClr val="2E7D46"/>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Three years is too short, and two routes are missing   ✓</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three years matches the planning horizon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Staying should not be presented as an option at all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RISE cannot be compared to staying on a cost basis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Two flaws, and they compound. A three year window ends before the first renewal, which is where the subscription cost changes most, so it systematically flatters one column. And presenting two routes when four exist means GROW and on premise were eliminated without analysis, which is a decision disguised as a comparison. B mistakes the planning horizon for the decision horizon, and these are commitments that outlive both. C is wrong because staying is a legitimate option that must be costed even when you reject it. D is simply false: everything on this slide can be costed, including the risk, and a board expects it to be.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DECIDING WELL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to run the decision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all four columns.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Even the ones you will reject. Rejecting an option with a number beside it is analysis; rejecting it silently is not.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assumptions once.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page: growth, discount rate, scope, timeline. Every column uses it. Circulate it before anyone sees a total.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 timing from destination.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deadline tells you when you must act. Only the business case tells you where to go, and they are different questions.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Put a number on each risk.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Probability and impact, however rough. An unpriced risk is invisible in a spreadsheet and gets ignored in the room.</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Revisit annually.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This is a decision with a shelf life. Prices, deadlines and your own estate all move, so a two year old case is a stale one.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24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decision,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There are four routes rather than two, since S/4HANA on premise still exists and still preserves perpetual ownership, and staying on ECC is a legitimate option with a price rather than a failure to decide.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Compare them over ten years on one page with a single set of assumptions, because a three year window ends before the first renewal and quietly flatters the subscription columns.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Third party support is a good way to fund a transition and a poor way to avoid one, so use it to buy planned runway, verify the statutory coverage country by country, and price the risk rather than describing it.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25 · Reading and negotiating the RISE contract. The commercial traps, clause by clause.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24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25</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two hours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assumptions page.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Growth, discount rate, scope, timeline, headcount. One page, agreed before any option is costed. This is the whole discipline.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Cost the do nothing route.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Year by year to 2032: extended maintenance premium, skills, and the date regulatory exposure becomes material for you.</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Add the missing columns.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your organisation is looking at a case with two routes, build the other two. It usually takes an afternoon.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Get one third party quote.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Even if you never use it. It prices your alternative to vendor maintenance, which is useful in every later conversation.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Answer the year eleven question.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does each route cost in the year after the second term ends? Most cases have never been asked this.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RISE versus S/4HANA on premise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redresscompliance.com/sap-rise-vs-s4hana-on-premise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two column comparison in detail, which is the core of today's table.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ECC end of maintenance 2027 and 2030</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redresscompliance.com/sap-ecc-end-of-support-2027</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dates, the extended maintenance terms, and what actually stops.</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Third party SAP support evaluated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redresscompliance.com/sap-third-party-support-guide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Slide 11 expanded, including how to verify statutory coverage.</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Building the S/4HANA business case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redresscompliance.com/s4hana-business-case-guide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four board questions, with worked structure for each.</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RISE pricing benchmarks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redresscompliance.com/sap-rise-pricing-2026-benchmarks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For putting defensible numbers in the subscription columns.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24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24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four routes.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RISE private edition, GROW public edition, S/4HANA on premise, and staying on ECC. All four are real options.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Compare them on the same basis.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Ten year total cost, control, risk and effort, with the same assumptions applied to every column.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Cost the stay option honestly.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Staying is neither free nor reckless. It has a real price and a real risk profile, and both can be stated.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Judge third party support fairly.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it covers, what it does not, and what it does to your relationship with the vendor while you use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a case that survives.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four things a board asks that most SAP business cases cannot answer, and how to have the answers ready.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routes, and only one decision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This is the session module 5 has been building towards. You know what each product is. The question now is which one you should buy, and how to defend that answer to people who will fund it.</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Four options</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RISE, GROW, on premise, and stay. Ruling any of them out before you cost it is how organisations end up in the wrong one.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Ten years</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Not three. The differences between these routes only become visible over the life of the decision.</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Same assumptions</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One growth rate, one discount rate, one scope, applied to every column. Most comparisons fail here.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Risk is a number</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Unsupported software, migration failure and vendor dependency are all costs. Price them rather than describing them.</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most common failure is not choosing wrongly. It is choosing between two options when there were four, and comparing them on assumptions that quietly favoured the answer somebody had already picked.</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24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ROUTES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are actually choosing between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Four routes, each with a different owner of risk and a different profile of cost over time.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RISE, private edition</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Subscription, SAP operates it, you keep your extensions. Highest flexibility of the cloud options, and you stop owning.</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GROW, public edition</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Subscription, standard process, fastest and cheapest to run. You give up the ability to shape the software.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S/4HANA on premise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You still own perpetual licences and you still run it. Highest control, highest effort, and the option people forget exists.</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Stay on ECC</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Defer. Real, and it has a shelf life. The question is what it costs per year and how long you can hold it.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that on premise S/4HANA remains available and keeps you in the perpetual model from session 21. If ownership matters to your organisation, that is the route that preserves it, and it is the one most often left out of the comparison.</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24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COMPARISON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four routes on one page</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319867"/>
                <a:gridCol w="2134277"/>
                <a:gridCol w="2134277"/>
                <a:gridCol w="2134277"/>
                <a:gridCol w="2551853"/>
              </a:tblGrid>
              <a:tr h="411480">
                <a:tc>
                  <a:txBody>
                    <a:bodyPr/>
                    <a:lstStyle/>
                    <a:p>
                      <a:pPr indent="0" marL="0">
                        <a:buNone/>
                      </a:pP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RISE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GROW</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ON PREMISE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STAY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Ownership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Subscription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Subscription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Perpetual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Perpetual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You operate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Core changes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Upgrade control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Shared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Programme cost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High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Medium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High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None yet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Main risk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Renewal pricing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Fit and standardisation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Effort and skills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Support cliff</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row is a trade rather than a score. Read down the column that matches how your organisation actually behaves, not the one that looks best on the page.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24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route keeps you in the perpetual ownership model?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RISE private edition, because your extensions come with you</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S/4HANA on premise, or staying on ECC</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GROW, because the contract is shorter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None: perpetual licensing has been withdrawn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S/4HANA on premise, or staying on ECC</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RISE private edition, because your extensions come with you</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S/4HANA on premise, or staying on ECC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GROW, because the contract is shorter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None: perpetual licensing has been withdrawn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Both cloud routes are subscriptions, so both remove the floor we discussed in session 21. A confuses two different things: keeping your extensions is a technical freedom, and it has nothing to do with whether you own the licence. C has it backwards, since a shorter contract is not a longer-lasting entitlement. D is the belief that quietly eliminates a real option from a great many business cases, and it is wrong: S/4HANA on premise is still sold perpetually. Whether it suits you is a separate question, but it should be in the comparison rather than assumed away.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STAY OPTION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staying actually costs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Mainstream maintenance ends in 2027.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most ECC customers. Extended maintenance runs to 2030 at a premium, and that premium is a known, quotable number.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After 2030, you are on your own or with a third party.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 SAP patches, no legal and regulatory updates from SAP, no new functionality. The system keeps running.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real risk is regulatory, not technical.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Tax, statutory reporting and country legal changes stop arriving. For a multinational, that is the binding constraint.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skills market moves against you.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ECC specialists become scarcer and more expensive every year. That is a cost line, and it rises predictably.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Deferring is buying an option.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is legitimate to pay for time when the business is mid-merger or mid-restructure. Just price the option instead of drifting into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For a multinational manufacturer, what is the binding constraint on staying past 2030?</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Security patches stopping</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Statutory and tax legal changes no longer arriving</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Hardware reaching end of life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Losing access to new SAP functionality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2026-08-12T17:12:36Z</dcterms:created>
  <dcterms:modified xsi:type="dcterms:W3CDTF">2026-08-12T17:12:36Z</dcterms:modified>
</cp:coreProperties>
</file>