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4  ·  SESSION 20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business case and the migration paths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Greenfield, brownfield and selective, and a case that survives finance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4 closes on the decision itself.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counterfactual: what staying actually costs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implementation cost: it is always underestimated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counterfactual: what staying actually costs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benefits: they are always overstated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licence position after migration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Most cases compare a fully costed migration against an implicit assumption that staying is free, and staying is never free: it has an uplift, a rising database line, a skills risk and an eventual cliff. Without the counterfactual the case is a list of costs with no comparison, which is why finance rejects it or approves it for the wrong reasons. A and C are both real and both familiar, and everybody already scrutinises them. D is genuinely often wrong and it is a component rather than the frame.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HONEST COSTS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lines that get left out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Not because anybody is being dishonest. They get left out because no single person owns them and they arrive late.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Parallel running</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Two systems live at once during cutover, which means two sets of infrastructure and, depending on your paper, two sets of licences.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Non production estate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Development, test, quality and disaster recovery all need to exist in the new world, and each may carry its own entitlement.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Integration rework</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interface touching the old system gets retested and often rebuilt, and each one is a document volume question from module 3.</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year after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Stabilisation, retraining, and the optimisation nobody funded. Costs that land in the year the project is declared finished.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Naming these early costs you credibility once and buys it permanently. Discovering them in year two costs the credibility of every number you produce afterwards.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SEQUENCE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order the decisions should be taken in</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69429"/>
                <a:gridCol w="3247813"/>
                <a:gridCol w="505730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OWNS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SETTLES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Your own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from session 16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When a decision is genuinely required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technical path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Architecture and process owners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Greenfield, brownfield or selective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licence sizing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FUE, engines, database and indirect for that path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commercial route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Procurement and legal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Contract conversion, product conversion or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programme, with finance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it proceeds, and on what evidence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Note what happens if you invert steps two and three. Sizing before the path is chosen means sizing something nobody has decided to build, and every number you produce will be revised.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the case falls over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counterfactual.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Comparing a costed migration to an implied free alternative, which is not a comparison at all.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Benefits without owners.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Savings nobody has agreed to be measured on. They get approved once and believed never again.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Licensing bolted on 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licence position added after the case is written, so it appears as an overrun rather than as a planned line.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path modelled.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case for the chosen path with no comparison, which reads as advocacy and gets treated as advocacy.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deadline as the reason.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Building the case on 2027 rather than on value. Session 16 explained why that argument does not survive a competent question.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is the single most useful thing a licensing specialist contributes to a migration business case?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lowest possible licence cost for the chosen path</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accurate licence cost for every path, produced early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recommendation on which technical path to take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negotiated discount, secured before the case is signed off</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the case actually needs from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accurate licence cost for every path, produced early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lowest possible licence cost for the chosen path</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An accurate licence cost for every path, produced early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recommendation on which technical path to take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negotiated discount, secured before the case is signed off</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Early and accurate beats late and optimised, because a number that arrives before the decision shapes it while a number that arrives after only explains it. A optimises one branch and leaves the comparison unpriced. C is not your decision and claiming it costs you the seat at the table. D is valuable and it comes later, because you negotiate a requirement you have already defined, which is the same ordering error the database session warned about.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Owning the licensing side of the case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all three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Even the ones nobody is proposing. It takes a day once the baseline exists, and it makes you useful before you are asked.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counterfactual live.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cost of staying, updated annually, so the comparison is available whenever somebody asks the question.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number, one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licence figure in the case has your name against it, which means nobody else invents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Show the range.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best and worst case on the licence line, with the assumptions named. A single figure invites false precision and then blame.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Update on the same cadence.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case is a living document for as long as the decision is open, and a stale number in it is worse than no number.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20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Module 4,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technical path and the commercial route are two decisions with different owners, and the licensing job is to price each path accurately rather than to choose between them.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Greenfield gives the cleanest licence position for the highest project cost and brownfield the reverse, with selective flexible and hardest to govern, and none of them is chosen for licensing reasons.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case survives finance when it has a counterfactual, an honest set of one off and recurring costs, and benefits with named owners, and it fails when the deadline is used as the argument.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21 · RISE with SAP. Module five opens on what is actually inside the bundle, and what you give up to get 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counterfactual.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does staying cost across the next five years? Uplift, database growth, skills risk. One page with real figures.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three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rough licence cost for greenfield, brownfield and selective, using your own baseline. Rough is fine; absent is not.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missing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Parallel running, non production, integration rework, the year after. Ask whether any of them are in the current plan.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benefit owners.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claimed benefit, identify the person who would be measured on it, and check that they know.</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sequence.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is your organisation in the five steps on slide 12? If licensing is not in the sequence yet, that is the thing to fix this week.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migration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redresscompliance.com/sap-s4hana-migration-strategy-guide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three paths in detail, with the decision criteria for each.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S/4HANA conversion estimator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redresscompliance.com/sap-s4hana-conversion-estimator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Put real numbers against the paths using your own entitlement.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or RISE: the 2026 migration report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redresscompliance.com/sap-s4hana-or-rise-migration-report-2026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market is going, and what that means for your comparison.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versus S/4HANA on premise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redresscompliance.com/sap-rise-vs-s4hana-on-premise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commercial comparison, which is where module 5 begins.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ECC to S/4HANA migration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redresscompliance.com/sap-ecc-to-s4hana-migration-playbook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module in written form, decision through to conversion.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decisions.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technical migration path and the commercial licence route are different questions with different owners, and bundling them costs money.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three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Greenfield, brownfield and selective: what each one actually is, and which problems each is good at solving.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Trace the licence effect.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each path does to your user counts, your engines and your conversion credit, because they are not the same.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 defensible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components, and the difference between a case that survives finance and one that survives only the first meeting.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Include the honest costs.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lines that get left out of migration business cases, and why leaving them out is what destroys credibility later.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There are two decisions here, not one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4 closes by putting the pieces together. The date, the metric, the database and the conversion all feed one question, and the most common mistake is answering it as though it were a single question.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Technical</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Greenfield, brownfield or selective. How you move the system, owned by architecture and the process owners.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Commercial</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Contract conversion, product conversion or a new purchase. What happens to the paper, owned by procurement and legal.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Linked</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They interact, because the technical path changes your user counts and your engine footprint, which changes what you buy.</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Not the same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They have different owners, different evidence and different timelines. Answering them as one question is how both get answered badly.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technical path is chosen for business reasons and the commercial route is chosen for contractual ones. Where they meet is a sizing question, and that is the only place they should be discussed together.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PATHS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Greenfield, brownfield and selective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genuinely different projects that get discussed as three options on one slide, which flatters two of them.</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Greenfield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new implementation. Standard processes, clean data, nothing carried over. The longest and most expensive route, and the only one that removes accumulated customisation.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Brownfield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technical conversion of the existing system. Keeps processes, data and customisation. Fastest and cheapest, and it carries your history with it, including the parts you dislike.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Selective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hybrid: some entities or processes move new, others convert. Flexible, and the hardest to plan and to govern, which is where its cost lives.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Not a licensing choice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None of these is chosen for licensing reasons. They are chosen for process, data and risk reasons, and then they have licensing consequences.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Be suspicious of any comparison that shows one path as obviously right for everyone. The correct answer depends on how much of your current process you actually want to keep.</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LICENCE EFFECT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path does to the numbers</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41483"/>
                <a:gridCol w="4639733"/>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PATH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EFFECT ON USERS AND ENGINES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EFFECT ON THE CONVERSION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Greenfield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Recount from scratch: the cleanest FUE number available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Credit still applies, and a new contract is likelier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Brownfield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Carries the current population and engine footprint across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Conversion credit is the central mechanism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Selective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populations to size, and double counting is a real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Both routes may run in parallel, so watch the totals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Greenfield gives the best licensing outcome for the worst project cost, and brownfield the reverse. That tension is real, and it is not a reason to let licensing pick the path.</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migration lead proposes brownfield because it is fastest. What is the right licensing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Object: greenfield produces a cleaner and cheaper licence position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path, and size the licence position that comes with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Delay the decision until the entitlement baseline is complete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SAP which path gives the better conversion credit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Accept the path, and size the licence position that comes with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Object: greenfield produces a cleaner and cheaper licence position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Accept the path, and size the licence position that comes with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Delay the decision until the entitlement baseline is complete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SAP which path gives the better conversion credit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technical path is not yours to choose, and trying to choose it on licensing grounds is how licensing people get excluded from the next conversation. Your job is to price the path accurately and early, and to say clearly what it will cost. A picks a fight you will lose on somebody else's ground. C is obstruction dressed as diligence, since you can size in parallel. And D invites the vendor to influence a technical decision, which is not in your interest even when their answer is correct.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components of a case that survives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counterfactual.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staying costs. Extended maintenance, the uplift, the growing risk. Without this the case has no baseline to be measured against.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licence position, both ways.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pay today and what you pay after, including engines, database and indirect. Session 19's arithmetic, applied to each path.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one off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Implementation, data, testing, training, and the contingency. Honest, and higher than the first estimate anybody gives you.</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recurring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base before and after, infrastructure, and the operating model. This is the number finance will still be looking at in year five.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benefits, named and owned.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with a business owner who agrees to be measured on it. Unowned benefits are how a case gets approved and then quietly disbelieved.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component do migration business cases most often get wrong?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implementation cost: it is always underestimated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counterfactual: what staying actually costs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benefits: they are always overstated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licence position after migration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2026-08-12T13:04:45Z</dcterms:created>
  <dcterms:modified xsi:type="dcterms:W3CDTF">2026-08-12T13:04:45Z</dcterms:modified>
</cp:coreProperties>
</file>