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LICENSING MASTERY  |  MODULE 5  –  SESSION 25 OF 30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1143000"/>
            <a:ext cx="112745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Licensing events</a:t>
            </a:r>
            <a:endParaRPr lang="en-US" sz="4700" dirty="0"/>
          </a:p>
        </p:txBody>
      </p:sp>
      <p:sp>
        <p:nvSpPr>
          <p:cNvPr id="4" name="Shape 2"/>
          <p:cNvSpPr/>
          <p:nvPr/>
        </p:nvSpPr>
        <p:spPr>
          <a:xfrm>
            <a:off x="457200" y="274320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292608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8D9A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Acquisitions, divestitures, org consolidation and org splits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457200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LAST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Shelfware, the ratchet and the reduction right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3076" y="4114800"/>
            <a:ext cx="540867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THIS SESSION</a:t>
            </a:r>
            <a:endParaRPr lang="en-US" sz="11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5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5 closes. Corporate change, licensing consequence. 18 minutes.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57200" y="562356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minutes  |  redresscompliance.com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11" name="Text 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 / 19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 –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remain committed to a minimum that now exceeds your usage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Nothing; fewer users means a lower bill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remain committed to a minimum that now exceeds your usage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buyer inherits your agreement automatically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discount level is recalculated immediately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commitment is contractual and the users leaving is operational, so the two do not move together unless you negotiated a divestiture provision, and most agreements are silent on exactly this. A is the intuition and it is precisely backwards without a reduction mechanism. C does not happen, which is why transition rights matter and have to be arranged deliberately. D would be a reasonable consequence and it is not automatic, and a discount tied to volume can in fact work against you when volume falls.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10 / 19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CONSOLIDATION AND SPLITS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technical programme with a commercial shadow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Consolidation is not a saving by itself.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Merging two orgs does not merge two contracts. Those are separate pieces of work.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Licence types rarely match.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estates built independently will have different types, editions and add ons.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Duplicate add ons surface.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best consolidation finding: two of everything, and only one is needed.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Splits multiply minimums.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orgs can mean two of every floor, and platform allowances do not divide.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Time it with a renewal.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consolidation landing just before renewal turns technical work into commercial leverage.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11 / 19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CLAUSES TO HOLD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provisions worth having before you need them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broad affiliate definition.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 an acquired entity is covered without a separate negotiation under time pressure.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Assignment and change of control.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happens to the agreement when either party's ownership changes.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Divestiture transition rights.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stated period during which a departing business may continue to use the service.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reduction on divestiture.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right to reduce the commitment proportionately when a business leaves.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Ask at signature.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None of these can be won in the six weeks before an announced integration date.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12 / 19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IT GOES WRONG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event failures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Licensing told after announcement.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integration date is public, so every question now has a deadline attached.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Acquired users connected quietly.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Access granted to an entity the agreement does not name, discovered later.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 transition rights.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divested business locked out on day one, or an emergency arrangement at any price.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commitment never adjusted.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Users left, the floor stayed, and it renewed unchanged for two more years.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Consolidation without contract work.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Orgs merged beautifully, both agreements still running, no saving realised at all.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13 / 19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is your leverage highest in an acquisition?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After the integration date is announced, when the urgency is shared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the deadline is public, while the combined scale is the main fact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first renewal after integration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During the systems migration itself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and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14 / 19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3  –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the deadline is public, while the combined scale is the main fact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After the integration date is announced, when the urgency is shared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the deadline is public, while the combined scale is the main fact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first renewal after integration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During the systems migration itself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customers becoming one is genuinely good news for the vendor and it is the only moment where that is the dominant fact in the room, before a fixed public date turns the conversation into one about how quickly you can be accommodated. A misreads whose problem the deadline is, and it is yours. C is after every decision has been made and paid for. D is the worst moment available, because a migration in flight cannot pause while somebody negotiates.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15 / 19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GETTING INTO THE ROOM EARLY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Four things that put licensing in the diligence pack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one page standing brief.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corporate development needs to ask about software in any transaction.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named contact.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Somebody in corporate development who knows to call you, by name, before close.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standard question set.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questions about the target's agreements, added to the diligence checklist.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own position, current.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Entity definitions, commitments and renewal dates, ready rather than assembled.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It costs almost nothing.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page and one relationship, and it changes when you find out entirely.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16 / 19</a:t>
            </a:r>
            <a:endParaRPr lang="en-US" sz="8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A14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25  –  RECAP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822960"/>
            <a:ext cx="112745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Three sentences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457200" y="1737360"/>
            <a:ext cx="146304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1965960"/>
            <a:ext cx="11274552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structural corporate change is also a licensing event, because agreements name entities, commitments do not move with users, and integration deadlines are announced publicly by people who have not read your contract.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acquisition gives you a genuine window of leverage while combined scale is the dominant fact, and a divestiture turns on transition rights and a reduction provision, both of which must be agreed before the deal closes rather than after.</a:t>
            </a:r>
            <a:endParaRPr lang="en-US" sz="1600" dirty="0"/>
          </a:p>
          <a:p>
            <a:pPr indent="0" marL="0">
              <a:lnSpc>
                <a:spcPct val="115000"/>
              </a:lnSpc>
              <a:spcAft>
                <a:spcPts val="1200"/>
              </a:spcAft>
              <a:buNone/>
            </a:pPr>
            <a:r>
              <a:rPr lang="en-US" sz="160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clauses that make all of this manageable, a broad affiliate definition, change of control, transition rights and reduction on divestiture, are cheap at signature and unwinnable six weeks before an announced integration date.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457200" y="4526280"/>
            <a:ext cx="11274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500"/>
              </a:spcAft>
              <a:buNone/>
            </a:pPr>
            <a:r>
              <a:rPr lang="en-US" sz="1100" b="1" spc="300" kern="0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UP NEXT</a:t>
            </a:r>
            <a:endParaRPr lang="en-US" sz="1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1500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Module 6 opens with the Salesforce fiscal calendar: the January year end, the quarter ends, and how timing sets the price.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2231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8C5D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17 / 19</a:t>
            </a:r>
            <a:endParaRPr lang="en-US" sz="8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SESSION 26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About ninety minutes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your entity definition.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Exactly who may use the agreement, and what counts as an affiliate.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the change of control clause.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happens to the agreement if either side's ownership changes.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Check for transition rights.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Whether a divested business could keep using your service, and for how long.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Find your corporate development contact.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One name. Introduce yourself before there is a transaction to discuss.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Draft the one page brief.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questions about software contracts, ready to hand over on the day you are called.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18 / 19</a:t>
            </a:r>
            <a:endParaRPr lang="en-US" sz="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FURTHER READING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guides from Redress Compliance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Buyer side references for this session, all on redresscompliance.com.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457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97280" y="146304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merger contract negotiation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redresscompliance.com/salesforce-contract-negotiation-during-mergers-and-acquisitions-what-cios-must-know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a CIO needs to know before the deal closes.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457200" y="233172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41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097280" y="233172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M and A licensing advisory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redresscompliance.com/salesforce-ma-advisory-service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How the diligence and integration licensing work is run.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57200" y="320040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331012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97280" y="320040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licence count audit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redresscompliance.com/salesforce-license-count-audit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Establishing the baseline you will need on both sides of a transaction.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457200" y="406908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7200" y="417880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097280" y="406908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minimums and true ups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redresscompliance.com/salesforce-licensing-minimums-true-ups-playbook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a commitment does not fall when the users do.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457200" y="4937760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7200" y="504748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097280" y="4937760"/>
            <a:ext cx="106344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55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Salesforce contract terms: ten clauses</a:t>
            </a:r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   redresscompliance.com/salesforce-contract-terms-10-clauses</a:t>
            </a:r>
            <a:pPr indent="0" marL="0">
              <a:lnSpc>
                <a:spcPct val="108000"/>
              </a:lnSpc>
              <a:buNone/>
            </a:pPr>
            <a:endParaRPr lang="en-US" sz="15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Where affiliate, assignment and change of control language sits.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19 / 19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SESSION 25  –  OBJECTIVES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you will be able to do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See the licensing event inside the corporate one.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Every structural change moves users, entities and data across a contract boundary.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Handle an acquisition.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agreements, two renewal dates, and a window where you hold unusual leverage.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Handle a divestiture.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Transition rights are the whole game, and they are negotiated before the deal closes.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Separate org work from licence work.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Consolidating orgs is a technical programme with a commercial shadow.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Get into the room early.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Licensing arrives at corporate deals late, and late is where the money is lost.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 / 19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CORPORATE EVENTS ARE LICENSING EVENTS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Nobody in the deal room is thinking about your contract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060704"/>
            <a:ext cx="11274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 acquisition is measured in synergies and integration plans. Somewhere inside that plan is a set of assumptions about systems, and every one of those assumptions has a licence consequence that nobody has priced.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457200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5800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58368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Entities move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658368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agreement names who may use it. A new subsidiary may not be named.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332988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561588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34156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Users arrive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3534156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Hundreds or thousands of people, needing access on a timeline set elsewhere.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08776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37376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9944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contracts</a:t>
            </a:r>
            <a:endParaRPr lang="en-US" sz="2500" dirty="0"/>
          </a:p>
        </p:txBody>
      </p:sp>
      <p:sp>
        <p:nvSpPr>
          <p:cNvPr id="16" name="Text 14"/>
          <p:cNvSpPr/>
          <p:nvPr/>
        </p:nvSpPr>
        <p:spPr>
          <a:xfrm>
            <a:off x="6409944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Both organisations have agreements, terms, dates and commitments of their own.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9084564" y="1463040"/>
            <a:ext cx="2647188" cy="2651760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313164" y="1737360"/>
            <a:ext cx="502920" cy="0"/>
          </a:xfrm>
          <a:prstGeom prst="line">
            <a:avLst/>
          </a:prstGeom>
          <a:noFill/>
          <a:ln w="31750">
            <a:solidFill>
              <a:srgbClr val="C9A22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285732" y="1847088"/>
            <a:ext cx="22448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Deadlines are fixed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9285732" y="2395728"/>
            <a:ext cx="2244852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Integration dates are announced publicly. Your negotiating window is whatever remains.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429768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" y="429768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429768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is why this session is really about timing. The licensing questions are not difficult. Being asked them six weeks before a go live is what makes them expensive.</a:t>
            </a:r>
            <a:endParaRPr lang="en-US" sz="1350" dirty="0"/>
          </a:p>
        </p:txBody>
      </p:sp>
      <p:sp>
        <p:nvSpPr>
          <p:cNvPr id="24" name="Shape 22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 / 19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FOUR EVENTS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each one does to your agreement</a:t>
            </a:r>
            <a:endParaRPr lang="en-US" sz="27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188720"/>
          <a:ext cx="11274552" cy="914400"/>
        </p:xfrm>
        <a:graphic>
          <a:graphicData uri="http://schemas.openxmlformats.org/drawingml/2006/table">
            <a:tbl>
              <a:tblPr/>
              <a:tblGrid>
                <a:gridCol w="2227072"/>
                <a:gridCol w="4268555"/>
                <a:gridCol w="4778925"/>
              </a:tblGrid>
              <a:tr h="4114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EVENT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THE LICENSING QUESTION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spc="100" kern="0" dirty="0">
                          <a:solidFill>
                            <a:srgbClr val="FFFFFF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WHERE THE RISK SITS</a:t>
                      </a:r>
                      <a:endParaRPr lang="en-US" sz="12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Acquisition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Can the acquired entity use your agreement, and at what price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Named entities, and a deadline you did not set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Divestiture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How the departing business keeps working after separation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Transition rights, which must be agreed before close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Consolidation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Merging orgs, licence types and duplicate contracts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Two commitments that may both survive the merge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24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b="1" dirty="0">
                          <a:solidFill>
                            <a:srgbClr val="1B2A4A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Org split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Separating one estate into two working environments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450" dirty="0">
                          <a:solidFill>
                            <a:srgbClr val="2A303C"/>
                          </a:solidFill>
                          <a:latin typeface="Segoe UI" pitchFamily="34" charset="0"/>
                          <a:ea typeface="Segoe UI" pitchFamily="34" charset="-122"/>
                          <a:cs typeface="Segoe UI" pitchFamily="34" charset="-120"/>
                        </a:rPr>
                        <a:t>Minimums that apply twice, and data that must divide cleanly</a:t>
                      </a:r>
                      <a:endParaRPr lang="en-US" sz="1450" dirty="0">
                        <a:latin typeface="Segoe UI" charset="0"/>
                        <a:ea typeface="Segoe UI" charset="0"/>
                        <a:cs typeface="Segoe UI" charset="0"/>
                      </a:endParaRPr>
                    </a:p>
                  </a:txBody>
                  <a:tcPr marL="109728" marR="109728" marT="45720" marB="45720" anchor="ctr">
                    <a:lnL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7CD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457200" y="5129784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6" name="Shape 3"/>
          <p:cNvSpPr/>
          <p:nvPr/>
        </p:nvSpPr>
        <p:spPr>
          <a:xfrm>
            <a:off x="457200" y="5129784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7" name="Text 4"/>
          <p:cNvSpPr/>
          <p:nvPr/>
        </p:nvSpPr>
        <p:spPr>
          <a:xfrm>
            <a:off x="685800" y="5129784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 every one of these the licensing answer is easier when it is asked early, and every one of them tends to be asked late, which is the pattern worth breaking.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 / 19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company acquires a business. When should licensing be involved?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integration planning, once the systems approach is decided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During due diligence, before the deal closes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the acquired users need accounts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next renewal, when everything can be tidied together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and pick an answer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 / 19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2E7D4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1  –  ANSWER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During due diligence, before the deal closes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integration planning, once the systems approach is decided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EAF3EC"/>
          </a:solidFill>
          <a:ln w="19050">
            <a:solidFill>
              <a:srgbClr val="2E7D4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2E7D46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F523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During due diligence, before the deal closes   ✓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the acquired users need accounts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At the next renewal, when everything can be tidied together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105156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105156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spc="2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WHY  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Diligence is when the target's software contracts are being read anyway, and it is the only point where a licensing finding can still change the price or the terms of the corporate deal itself. A is common and it is already past the moment where the systems approach could have been informed by cost. C is far too late, because the deadline is now fixed and public. D leaves you operating outside your entitlement in the meantime, which is not a tidy position to renew from.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6 / 19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ACQUIRING A BUSINESS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Five questions, in order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Does your agreement cover them?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Read the entity definition. Affiliate language varies enormously and decides everything.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do they already hold?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Their own Salesforce agreement, its term, its commitment and its renewal date.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Which contract survives?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agreements is a choice, and running both is sometimes the cheaper answer for a period.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What is the combined position?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Two customers becoming one is a genuine increase in scale, and scale is a lever.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When do you use it?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Before the integration deadline is public, because after that you are buying under duress.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7 / 19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SELLING ONE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Transition rights decide how this goes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457200" y="129844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188720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buyer needs continuity.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divested business must keep operating on day one, usually on your systems.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901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011680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097280" y="1901952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That needs permission.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transition services arrangement, and your agreement must allow a non affiliate to use it.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57200" y="2615184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724912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2615184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Agree it before close.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Afterwards you are asking for a favour with a signed sale agreement behind you.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3438144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97280" y="3328416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Then plan your reduction.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Those users leave your count eventually, and the commitment does not fall by itself.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57200" y="4041648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4151376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27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097280" y="4041648"/>
            <a:ext cx="1063447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Watch the minimum.  </a:t>
            </a:r>
            <a:pPr indent="0" marL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 divestiture can drop you below a committed floor you are still contractually holding.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8 / 19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300" kern="0" dirty="0">
                <a:solidFill>
                  <a:srgbClr val="8A6E14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KNOWLEDGE CHECK 2 OF 3</a:t>
            </a:r>
            <a:endParaRPr lang="en-US" sz="1150" dirty="0"/>
          </a:p>
        </p:txBody>
      </p:sp>
      <p:sp>
        <p:nvSpPr>
          <p:cNvPr id="3" name="Text 1"/>
          <p:cNvSpPr/>
          <p:nvPr/>
        </p:nvSpPr>
        <p:spPr>
          <a:xfrm>
            <a:off x="457200" y="512064"/>
            <a:ext cx="1127455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200" b="1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divest a division representing a fifth of your Salesforce users. What is the immediate commercial risk?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6" name="Text 4"/>
          <p:cNvSpPr/>
          <p:nvPr/>
        </p:nvSpPr>
        <p:spPr>
          <a:xfrm>
            <a:off x="621792" y="1554480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463040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Nothing; fewer users means a lower bill</a:t>
            </a:r>
            <a:endParaRPr lang="en-US" sz="1650" dirty="0"/>
          </a:p>
        </p:txBody>
      </p:sp>
      <p:sp>
        <p:nvSpPr>
          <p:cNvPr id="8" name="Shape 6"/>
          <p:cNvSpPr/>
          <p:nvPr/>
        </p:nvSpPr>
        <p:spPr>
          <a:xfrm>
            <a:off x="457200" y="2176272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0" name="Text 8"/>
          <p:cNvSpPr/>
          <p:nvPr/>
        </p:nvSpPr>
        <p:spPr>
          <a:xfrm>
            <a:off x="621792" y="226771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B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176272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 remain committed to a minimum that now exceeds your usage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457200" y="2889504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4" name="Text 12"/>
          <p:cNvSpPr/>
          <p:nvPr/>
        </p:nvSpPr>
        <p:spPr>
          <a:xfrm>
            <a:off x="621792" y="298094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2889504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The buyer inherits your agreement automatically</a:t>
            </a:r>
            <a:endParaRPr lang="en-US" sz="1650" dirty="0"/>
          </a:p>
        </p:txBody>
      </p:sp>
      <p:sp>
        <p:nvSpPr>
          <p:cNvPr id="16" name="Shape 14"/>
          <p:cNvSpPr/>
          <p:nvPr/>
        </p:nvSpPr>
        <p:spPr>
          <a:xfrm>
            <a:off x="457200" y="3602736"/>
            <a:ext cx="11274552" cy="621792"/>
          </a:xfrm>
          <a:prstGeom prst="rect">
            <a:avLst/>
          </a:prstGeom>
          <a:solidFill>
            <a:srgbClr val="FAFAF9"/>
          </a:solidFill>
          <a:ln w="12700">
            <a:solidFill>
              <a:srgbClr val="E5E7E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18" name="Text 16"/>
          <p:cNvSpPr/>
          <p:nvPr/>
        </p:nvSpPr>
        <p:spPr>
          <a:xfrm>
            <a:off x="621792" y="369417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3602736"/>
            <a:ext cx="1031443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1B2A4A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Your discount level is recalculated immediately</a:t>
            </a:r>
            <a:endParaRPr lang="en-US" sz="1650" dirty="0"/>
          </a:p>
        </p:txBody>
      </p:sp>
      <p:sp>
        <p:nvSpPr>
          <p:cNvPr id="20" name="Shape 18"/>
          <p:cNvSpPr/>
          <p:nvPr/>
        </p:nvSpPr>
        <p:spPr>
          <a:xfrm>
            <a:off x="457200" y="4389120"/>
            <a:ext cx="11274552" cy="548640"/>
          </a:xfrm>
          <a:prstGeom prst="rect">
            <a:avLst/>
          </a:prstGeom>
          <a:solidFill>
            <a:srgbClr val="FDF8EC"/>
          </a:solidFill>
          <a:ln/>
        </p:spPr>
      </p:sp>
      <p:sp>
        <p:nvSpPr>
          <p:cNvPr id="21" name="Shape 19"/>
          <p:cNvSpPr/>
          <p:nvPr/>
        </p:nvSpPr>
        <p:spPr>
          <a:xfrm>
            <a:off x="457200" y="4389120"/>
            <a:ext cx="45720" cy="54864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389120"/>
            <a:ext cx="10817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A303C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Pause here before you continue.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457200" y="6473952"/>
            <a:ext cx="11274552" cy="0"/>
          </a:xfrm>
          <a:prstGeom prst="line">
            <a:avLst/>
          </a:prstGeom>
          <a:noFill/>
          <a:ln w="9525">
            <a:solidFill>
              <a:srgbClr val="E5E7E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6510528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Redress Compliance  |  salesforce-licensing  |  Session 25 of 30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10634472" y="6510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9 / 19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2026-08-16T00:52:15Z</dcterms:created>
  <dcterms:modified xsi:type="dcterms:W3CDTF">2026-08-16T00:52:15Z</dcterms:modified>
</cp:coreProperties>
</file>