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notesMasterIdLst>
    <p:notesMasterId r:id="rId21"/>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SALESFORCE LICENSING MASTERY  |  MODULE 5  –  SESSION 22 OF 30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The SELA</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What an enterprise agreement actually is, when it fits, and the traps inside it</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LAST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order form, the seven lines and the uplift cap</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A floor sold as a ceiling. 19 minutes.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19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salesforce-licensing  |  Session 22 of 30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19</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Start recording your own deployment figures every quarter</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Deploy as widely as possible to maximise the value</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Start recording your own deployment figures every quarter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Wait until year three and let the vendor produce the numbers</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Renegotiate the commitment downward</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The renewal is priced on deployment, so the only question at the exit is whose measurement the room accepts, and a quarterly record you built yourself is the only thing that makes yours credible. A is the instinct the agreement encourages and it directly raises the floor you renew from. C is what most organisations do and it hands the baseline to the other side entirely. D is not usually available mid term and it is the wrong problem, because the commitment is already sunk while the exit is still open.</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22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19</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MANAGING IT DURING THE TERM</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Four habits that make the exit survivable</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Count quarterly anyway.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Users by type, consumption by meter, capacity by environment. One page, dated.</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Track what is genuinely used.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Deployed and active are different numbers, and only one of them justifies a renewal.</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Keep scope decisions written down.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When something new arrives, record whether it was in scope and who decided.</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Review adoption against the plan.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plan that justified the commitment. If it slipped, you need to know early.</a:t>
            </a:r>
            <a:endParaRPr lang="en-US" sz="1600" dirty="0"/>
          </a:p>
        </p:txBody>
      </p:sp>
      <p:sp>
        <p:nvSpPr>
          <p:cNvPr id="15" name="Shape 13"/>
          <p:cNvSpPr/>
          <p:nvPr/>
        </p:nvSpPr>
        <p:spPr>
          <a:xfrm>
            <a:off x="457200" y="6473952"/>
            <a:ext cx="11274552" cy="0"/>
          </a:xfrm>
          <a:prstGeom prst="line">
            <a:avLst/>
          </a:prstGeom>
          <a:noFill/>
          <a:ln w="9525">
            <a:solidFill>
              <a:srgbClr val="E5E7EB"/>
            </a:solidFill>
            <a:prstDash val="solid"/>
          </a:ln>
        </p:spPr>
      </p:sp>
      <p:sp>
        <p:nvSpPr>
          <p:cNvPr id="16" name="Text 14"/>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22 of 30</a:t>
            </a:r>
            <a:endParaRPr lang="en-US" sz="850" dirty="0"/>
          </a:p>
        </p:txBody>
      </p:sp>
      <p:sp>
        <p:nvSpPr>
          <p:cNvPr id="17" name="Text 15"/>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19</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EXIT IS THE NEGOTIATION</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Three ways out, and two need long notice</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Renew the SELA.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Simplest, and priced from deployment, so your own count decides how it goes.</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Return to standard licensing.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Requires knowing exactly what you use, and usually a reduction you can evidence.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Reduce scope and commitment.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middle path. It needs a story about what you no longer need, told with data.</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Start eighteen months out.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Two of those three take that long to prepare properly. The first one does not, and it costs you.</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Know your walk away number.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What standard licensing would cost for what you actually use. That is your ceiling.</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22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19</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WHERE IT GOES WRONG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SELA failures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Sold as unlimited internally.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Teams deploy freely, including products that were never inside the scope.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Sized on the ambition.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commitment built on a three year plan that delivered half of what it promised.</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No internal counting.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Three years of freedom, then a renewal priced on a figure only they hold.</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exit started too late.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Six months out, with no data and no alternative, which is not a negotiation.</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Entity changes ignored.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An acquired business plugged into the org, outside the named entities.</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22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19</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What gives you the strongest position at a SELA renewal?</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 benchmark of what other customers pay</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Your own deployment and usage data, plus a costed standard licensing alternative</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 credible threat to move to another CRM</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Waiting until close to the vendor's year end</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and pick an answer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22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19</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Your own deployment and usage data, plus a costed standard licensing alternative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 benchmark of what other customers pay</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Your own deployment and usage data, plus a costed standard licensing alternative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 credible threat to move to another CRM</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Waiting until close to the vendor's year end</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Those two things together give you a number and an alternative, which is what a negotiating position is made of, and the alternative does not need to be attractive, only real and costed. A prices somebody else's scope and is easy to dismiss. C is not credible for most organisations at this depth of deployment, and everybody in the room knows it. D is genuine timing leverage and it amplifies a position rather than creating one, so it is worth using and worth nothing on its own.</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22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19</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SELA OPERATING MODEL</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Quarterly during the term, then the exit programme</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quarterly count.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One page: users by type, consumption by meter, capacity, dated and stored.</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scope log.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 new product, whether it was in scope, and who made that call.</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adoption line.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Actual against the plan that justified the commitment, reviewed twice a year.</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At eighteen months out.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Cost the standard licensing alternative for what you genuinely use.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At twelve months out.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Decide the direction: renew, reduce or return. Then prepare that case properly.</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22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19</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SESSION 22  –  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A SELA is a committed spend floor with deployment flexibility inside a defined scope, so the word unlimited is wrong in two directions: under-use returns nothing, and anything outside the scope is still a purchase at standard rates.</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The agreement removes counting, which is the relief you are buying and the reason the exit is difficult, because the renewal is priced on deployed volume and whoever holds the only measurement holds the negotiation.</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So count yourself quarterly from year one, keep a scope log, review adoption against the plan that justified the commitment, and start the exit eighteen months out with a costed standard licensing alternative for what you genuinely use.</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UP NEXT</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23 takes on support: Standard, Premier and Signature, what the percentage buys, and whether you need it.</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salesforce-licensing  |  Session 22 of 30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17 / 19</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BEFORE SESSION 23</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About two hours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Establish whether you have one.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Many organisations are unsure. Look for a committed total rather than per line quantities.</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the scope language.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Which products, which entities, and what happens when Salesforce releases something new.</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the renewal basis.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How the next agreement is priced. This is the sentence that matters most.</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Start the quarterly count.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Today's deployment, dated. Even in year three, one data point beats none.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Cost the alternative roughly.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What standard licensing would cost for current usage. A rough figure is enough to start.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22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18 / 19</a:t>
            </a:r>
            <a:endParaRPr lang="en-US" sz="8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guides from Redress Compliance</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Buyer side references for this session, all on redresscompliance.com.</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Salesforce SELA: scope funds it</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redresscompliance.com/salesforce-sela-article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How the scope sizes the commitment, and what that means for you.</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Cracking the Salesforce SELA</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redresscompliance.com/crackingthesalesforcesela</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structure of the agreement, taken apart section by section.</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Managing a SELA during the term</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redresscompliance.com/managing-a-salesforce-sela-maximizing-value-and-avoiding-pitfalls-during-the-term</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work in years one and two that decides the exit.</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SELA renewal against exit</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redresscompliance.com/salesforce-sela-renewal-service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Building the baseline and costing the alternative.</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Salesforce minimums and true ups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redresscompliance.com/salesforce-licensing-minimums-true-ups-playbook</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How floors behave, inside a SELA and outside one.</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22 of 30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19 / 19</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SESSION 22  –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will be able to do</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Say what a SELA actually is.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committed spend envelope with flexibility inside it, not an unlimited licence.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Judge whether it fits you.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Four conditions. If you fail two of them, the answer is probably no.</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Name the traps.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Scope that funds it, the floor that ratchets, and the measurement you do not hold.</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Manage it during the term.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work that makes the exit survivable happens in years one and two.</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Prepare the exit.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SELA ends in one of three ways, and two of them need eighteen months of notice.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22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19</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WHAT IT ACTUALLY IS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A commitment with flexibility inside it</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The word enterprise suggests unlimited. It is not. A SELA is an agreed spend over a term, in exchange for freedom to deploy within an agreed scope, and both halves of that sentence carry weight.</a:t>
            </a:r>
            <a:endParaRPr lang="en-US" sz="1350" dirty="0"/>
          </a:p>
        </p:txBody>
      </p:sp>
      <p:sp>
        <p:nvSpPr>
          <p:cNvPr id="5" name="Shape 3"/>
          <p:cNvSpPr/>
          <p:nvPr/>
        </p:nvSpPr>
        <p:spPr>
          <a:xfrm>
            <a:off x="457200" y="1463040"/>
            <a:ext cx="2647188" cy="2651760"/>
          </a:xfrm>
          <a:prstGeom prst="rect">
            <a:avLst/>
          </a:prstGeom>
          <a:solidFill>
            <a:srgbClr val="FAFAF9"/>
          </a:solidFill>
          <a:ln w="12700">
            <a:solidFill>
              <a:srgbClr val="E5E7EB"/>
            </a:solidFill>
            <a:prstDash val="solid"/>
          </a:ln>
        </p:spPr>
      </p:sp>
      <p:sp>
        <p:nvSpPr>
          <p:cNvPr id="6" name="Shape 4"/>
          <p:cNvSpPr/>
          <p:nvPr/>
        </p:nvSpPr>
        <p:spPr>
          <a:xfrm>
            <a:off x="685800" y="1737360"/>
            <a:ext cx="502920" cy="0"/>
          </a:xfrm>
          <a:prstGeom prst="line">
            <a:avLst/>
          </a:prstGeom>
          <a:noFill/>
          <a:ln w="31750">
            <a:solidFill>
              <a:srgbClr val="C9A227"/>
            </a:solidFill>
            <a:prstDash val="solid"/>
          </a:ln>
        </p:spPr>
      </p:sp>
      <p:sp>
        <p:nvSpPr>
          <p:cNvPr id="7" name="Text 5"/>
          <p:cNvSpPr/>
          <p:nvPr/>
        </p:nvSpPr>
        <p:spPr>
          <a:xfrm>
            <a:off x="658368"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A spend floor</a:t>
            </a:r>
            <a:endParaRPr lang="en-US" sz="2500" dirty="0"/>
          </a:p>
        </p:txBody>
      </p:sp>
      <p:sp>
        <p:nvSpPr>
          <p:cNvPr id="8" name="Text 6"/>
          <p:cNvSpPr/>
          <p:nvPr/>
        </p:nvSpPr>
        <p:spPr>
          <a:xfrm>
            <a:off x="658368"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You commit to a number. Using less does not reduce what you pay.</a:t>
            </a:r>
            <a:endParaRPr lang="en-US" sz="1300" dirty="0"/>
          </a:p>
        </p:txBody>
      </p:sp>
      <p:sp>
        <p:nvSpPr>
          <p:cNvPr id="9" name="Shape 7"/>
          <p:cNvSpPr/>
          <p:nvPr/>
        </p:nvSpPr>
        <p:spPr>
          <a:xfrm>
            <a:off x="3332988" y="1463040"/>
            <a:ext cx="2647188" cy="2651760"/>
          </a:xfrm>
          <a:prstGeom prst="rect">
            <a:avLst/>
          </a:prstGeom>
          <a:solidFill>
            <a:srgbClr val="FAFAF9"/>
          </a:solidFill>
          <a:ln w="12700">
            <a:solidFill>
              <a:srgbClr val="E5E7EB"/>
            </a:solidFill>
            <a:prstDash val="solid"/>
          </a:ln>
        </p:spPr>
      </p:sp>
      <p:sp>
        <p:nvSpPr>
          <p:cNvPr id="10" name="Shape 8"/>
          <p:cNvSpPr/>
          <p:nvPr/>
        </p:nvSpPr>
        <p:spPr>
          <a:xfrm>
            <a:off x="3561588" y="1737360"/>
            <a:ext cx="502920" cy="0"/>
          </a:xfrm>
          <a:prstGeom prst="line">
            <a:avLst/>
          </a:prstGeom>
          <a:noFill/>
          <a:ln w="31750">
            <a:solidFill>
              <a:srgbClr val="C9A227"/>
            </a:solidFill>
            <a:prstDash val="solid"/>
          </a:ln>
        </p:spPr>
      </p:sp>
      <p:sp>
        <p:nvSpPr>
          <p:cNvPr id="11" name="Text 9"/>
          <p:cNvSpPr/>
          <p:nvPr/>
        </p:nvSpPr>
        <p:spPr>
          <a:xfrm>
            <a:off x="3534156"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Scope bounded</a:t>
            </a:r>
            <a:endParaRPr lang="en-US" sz="2500" dirty="0"/>
          </a:p>
        </p:txBody>
      </p:sp>
      <p:sp>
        <p:nvSpPr>
          <p:cNvPr id="12" name="Text 10"/>
          <p:cNvSpPr/>
          <p:nvPr/>
        </p:nvSpPr>
        <p:spPr>
          <a:xfrm>
            <a:off x="3534156"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Freedom applies to named products and named entities, not to everything.</a:t>
            </a:r>
            <a:endParaRPr lang="en-US" sz="1300" dirty="0"/>
          </a:p>
        </p:txBody>
      </p:sp>
      <p:sp>
        <p:nvSpPr>
          <p:cNvPr id="13" name="Shape 11"/>
          <p:cNvSpPr/>
          <p:nvPr/>
        </p:nvSpPr>
        <p:spPr>
          <a:xfrm>
            <a:off x="6208776" y="1463040"/>
            <a:ext cx="2647188" cy="2651760"/>
          </a:xfrm>
          <a:prstGeom prst="rect">
            <a:avLst/>
          </a:prstGeom>
          <a:solidFill>
            <a:srgbClr val="FAFAF9"/>
          </a:solidFill>
          <a:ln w="12700">
            <a:solidFill>
              <a:srgbClr val="E5E7EB"/>
            </a:solidFill>
            <a:prstDash val="solid"/>
          </a:ln>
        </p:spPr>
      </p:sp>
      <p:sp>
        <p:nvSpPr>
          <p:cNvPr id="14" name="Shape 12"/>
          <p:cNvSpPr/>
          <p:nvPr/>
        </p:nvSpPr>
        <p:spPr>
          <a:xfrm>
            <a:off x="6437376" y="1737360"/>
            <a:ext cx="502920" cy="0"/>
          </a:xfrm>
          <a:prstGeom prst="line">
            <a:avLst/>
          </a:prstGeom>
          <a:noFill/>
          <a:ln w="31750">
            <a:solidFill>
              <a:srgbClr val="C9A227"/>
            </a:solidFill>
            <a:prstDash val="solid"/>
          </a:ln>
        </p:spPr>
      </p:sp>
      <p:sp>
        <p:nvSpPr>
          <p:cNvPr id="15" name="Text 13"/>
          <p:cNvSpPr/>
          <p:nvPr/>
        </p:nvSpPr>
        <p:spPr>
          <a:xfrm>
            <a:off x="6409944"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Term locked</a:t>
            </a:r>
            <a:endParaRPr lang="en-US" sz="2500" dirty="0"/>
          </a:p>
        </p:txBody>
      </p:sp>
      <p:sp>
        <p:nvSpPr>
          <p:cNvPr id="16" name="Text 14"/>
          <p:cNvSpPr/>
          <p:nvPr/>
        </p:nvSpPr>
        <p:spPr>
          <a:xfrm>
            <a:off x="6409944"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Usually three years, with limited ability to change direction inside it.</a:t>
            </a:r>
            <a:endParaRPr lang="en-US" sz="1300" dirty="0"/>
          </a:p>
        </p:txBody>
      </p:sp>
      <p:sp>
        <p:nvSpPr>
          <p:cNvPr id="17" name="Shape 15"/>
          <p:cNvSpPr/>
          <p:nvPr/>
        </p:nvSpPr>
        <p:spPr>
          <a:xfrm>
            <a:off x="9084564" y="1463040"/>
            <a:ext cx="2647188" cy="2651760"/>
          </a:xfrm>
          <a:prstGeom prst="rect">
            <a:avLst/>
          </a:prstGeom>
          <a:solidFill>
            <a:srgbClr val="FAFAF9"/>
          </a:solidFill>
          <a:ln w="12700">
            <a:solidFill>
              <a:srgbClr val="E5E7EB"/>
            </a:solidFill>
            <a:prstDash val="solid"/>
          </a:ln>
        </p:spPr>
      </p:sp>
      <p:sp>
        <p:nvSpPr>
          <p:cNvPr id="18" name="Shape 16"/>
          <p:cNvSpPr/>
          <p:nvPr/>
        </p:nvSpPr>
        <p:spPr>
          <a:xfrm>
            <a:off x="9313164" y="1737360"/>
            <a:ext cx="502920" cy="0"/>
          </a:xfrm>
          <a:prstGeom prst="line">
            <a:avLst/>
          </a:prstGeom>
          <a:noFill/>
          <a:ln w="31750">
            <a:solidFill>
              <a:srgbClr val="C9A227"/>
            </a:solidFill>
            <a:prstDash val="solid"/>
          </a:ln>
        </p:spPr>
      </p:sp>
      <p:sp>
        <p:nvSpPr>
          <p:cNvPr id="19" name="Text 17"/>
          <p:cNvSpPr/>
          <p:nvPr/>
        </p:nvSpPr>
        <p:spPr>
          <a:xfrm>
            <a:off x="9285732"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Counting stops</a:t>
            </a:r>
            <a:endParaRPr lang="en-US" sz="2500" dirty="0"/>
          </a:p>
        </p:txBody>
      </p:sp>
      <p:sp>
        <p:nvSpPr>
          <p:cNvPr id="20" name="Text 18"/>
          <p:cNvSpPr/>
          <p:nvPr/>
        </p:nvSpPr>
        <p:spPr>
          <a:xfrm>
            <a:off x="9285732"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The relief everybody wants, and the reason the exit is so difficult.</a:t>
            </a:r>
            <a:endParaRPr lang="en-US" sz="1300" dirty="0"/>
          </a:p>
        </p:txBody>
      </p:sp>
      <p:sp>
        <p:nvSpPr>
          <p:cNvPr id="21" name="Shape 19"/>
          <p:cNvSpPr/>
          <p:nvPr/>
        </p:nvSpPr>
        <p:spPr>
          <a:xfrm>
            <a:off x="457200" y="4297680"/>
            <a:ext cx="11274552" cy="548640"/>
          </a:xfrm>
          <a:prstGeom prst="rect">
            <a:avLst/>
          </a:prstGeom>
          <a:solidFill>
            <a:srgbClr val="FDF8EC"/>
          </a:solidFill>
          <a:ln/>
        </p:spPr>
      </p:sp>
      <p:sp>
        <p:nvSpPr>
          <p:cNvPr id="22" name="Shape 20"/>
          <p:cNvSpPr/>
          <p:nvPr/>
        </p:nvSpPr>
        <p:spPr>
          <a:xfrm>
            <a:off x="457200" y="4297680"/>
            <a:ext cx="45720" cy="548640"/>
          </a:xfrm>
          <a:prstGeom prst="rect">
            <a:avLst/>
          </a:prstGeom>
          <a:solidFill>
            <a:srgbClr val="C9A227"/>
          </a:solidFill>
          <a:ln/>
        </p:spPr>
      </p:sp>
      <p:sp>
        <p:nvSpPr>
          <p:cNvPr id="23" name="Text 21"/>
          <p:cNvSpPr/>
          <p:nvPr/>
        </p:nvSpPr>
        <p:spPr>
          <a:xfrm>
            <a:off x="685800" y="429768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commercial trade is simple: you give up flexibility on spend to gain flexibility on deployment. Whether that is a good trade depends entirely on how much you will deploy.</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22 of 30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19</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SHAPE OF THE DEAL</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components, and where each one binds</a:t>
            </a:r>
            <a:endParaRPr lang="en-US" sz="27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227072"/>
                <a:gridCol w="4268555"/>
                <a:gridCol w="4778925"/>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COMPONENT</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IT SAYS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WHERE IT BINDS YOU</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commitment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Total spend across the term, often ramped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It is a floor. Under-use is your loss, not a saving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scope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Which products and which entities are covered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Anything outside is a separate purchase at standard rates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flexibility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Deploy freely within scope without counting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Only within scope, and only for the term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term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Usually three years, sometimes longer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Exit before the end is rarely available on reasonable terms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renewal basis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How the next agreement is priced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Frequently on deployed volume, measured by them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last row is where most of the risk sits, and it is the row that gets the least attention during the original negotiation.</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22 of 30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19</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What is a SELA best described as?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An unlimited licence for Salesforce products</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 committed spend floor with deployment flexibility inside a defined scope</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 discount programme for large customers</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 support and services agreement</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and pick an answer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22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19</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 committed spend floor with deployment flexibility inside a defined scope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An unlimited licence for Salesforce products</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A committed spend floor with deployment flexibility inside a defined scope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 discount programme for large customers</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 support and services agreement</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Both halves matter: the floor means under-use costs you nothing back, and the scope means the freedom has edges that are easy to forget once counting stops. A is how these agreements get described internally and it causes real damage, because teams deploy products that were never in scope. C describes an effect rather than the instrument, and the discount is the compensation for the commitment. D is a different agreement entirely, and support is usually priced on top of the SELA value.</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22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19</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WHEN IT GENUINELY FITS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Four conditions, and you want most of them</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You are genuinely growing into it.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funded, dated deployment plan, not an aspiration written for the business case.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scope matches your estate.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products you will actually use are inside it, including the ones arriving later.</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Administrative drag is real.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If every small addition currently takes six weeks of procurement, freedom has value.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You can measure yourself.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Because you will need your own deployment number at the end, and nobody will collect it for you.</a:t>
            </a:r>
            <a:endParaRPr lang="en-US" sz="1600" dirty="0"/>
          </a:p>
        </p:txBody>
      </p:sp>
      <p:sp>
        <p:nvSpPr>
          <p:cNvPr id="15" name="Shape 13"/>
          <p:cNvSpPr/>
          <p:nvPr/>
        </p:nvSpPr>
        <p:spPr>
          <a:xfrm>
            <a:off x="457200" y="6473952"/>
            <a:ext cx="11274552" cy="0"/>
          </a:xfrm>
          <a:prstGeom prst="line">
            <a:avLst/>
          </a:prstGeom>
          <a:noFill/>
          <a:ln w="9525">
            <a:solidFill>
              <a:srgbClr val="E5E7EB"/>
            </a:solidFill>
            <a:prstDash val="solid"/>
          </a:ln>
        </p:spPr>
      </p:sp>
      <p:sp>
        <p:nvSpPr>
          <p:cNvPr id="16" name="Text 14"/>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22 of 30</a:t>
            </a:r>
            <a:endParaRPr lang="en-US" sz="850" dirty="0"/>
          </a:p>
        </p:txBody>
      </p:sp>
      <p:sp>
        <p:nvSpPr>
          <p:cNvPr id="17" name="Text 15"/>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19</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TRAPS INSIDE IT</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things that decide the outcome</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Scope funds the deal.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commitment is sized from a scope that assumes adoption you have not yet achieved.</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floor ratchets.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Next term is proposed from this term's deployment, so growth is permanent.</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Products drift out of scope.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New Salesforce products are new purchases unless the scope language anticipated them.</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Nobody counts during the term.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Counting was the thing you were escaping, and it is what you need at the exit.</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Entities change.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An acquisition or a divestiture can sit outside the named entities entirely.</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22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19</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 are in year one of a SELA. What is the most important thing to do?</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Deploy as widely as possible to maximise the value</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Start recording your own deployment figures every quarter</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Wait until year three and let the vendor produce the numbers</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Renegotiate the commitment downward</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22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19</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19</Slides>
  <Notes>19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2026-08-15T19:55:24Z</dcterms:created>
  <dcterms:modified xsi:type="dcterms:W3CDTF">2026-08-15T19:55:24Z</dcterms:modified>
</cp:coreProperties>
</file>