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4  –  SESSION 20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Revenue Cloud, Commerce Cloud and the rest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metrics to recognise on sight, and what each one does to you</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Marketing Cloud, contacts and the growth you do not control</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4 closes. Four families, one test. 18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Declining rate bands as volume grows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lower flat percentage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Declining rate bands as volume grows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longer term at the same 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Payment terms extended to sixty days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Bands change the shape of the curve rather than shifting it down, so they protect you precisely in the scenario your business is working toward, which a flat reduction does not. A helps at every volume and helps least where it matters most, and it is the ask most buyers lead with. C locks a rate that may be wrong for three years and gives away the renewal. D is a cash flow improvement and not a licensing one, and trading it for rate structure is a poor exchange.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INDUSTRIES AND THE REST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long tail, and how to approach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Industry clouds bundle differently.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Vertical packages with their own objects, and sometimes their own metric.</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Field Service adds its own populations.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Technicians, contractors and dispatchers, each with a different licence shape.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Acquired products keep their models.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bought by Salesforce arrives with the metric it already had.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catalogue outpaces any course.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why the four families matter more than any list of product names.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place it, then price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Identify the family first, and the right questions follow automatically.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RECOGNISING A METRIC ON SIGHT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questions, one minute, any new line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makes this number go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Hiring, deploying, configuring, or trading. That answer names the family.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Who can make it go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do they know that they can. This is the governance question.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makes it go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honest answer is nothing, you have an accumulating line and it needs a rule.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ask the standard four.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Peak or average, what counts, when it is measured, and the rate above the commitment.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answers on the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in an email. Definitions that live in documentation can be reinterpreted.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portfolio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new product bought on the old mental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Assuming a seat metric because every previous line was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Outcome metrics sized on today's trading.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commitment written against a year the business intends to beat.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portfolio 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Nine products, nine metrics, nine separate conversations and no single page.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Each line owned by its own department.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nobody sees that four of them rise together when the company grows.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Definitions left in documentation.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Across a portfolio this large, that is a lot of surface area you do not control.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new Salesforce product is proposed. What is the first question?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does it cost per user?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makes the number go up, and what makes it go down?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competitors offer the same 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it be added to the existing agreement?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makes the number go up, and what makes it go down?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 does it cost per user?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What makes the number go up, and what makes it go down?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 competitors offer the same 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it be added to the existing agreement?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That pair of questions identifies the family, the growth mechanism and whether the line is reversible, and everything else you need follows from the answers. A assumes a per user model before establishing that there is one, which is the single most common error across this whole portfolio. C is a procurement question that arrives later and matters less than the structure. D is worth asking and it is about packaging, which you cannot judge until you understand what you are packaging.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PORTFOLIO PAGE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page, every line, five columns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product and its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plainly, in the terms the contract uses rather than the marketing name.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family.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capacity, consumption or outcome. One word, and it predicts the failure mode.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Direction of travel.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Rising, flat or reducible. Most estates discover more rising lines than they expected.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name per line. Blank cells are your priority list, not an administrative gap.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renewal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lines that renew together can be negotiated together, and usually are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20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line in the Salesforce catalogue belongs to one of four families, people, capacity, consumption or business outcome, and once you can place a product in a minute you no longer need to have studied it, because the family predicts how it will fail.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Outcome metrics deserve particular respect because they price your success rather than your waste, so on a revenue share the structure matters more than the rate, and declining bands protect you exactly in the scenario your business is working toward.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Hold one portfolio page with every line, its metric, its family, its direction and its owner, because nine products with nine metrics owned by nine departments is how an estate grows in four directions at once without anybody being able to describe 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5 opens on the agreement itself: the order form in detail, term, ramp, co-termination, auto renewal and the uplift clause.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every Salesforce line you 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order forms, including anything bundled into another product.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Assign a family to each.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capacity, consumption or outcome. One word per line, no exceptions.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direction.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Rising, flat or reducible, and be honest about which of them only ever rise.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an owner per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blanks are the finding, and there will be blanks.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renewal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look for the lines that could be brought together into one negotiation.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Commerce Cloud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redresscompliance.com/salesforce-commerce-cloud-licensing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trading value metric, the bands and the minimum commitment.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Revenue Cloud and CPQ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redresscompliance.com/salesforce-revenue-cloud-cpq-licensing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Who needs a licence, and where the population turns out to be wider.</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CPQ and Billing licensing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redresscompliance.com/salesforce-cpq-and-billing-licensing-playbook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Quote to cash across several products and several metrics.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Industries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redresscompliance.com/salesforce-industries-cloud-licensing-guide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vertical packages are built and where they differ.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add ons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redresscompliance.com/salesforce-add-ons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long tail of the catalogue, line by line.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Sort any metric into four families.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capacity, consumption and business outcome. The fourth is the dangerous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Revenue Cloud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seat line with a quiet dependency on who touches a quote.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a revenue share.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the licence is a percentage of your trading, success is priced automatically.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Recognise a metric on sight.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questions that place any new Salesforce line within a minute.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the whole portfolio.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listing every line, its metric, its direction and who owns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FOUR METRIC FAMILIES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Everything in the catalogue is one of these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Twenty sessions in, the catalogue stops being a list to memorise and becomes four patterns. New products arrive constantly. The families do not change, and each one fails in a characteristic way.</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People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Users, roles, tiers. Fails through over-assignment and dormant accounts.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Capacity</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Cores, environments, storage. Fails through sizing that nobody revisits.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Consumption</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Credits, conversations, sends. Fails through configuration nobody costs.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Outcome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Revenue, orders, contacts. Fails by charging you for succeeding.</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fourth family is the one to watch, because the others punish waste while an outcome metric prices your growth, and growth is the thing every business case in your organisation promises.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REVENUE CLOUD AND CPQ</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seat line with a definition question underneath it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98251"/>
                <a:gridCol w="4268555"/>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ESTABLISH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needs the licence?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Quoting capability is often needed beyond the sales team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approvers, finance and support need it, or only authors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Does approval count as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approver touching a quote may require licensing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exact boundary, in writing, before you size the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Is billing a separate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Quote to cash spans several products with separate metrics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components you have bought, and which are assumed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about the platform layer?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CPQ objects can pull users into higher licence types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interaction with your Platform and full CRM populations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a people metric with an unusually wide population, and the count grows through process design rather than hiring, which puts it halfway toward being a consumption line.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metric family charges you more when the business performs well?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People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Capacity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Consumption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Business outcome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Business outcome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People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Capacity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Consumption</a:t>
            </a:r>
            <a:endParaRPr lang="en-US" sz="1650" dirty="0"/>
          </a:p>
        </p:txBody>
      </p:sp>
      <p:sp>
        <p:nvSpPr>
          <p:cNvPr id="16" name="Shape 14"/>
          <p:cNvSpPr/>
          <p:nvPr/>
        </p:nvSpPr>
        <p:spPr>
          <a:xfrm>
            <a:off x="457200" y="3602736"/>
            <a:ext cx="11274552" cy="621792"/>
          </a:xfrm>
          <a:prstGeom prst="rect">
            <a:avLst/>
          </a:prstGeom>
          <a:solidFill>
            <a:srgbClr val="EAF3EC"/>
          </a:solidFill>
          <a:ln w="19050">
            <a:solidFill>
              <a:srgbClr val="2E7D46"/>
            </a:solidFill>
            <a:prstDash val="solid"/>
          </a:ln>
        </p:spPr>
      </p:sp>
      <p:sp>
        <p:nvSpPr>
          <p:cNvPr id="17" name="Shape 15"/>
          <p:cNvSpPr/>
          <p:nvPr/>
        </p:nvSpPr>
        <p:spPr>
          <a:xfrm>
            <a:off x="621792" y="3694176"/>
            <a:ext cx="438912" cy="438912"/>
          </a:xfrm>
          <a:prstGeom prst="rect">
            <a:avLst/>
          </a:prstGeom>
          <a:solidFill>
            <a:srgbClr val="2E7D46"/>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Business outcome   ✓</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outcome metric ties the licence directly to trading performance, so a good year raises the bill without anybody deciding anything, and unlike the other three there is no waste to remove and no efficiency to find. A rises with headcount, which is a decision. B rises with deployment, also a decision. C rises with configuration, which is a decision made by somebody who did not realise they were making it, and that is bad enough. Only D charges you for the result you were trying to produce.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COMMERCE CLOUD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clearest outcome metric in the portfolio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Priced against trading volume.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Commonly a share of the value transacted through the platform.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licence scales with success.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strong season raises the fee, automatically and immediately.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There is no efficiency lever.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cannot optimise your way down. The only variables are rate and structure.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makes the tiers the lever.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Rate bands, thresholds and where they sit relative to your forecast.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floor matters.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minimum commitment protects them in a bad year. Negotiate it knowing that.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REVENUE SHARE PROBLEM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things to negotiate when the metric is your trading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Declining rate bands.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percentage should fall as volume rises. A flat rate on growth is punishing.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counts as transacted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Returns, cancellations, tax and shipping. Each one is worth arguing about.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minimum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owe in a poor year, which is the risk sitting on your side of the table.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Channel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sales channels flow through the metric, and what happens when you add one.</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 a revenue share model, what is the most valuable structural ask?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lower flat percentage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Declining rate bands as volume grows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longer term at the same 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Payment terms extended to sixty days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2026-08-15T08:54:43Z</dcterms:created>
  <dcterms:modified xsi:type="dcterms:W3CDTF">2026-08-15T08:54:43Z</dcterms:modified>
</cp:coreProperties>
</file>