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notesMasterIdLst>
    <p:notesMasterId r:id="rId21"/>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notesMaster" Target="notesMasters/notesMaster1.xml"/><Relationship Id="rId22" Type="http://schemas.openxmlformats.org/officeDocument/2006/relationships/presProps" Target="presProps.xml"/><Relationship Id="rId23" Type="http://schemas.openxmlformats.org/officeDocument/2006/relationships/viewProps" Target="viewProps.xml"/><Relationship Id="rId24" Type="http://schemas.openxmlformats.org/officeDocument/2006/relationships/theme" Target="theme/theme1.xml"/><Relationship Id="rId25"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77724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SALESFORCE LICENSING MASTERY  |  MODULE 3  –  SESSION 11 OF 30</a:t>
            </a:r>
            <a:endParaRPr lang="en-US" sz="1150" dirty="0"/>
          </a:p>
        </p:txBody>
      </p:sp>
      <p:sp>
        <p:nvSpPr>
          <p:cNvPr id="3" name="Text 1"/>
          <p:cNvSpPr/>
          <p:nvPr/>
        </p:nvSpPr>
        <p:spPr>
          <a:xfrm>
            <a:off x="457200" y="1143000"/>
            <a:ext cx="11274552" cy="1554480"/>
          </a:xfrm>
          <a:prstGeom prst="rect">
            <a:avLst/>
          </a:prstGeom>
          <a:noFill/>
          <a:ln/>
        </p:spPr>
        <p:txBody>
          <a:bodyPr wrap="square" lIns="0" tIns="0" rIns="0" bIns="0" rtlCol="0" anchor="ctr"/>
          <a:lstStyle/>
          <a:p>
            <a:pPr indent="0" marL="0">
              <a:buNone/>
            </a:pPr>
            <a:r>
              <a:rPr lang="en-US" sz="4700" b="1" dirty="0">
                <a:solidFill>
                  <a:srgbClr val="FFFFFF"/>
                </a:solidFill>
                <a:latin typeface="Segoe UI" pitchFamily="34" charset="0"/>
                <a:ea typeface="Segoe UI" pitchFamily="34" charset="-122"/>
                <a:cs typeface="Segoe UI" pitchFamily="34" charset="-120"/>
              </a:rPr>
              <a:t>Data Cloud and the credit model</a:t>
            </a:r>
            <a:endParaRPr lang="en-US" sz="4700" dirty="0"/>
          </a:p>
        </p:txBody>
      </p:sp>
      <p:sp>
        <p:nvSpPr>
          <p:cNvPr id="4" name="Shape 2"/>
          <p:cNvSpPr/>
          <p:nvPr/>
        </p:nvSpPr>
        <p:spPr>
          <a:xfrm>
            <a:off x="457200" y="2743200"/>
            <a:ext cx="1463040" cy="0"/>
          </a:xfrm>
          <a:prstGeom prst="line">
            <a:avLst/>
          </a:prstGeom>
          <a:noFill/>
          <a:ln w="31750">
            <a:solidFill>
              <a:srgbClr val="C9A227"/>
            </a:solidFill>
            <a:prstDash val="solid"/>
          </a:ln>
        </p:spPr>
      </p:sp>
      <p:sp>
        <p:nvSpPr>
          <p:cNvPr id="5" name="Text 3"/>
          <p:cNvSpPr/>
          <p:nvPr/>
        </p:nvSpPr>
        <p:spPr>
          <a:xfrm>
            <a:off x="457200" y="2926080"/>
            <a:ext cx="10058400" cy="731520"/>
          </a:xfrm>
          <a:prstGeom prst="rect">
            <a:avLst/>
          </a:prstGeom>
          <a:noFill/>
          <a:ln/>
        </p:spPr>
        <p:txBody>
          <a:bodyPr wrap="square" lIns="0" tIns="0" rIns="0" bIns="0" rtlCol="0" anchor="ctr"/>
          <a:lstStyle/>
          <a:p>
            <a:pPr indent="0" marL="0">
              <a:buNone/>
            </a:pPr>
            <a:r>
              <a:rPr lang="en-US" sz="1900" dirty="0">
                <a:solidFill>
                  <a:srgbClr val="E8D9A2"/>
                </a:solidFill>
                <a:latin typeface="Segoe UI" pitchFamily="34" charset="0"/>
                <a:ea typeface="Segoe UI" pitchFamily="34" charset="-122"/>
                <a:cs typeface="Segoe UI" pitchFamily="34" charset="-120"/>
              </a:rPr>
              <a:t>What a credit is, what consumes them, and why the bill moves without a purchase</a:t>
            </a:r>
            <a:endParaRPr lang="en-US" sz="1900" dirty="0"/>
          </a:p>
        </p:txBody>
      </p:sp>
      <p:sp>
        <p:nvSpPr>
          <p:cNvPr id="6" name="Text 4"/>
          <p:cNvSpPr/>
          <p:nvPr/>
        </p:nvSpPr>
        <p:spPr>
          <a:xfrm>
            <a:off x="457200"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LAST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Limits as commercial levers, and the part that fails closed</a:t>
            </a:r>
            <a:endParaRPr lang="en-US" sz="1100" dirty="0"/>
          </a:p>
        </p:txBody>
      </p:sp>
      <p:sp>
        <p:nvSpPr>
          <p:cNvPr id="7" name="Text 5"/>
          <p:cNvSpPr/>
          <p:nvPr/>
        </p:nvSpPr>
        <p:spPr>
          <a:xfrm>
            <a:off x="6323076"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THIS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Module 3 opens. A meter, not a seat. 20 minutes.</a:t>
            </a:r>
            <a:endParaRPr lang="en-US" sz="1100" dirty="0"/>
          </a:p>
        </p:txBody>
      </p:sp>
      <p:sp>
        <p:nvSpPr>
          <p:cNvPr id="8" name="Text 6"/>
          <p:cNvSpPr/>
          <p:nvPr/>
        </p:nvSpPr>
        <p:spPr>
          <a:xfrm>
            <a:off x="457200" y="5623560"/>
            <a:ext cx="7315200" cy="274320"/>
          </a:xfrm>
          <a:prstGeom prst="rect">
            <a:avLst/>
          </a:prstGeom>
          <a:noFill/>
          <a:ln/>
        </p:spPr>
        <p:txBody>
          <a:bodyPr wrap="square" lIns="0" tIns="0" rIns="0" bIns="0" rtlCol="0" anchor="ctr"/>
          <a:lstStyle/>
          <a:p>
            <a:pPr indent="0" marL="0">
              <a:buNone/>
            </a:pPr>
            <a:r>
              <a:rPr lang="en-US" sz="1200" dirty="0">
                <a:solidFill>
                  <a:srgbClr val="B8C5DA"/>
                </a:solidFill>
                <a:latin typeface="Segoe UI" pitchFamily="34" charset="0"/>
                <a:ea typeface="Segoe UI" pitchFamily="34" charset="-122"/>
                <a:cs typeface="Segoe UI" pitchFamily="34" charset="-120"/>
              </a:rPr>
              <a:t>20 minutes  |  redresscompliance.com</a:t>
            </a:r>
            <a:endParaRPr lang="en-US" sz="1200" dirty="0"/>
          </a:p>
        </p:txBody>
      </p:sp>
      <p:sp>
        <p:nvSpPr>
          <p:cNvPr id="9" name="Shape 7"/>
          <p:cNvSpPr/>
          <p:nvPr/>
        </p:nvSpPr>
        <p:spPr>
          <a:xfrm>
            <a:off x="457200" y="6473952"/>
            <a:ext cx="11274552" cy="0"/>
          </a:xfrm>
          <a:prstGeom prst="line">
            <a:avLst/>
          </a:prstGeom>
          <a:noFill/>
          <a:ln w="9525">
            <a:solidFill>
              <a:srgbClr val="22314F"/>
            </a:solidFill>
            <a:prstDash val="solid"/>
          </a:ln>
        </p:spPr>
      </p:sp>
      <p:sp>
        <p:nvSpPr>
          <p:cNvPr id="10" name="Text 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salesforce-licensing  |  Session 11 of 30</a:t>
            </a:r>
            <a:endParaRPr lang="en-US" sz="850" dirty="0"/>
          </a:p>
        </p:txBody>
      </p:sp>
      <p:sp>
        <p:nvSpPr>
          <p:cNvPr id="11" name="Text 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 / 19</a:t>
            </a:r>
            <a:endParaRPr lang="en-US" sz="8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2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It expires at the end of the term</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The balance rolls into next year</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The unused portion is refunded or credited</a:t>
            </a:r>
            <a:endParaRPr lang="en-US" sz="1650" dirty="0"/>
          </a:p>
        </p:txBody>
      </p:sp>
      <p:sp>
        <p:nvSpPr>
          <p:cNvPr id="12" name="Shape 10"/>
          <p:cNvSpPr/>
          <p:nvPr/>
        </p:nvSpPr>
        <p:spPr>
          <a:xfrm>
            <a:off x="457200" y="2889504"/>
            <a:ext cx="11274552" cy="621792"/>
          </a:xfrm>
          <a:prstGeom prst="rect">
            <a:avLst/>
          </a:prstGeom>
          <a:solidFill>
            <a:srgbClr val="EAF3EC"/>
          </a:solidFill>
          <a:ln w="19050">
            <a:solidFill>
              <a:srgbClr val="2E7D46"/>
            </a:solidFill>
            <a:prstDash val="solid"/>
          </a:ln>
        </p:spPr>
      </p:sp>
      <p:sp>
        <p:nvSpPr>
          <p:cNvPr id="13" name="Shape 11"/>
          <p:cNvSpPr/>
          <p:nvPr/>
        </p:nvSpPr>
        <p:spPr>
          <a:xfrm>
            <a:off x="621792" y="2980944"/>
            <a:ext cx="438912" cy="438912"/>
          </a:xfrm>
          <a:prstGeom prst="rect">
            <a:avLst/>
          </a:prstGeom>
          <a:solidFill>
            <a:srgbClr val="2E7D46"/>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It expires at the end of the term   ✓</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It converts automatically into storage entitlement</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Use it or lose it is the default, which means an over sized commitment is a pure loss and the vendor keeps it. A is available and it is negotiated, not given, so ask for rollover in writing before signature. B does not happen. D is a reasonable sounding invention. The practical consequence is that both directions cost you: commit too high and you burn the surplus, commit too low and you buy the shortfall at the on demand rate, which is why a ramp and a rollover right are worth more than a slightly better unit price.</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11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10 / 19</a:t>
            </a:r>
            <a:endParaRPr lang="en-US" sz="8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COMMITMENT AND DRAWDOWN</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asks before you sign the credit line</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 ramp, not a flat commitment.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Year one consumption is a guess. Size the commitment to the adoption plan, not the ambition.</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Rollover in writing.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Unused credits carried into the next period, even if only partially. It is negotiable.</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 capped overage rate.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Agree the on demand price at signature, while you still have something to trade.</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right to re-mix.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Move committed value between credit families as the use case changes during the term.</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rate card attached.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consumption multipliers that applied on the day you signed, appended to the order form.</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11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11 / 19</a:t>
            </a:r>
            <a:endParaRPr lang="en-US" sz="8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WHEN THE BALANCE RUNS OUT</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one Salesforce meter that does not stop you</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It keeps working.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Unlike an API limit, exhausting credits does not halt the platform. It bills you.</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At the on demand rate.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Which is higher than committed, and materially higher if you never negotiated it.</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Discovered late.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Consumption reporting lags, so the overage is usually several weeks old when it surfaces.</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And it resets your baseline.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Next year's commitment is proposed from this year's actuals, including the surprise.</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Which is the real cost.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One bad quarter of unmanaged consumption becomes a permanently larger annual commitment.</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11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12 / 19</a:t>
            </a:r>
            <a:endParaRPr lang="en-US" sz="8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WHERE IT GOES WRONG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credit failures</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Sized from the pitch.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commitment based on the vendor's use case deck rather than your own data volumes.</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No owner for consumption.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Everybody can spend credits, nobody reports on them, and no one can stop a job.</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Hourly by default.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Refresh frequencies set to the fastest option because the screen offered it.</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Pilots left running.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proof of concept that ingested everything, still ingesting everything eighteen months later.</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rate card never read.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So nobody knows which operation is ten times the price of the one beside it.</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11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13 / 19</a:t>
            </a:r>
            <a:endParaRPr lang="en-US" sz="8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3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Which control most reduces the risk of a credit surprise?</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 monthly consumption page owned by somebody with the authority to stop a job</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Buying extra credits up front so there is headroom</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 quarterly business review with the account team</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An alert when the committed balance reaches one hundred percent</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and pick an answer before you continue.</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11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14 / 19</a:t>
            </a:r>
            <a:endParaRPr lang="en-US" sz="8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3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A monthly consumption page owned by somebody with the authority to stop a job</a:t>
            </a:r>
            <a:endParaRPr lang="en-US" sz="2200" dirty="0"/>
          </a:p>
        </p:txBody>
      </p:sp>
      <p:sp>
        <p:nvSpPr>
          <p:cNvPr id="4" name="Shape 2"/>
          <p:cNvSpPr/>
          <p:nvPr/>
        </p:nvSpPr>
        <p:spPr>
          <a:xfrm>
            <a:off x="457200" y="1463040"/>
            <a:ext cx="11274552" cy="621792"/>
          </a:xfrm>
          <a:prstGeom prst="rect">
            <a:avLst/>
          </a:prstGeom>
          <a:solidFill>
            <a:srgbClr val="EAF3EC"/>
          </a:solidFill>
          <a:ln w="19050">
            <a:solidFill>
              <a:srgbClr val="2E7D46"/>
            </a:solidFill>
            <a:prstDash val="solid"/>
          </a:ln>
        </p:spPr>
      </p:sp>
      <p:sp>
        <p:nvSpPr>
          <p:cNvPr id="5" name="Shape 3"/>
          <p:cNvSpPr/>
          <p:nvPr/>
        </p:nvSpPr>
        <p:spPr>
          <a:xfrm>
            <a:off x="621792" y="1554480"/>
            <a:ext cx="438912" cy="438912"/>
          </a:xfrm>
          <a:prstGeom prst="rect">
            <a:avLst/>
          </a:prstGeom>
          <a:solidFill>
            <a:srgbClr val="2E7D46"/>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A monthly consumption page owned by somebody with the authority to stop a job   ✓</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Buying extra credits up front so there is headroom</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 quarterly business review with the account team</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An alert when the committed balance reaches one hundred percent</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The cause of a credit surprise is that consumption decisions are made by people who cannot see the balance, so the fix is visibility joined to authority. Both halves matter: a report nobody can act on changes nothing. B buys silence rather than control, and an over sized commitment expires unused. C is useful and it is the vendor's view of your consumption, arriving quarterly, which is too slow and not independent. D alerts you at the moment the money starts, which is the wrong threshold: you want the trend and the projected exhaustion date, not the confirmation.</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11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15 / 19</a:t>
            </a:r>
            <a:endParaRPr lang="en-US" sz="8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MONTHLY CREDIT PAGE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lines, monthly, one owner</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Consumed against commitment.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Month by month, plotted, so the slope is visible rather than the single number.</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projected exhaustion date.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At the current rate, when does the balance reach zero. Compare against the term end.</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five largest consumers.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Which streams, segments and activations, by credits, so the conversation is specific.</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What changed this month.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New sources, altered schedules, new segments. This line explains every movement.</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One named owner.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Someone who can pause a job, and who sits close enough to the budget to want to.</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11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16 / 19</a:t>
            </a:r>
            <a:endParaRPr lang="en-US" sz="8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45720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SESSION 11  –  RECAP</a:t>
            </a:r>
            <a:endParaRPr lang="en-US" sz="1150" dirty="0"/>
          </a:p>
        </p:txBody>
      </p:sp>
      <p:sp>
        <p:nvSpPr>
          <p:cNvPr id="3" name="Text 1"/>
          <p:cNvSpPr/>
          <p:nvPr/>
        </p:nvSpPr>
        <p:spPr>
          <a:xfrm>
            <a:off x="457200" y="822960"/>
            <a:ext cx="11274552" cy="777240"/>
          </a:xfrm>
          <a:prstGeom prst="rect">
            <a:avLst/>
          </a:prstGeom>
          <a:noFill/>
          <a:ln/>
        </p:spPr>
        <p:txBody>
          <a:bodyPr wrap="square" lIns="0" tIns="0" rIns="0" bIns="0" rtlCol="0" anchor="ctr"/>
          <a:lstStyle/>
          <a:p>
            <a:pPr indent="0" marL="0">
              <a:buNone/>
            </a:pPr>
            <a:r>
              <a:rPr lang="en-US" sz="3600" b="1" dirty="0">
                <a:solidFill>
                  <a:srgbClr val="FFFFFF"/>
                </a:solidFill>
                <a:latin typeface="Segoe UI" pitchFamily="34" charset="0"/>
                <a:ea typeface="Segoe UI" pitchFamily="34" charset="-122"/>
                <a:cs typeface="Segoe UI" pitchFamily="34" charset="-120"/>
              </a:rPr>
              <a:t>Three sentences</a:t>
            </a:r>
            <a:endParaRPr lang="en-US" sz="3600" dirty="0"/>
          </a:p>
        </p:txBody>
      </p:sp>
      <p:sp>
        <p:nvSpPr>
          <p:cNvPr id="4" name="Shape 2"/>
          <p:cNvSpPr/>
          <p:nvPr/>
        </p:nvSpPr>
        <p:spPr>
          <a:xfrm>
            <a:off x="457200" y="1737360"/>
            <a:ext cx="1463040" cy="0"/>
          </a:xfrm>
          <a:prstGeom prst="line">
            <a:avLst/>
          </a:prstGeom>
          <a:noFill/>
          <a:ln w="31750">
            <a:solidFill>
              <a:srgbClr val="C9A227"/>
            </a:solidFill>
            <a:prstDash val="solid"/>
          </a:ln>
        </p:spPr>
      </p:sp>
      <p:sp>
        <p:nvSpPr>
          <p:cNvPr id="5" name="Text 3"/>
          <p:cNvSpPr/>
          <p:nvPr/>
        </p:nvSpPr>
        <p:spPr>
          <a:xfrm>
            <a:off x="457200" y="1965960"/>
            <a:ext cx="11274552" cy="2377440"/>
          </a:xfrm>
          <a:prstGeom prst="rect">
            <a:avLst/>
          </a:prstGeom>
          <a:noFill/>
          <a:ln/>
        </p:spPr>
        <p:txBody>
          <a:bodyPr wrap="square" lIns="0" tIns="0" rIns="0" bIns="0" rtlCol="0" anchor="t"/>
          <a:lstStyle/>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Data Cloud is metered rather than seated, so nothing you know about counting users helps you here, and the operations that consume credits do so at very different rates, which makes the published consumption rate card a contractual document rather than a technical appendix.</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The bill moves without a purchase because configuration is the buying decision, and a refresh interval changed in an admin screen raises ingestion, processing, segmentation and activation at the same time, with no approval and no visible transaction anywhere.</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So negotiate the structure and not just the price: a ramp rather than a flat commitment, rollover in writing, a capped overage rate agreed at signature, the right to re-mix families, and a monthly page owned by somebody who can actually stop a job.</a:t>
            </a:r>
            <a:endParaRPr lang="en-US" sz="1600" dirty="0"/>
          </a:p>
        </p:txBody>
      </p:sp>
      <p:sp>
        <p:nvSpPr>
          <p:cNvPr id="6" name="Text 4"/>
          <p:cNvSpPr/>
          <p:nvPr/>
        </p:nvSpPr>
        <p:spPr>
          <a:xfrm>
            <a:off x="457200" y="4526280"/>
            <a:ext cx="11274552" cy="914400"/>
          </a:xfrm>
          <a:prstGeom prst="rect">
            <a:avLst/>
          </a:prstGeom>
          <a:noFill/>
          <a:ln/>
        </p:spPr>
        <p:txBody>
          <a:bodyPr wrap="square" lIns="0" tIns="0" rIns="0" bIns="0" rtlCol="0" anchor="t"/>
          <a:lstStyle/>
          <a:p>
            <a:pPr indent="0" marL="0">
              <a:spcAft>
                <a:spcPts val="500"/>
              </a:spcAft>
              <a:buNone/>
            </a:pPr>
            <a:r>
              <a:rPr lang="en-US" sz="1100" b="1" spc="300" kern="0" dirty="0">
                <a:solidFill>
                  <a:srgbClr val="C9A227"/>
                </a:solidFill>
                <a:latin typeface="Segoe UI" pitchFamily="34" charset="0"/>
                <a:ea typeface="Segoe UI" pitchFamily="34" charset="-122"/>
                <a:cs typeface="Segoe UI" pitchFamily="34" charset="-120"/>
              </a:rPr>
              <a:t>UP NEXT</a:t>
            </a:r>
            <a:endParaRPr lang="en-US" sz="1100" dirty="0"/>
          </a:p>
          <a:p>
            <a:pPr indent="0" marL="0">
              <a:spcAft>
                <a:spcPts val="500"/>
              </a:spcAft>
              <a:buNone/>
            </a:pPr>
            <a:r>
              <a:rPr lang="en-US" sz="1500" dirty="0">
                <a:solidFill>
                  <a:srgbClr val="FFFFFF"/>
                </a:solidFill>
                <a:latin typeface="Segoe UI" pitchFamily="34" charset="0"/>
                <a:ea typeface="Segoe UI" pitchFamily="34" charset="-122"/>
                <a:cs typeface="Segoe UI" pitchFamily="34" charset="-120"/>
              </a:rPr>
              <a:t>Session 12 stays with Data Cloud and gets practical: ingestion, segmentation and activation, and how to forecast consumption before you commit.</a:t>
            </a:r>
            <a:endParaRPr lang="en-US" sz="1100" dirty="0"/>
          </a:p>
        </p:txBody>
      </p:sp>
      <p:sp>
        <p:nvSpPr>
          <p:cNvPr id="7" name="Shape 5"/>
          <p:cNvSpPr/>
          <p:nvPr/>
        </p:nvSpPr>
        <p:spPr>
          <a:xfrm>
            <a:off x="457200" y="6473952"/>
            <a:ext cx="11274552" cy="0"/>
          </a:xfrm>
          <a:prstGeom prst="line">
            <a:avLst/>
          </a:prstGeom>
          <a:noFill/>
          <a:ln w="9525">
            <a:solidFill>
              <a:srgbClr val="22314F"/>
            </a:solidFill>
            <a:prstDash val="solid"/>
          </a:ln>
        </p:spPr>
      </p:sp>
      <p:sp>
        <p:nvSpPr>
          <p:cNvPr id="8"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salesforce-licensing  |  Session 11 of 30</a:t>
            </a:r>
            <a:endParaRPr lang="en-US" sz="850" dirty="0"/>
          </a:p>
        </p:txBody>
      </p:sp>
      <p:sp>
        <p:nvSpPr>
          <p:cNvPr id="9"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17 / 19</a:t>
            </a:r>
            <a:endParaRPr lang="en-US" sz="85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BEFORE SESSION 12</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About ninety minutes</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Find your credit commitment.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order form quantity, the families it covers, and the term it runs for.</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Find the rate card that applies.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consumption multipliers, and whether the version is referenced in your contract.</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Plot consumption by month.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Not the total. The slope, and where it crosses your commitment.</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List every data stream and its refresh.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Then mark the ones set to the fastest interval without a stated reason.</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Name the owner.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If you cannot name one person who watches consumption monthly, that is the finding.</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11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18 / 19</a:t>
            </a:r>
            <a:endParaRPr lang="en-US" sz="85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FURTHER READING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guides from Redress Compliance</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Buyer side references for this session, all on redresscompliance.com.</a:t>
            </a:r>
            <a:endParaRPr lang="en-US" sz="1350" dirty="0"/>
          </a:p>
        </p:txBody>
      </p:sp>
      <p:sp>
        <p:nvSpPr>
          <p:cNvPr id="5" name="Text 3"/>
          <p:cNvSpPr/>
          <p:nvPr/>
        </p:nvSpPr>
        <p:spPr>
          <a:xfrm>
            <a:off x="457200" y="157276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6" name="Text 4"/>
          <p:cNvSpPr/>
          <p:nvPr/>
        </p:nvSpPr>
        <p:spPr>
          <a:xfrm>
            <a:off x="1097280" y="146304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Salesforce Data Cloud licensing</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redresscompliance.com/salesforce-data-cloud-licensing</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meter rather than the seat, and how the credit families divide.</a:t>
            </a:r>
            <a:endParaRPr lang="en-US" sz="1550" dirty="0"/>
          </a:p>
        </p:txBody>
      </p:sp>
      <p:sp>
        <p:nvSpPr>
          <p:cNvPr id="7" name="Shape 5"/>
          <p:cNvSpPr/>
          <p:nvPr/>
        </p:nvSpPr>
        <p:spPr>
          <a:xfrm>
            <a:off x="457200" y="2331720"/>
            <a:ext cx="11274552" cy="0"/>
          </a:xfrm>
          <a:prstGeom prst="line">
            <a:avLst/>
          </a:prstGeom>
          <a:noFill/>
          <a:ln w="9525">
            <a:solidFill>
              <a:srgbClr val="E5E7EB"/>
            </a:solidFill>
            <a:prstDash val="solid"/>
          </a:ln>
        </p:spPr>
      </p:sp>
      <p:sp>
        <p:nvSpPr>
          <p:cNvPr id="8" name="Text 6"/>
          <p:cNvSpPr/>
          <p:nvPr/>
        </p:nvSpPr>
        <p:spPr>
          <a:xfrm>
            <a:off x="457200" y="2441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9" name="Text 7"/>
          <p:cNvSpPr/>
          <p:nvPr/>
        </p:nvSpPr>
        <p:spPr>
          <a:xfrm>
            <a:off x="1097280" y="233172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Salesforce Data Cloud pricing 2026</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redresscompliance.com/salesforce-data-cloud-pricing-2026</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What the credit rates look like in practice and where the money goes.</a:t>
            </a:r>
            <a:endParaRPr lang="en-US" sz="1550" dirty="0"/>
          </a:p>
        </p:txBody>
      </p:sp>
      <p:sp>
        <p:nvSpPr>
          <p:cNvPr id="10" name="Shape 8"/>
          <p:cNvSpPr/>
          <p:nvPr/>
        </p:nvSpPr>
        <p:spPr>
          <a:xfrm>
            <a:off x="457200" y="3200400"/>
            <a:ext cx="11274552" cy="0"/>
          </a:xfrm>
          <a:prstGeom prst="line">
            <a:avLst/>
          </a:prstGeom>
          <a:noFill/>
          <a:ln w="9525">
            <a:solidFill>
              <a:srgbClr val="E5E7EB"/>
            </a:solidFill>
            <a:prstDash val="solid"/>
          </a:ln>
        </p:spPr>
      </p:sp>
      <p:sp>
        <p:nvSpPr>
          <p:cNvPr id="11" name="Text 9"/>
          <p:cNvSpPr/>
          <p:nvPr/>
        </p:nvSpPr>
        <p:spPr>
          <a:xfrm>
            <a:off x="457200" y="331012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2" name="Text 10"/>
          <p:cNvSpPr/>
          <p:nvPr/>
        </p:nvSpPr>
        <p:spPr>
          <a:xfrm>
            <a:off x="1097280" y="320040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Salesforce AI credits consumption model</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redresscompliance.com/salesforce-ai-credits-consumption-model</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How consumption pricing behaves across the AI and data lines.</a:t>
            </a:r>
            <a:endParaRPr lang="en-US" sz="1550" dirty="0"/>
          </a:p>
        </p:txBody>
      </p:sp>
      <p:sp>
        <p:nvSpPr>
          <p:cNvPr id="13" name="Shape 11"/>
          <p:cNvSpPr/>
          <p:nvPr/>
        </p:nvSpPr>
        <p:spPr>
          <a:xfrm>
            <a:off x="457200" y="4069080"/>
            <a:ext cx="11274552" cy="0"/>
          </a:xfrm>
          <a:prstGeom prst="line">
            <a:avLst/>
          </a:prstGeom>
          <a:noFill/>
          <a:ln w="9525">
            <a:solidFill>
              <a:srgbClr val="E5E7EB"/>
            </a:solidFill>
            <a:prstDash val="solid"/>
          </a:ln>
        </p:spPr>
      </p:sp>
      <p:sp>
        <p:nvSpPr>
          <p:cNvPr id="14" name="Text 12"/>
          <p:cNvSpPr/>
          <p:nvPr/>
        </p:nvSpPr>
        <p:spPr>
          <a:xfrm>
            <a:off x="457200" y="417880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5" name="Text 13"/>
          <p:cNvSpPr/>
          <p:nvPr/>
        </p:nvSpPr>
        <p:spPr>
          <a:xfrm>
            <a:off x="1097280" y="406908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Negotiating Salesforce AI and Data Cloud licensing</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redresscompliance.com/negotiating-salesforce-ai-and-data-cloud-licensing-pricing-models-pitfalls-and-cost-control-strategies</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Ramps, rollover, capped overage and the asks that get accepted.</a:t>
            </a:r>
            <a:endParaRPr lang="en-US" sz="1550" dirty="0"/>
          </a:p>
        </p:txBody>
      </p:sp>
      <p:sp>
        <p:nvSpPr>
          <p:cNvPr id="16" name="Shape 14"/>
          <p:cNvSpPr/>
          <p:nvPr/>
        </p:nvSpPr>
        <p:spPr>
          <a:xfrm>
            <a:off x="457200" y="4937760"/>
            <a:ext cx="11274552" cy="0"/>
          </a:xfrm>
          <a:prstGeom prst="line">
            <a:avLst/>
          </a:prstGeom>
          <a:noFill/>
          <a:ln w="9525">
            <a:solidFill>
              <a:srgbClr val="E5E7EB"/>
            </a:solidFill>
            <a:prstDash val="solid"/>
          </a:ln>
        </p:spPr>
      </p:sp>
      <p:sp>
        <p:nvSpPr>
          <p:cNvPr id="17" name="Text 15"/>
          <p:cNvSpPr/>
          <p:nvPr/>
        </p:nvSpPr>
        <p:spPr>
          <a:xfrm>
            <a:off x="457200" y="504748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8" name="Text 16"/>
          <p:cNvSpPr/>
          <p:nvPr/>
        </p:nvSpPr>
        <p:spPr>
          <a:xfrm>
            <a:off x="1097280" y="493776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Salesforce Data Cloud pricing hub</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redresscompliance.com/salesforce-data-cloud-knowledge-hub</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full set of Data Cloud references in one place.</a:t>
            </a:r>
            <a:endParaRPr lang="en-US" sz="1550" dirty="0"/>
          </a:p>
        </p:txBody>
      </p:sp>
      <p:sp>
        <p:nvSpPr>
          <p:cNvPr id="19" name="Shape 17"/>
          <p:cNvSpPr/>
          <p:nvPr/>
        </p:nvSpPr>
        <p:spPr>
          <a:xfrm>
            <a:off x="457200" y="6473952"/>
            <a:ext cx="11274552" cy="0"/>
          </a:xfrm>
          <a:prstGeom prst="line">
            <a:avLst/>
          </a:prstGeom>
          <a:noFill/>
          <a:ln w="9525">
            <a:solidFill>
              <a:srgbClr val="E5E7EB"/>
            </a:solidFill>
            <a:prstDash val="solid"/>
          </a:ln>
        </p:spPr>
      </p:sp>
      <p:sp>
        <p:nvSpPr>
          <p:cNvPr id="20" name="Text 1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11 of 30</a:t>
            </a:r>
            <a:endParaRPr lang="en-US" sz="850" dirty="0"/>
          </a:p>
        </p:txBody>
      </p:sp>
      <p:sp>
        <p:nvSpPr>
          <p:cNvPr id="21" name="Text 1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19 / 19</a:t>
            </a:r>
            <a:endParaRPr lang="en-US" sz="8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SESSION 11  –  OBJECTIVES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you will be able to do</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Read a meter instead of a seat count.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Nothing you learned about counting users tells you what Data Cloud will cost.</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Say what a credit actually buys.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Different operations consume at wildly different rates, and the rate card is the contract.</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Name the consumers.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Ingestion, identity resolution, segmentation, activation, queries. Each with its own appetite.</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Explain a bill that moved without a purchase.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Because configuration is the buying decision, and nobody signs a configuration change.</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Structure the commitment.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Rollover, capped overage, a ramp, and the right to re-mix. Ask at signature or not at all.</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11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2 / 19</a:t>
            </a:r>
            <a:endParaRPr lang="en-US" sz="8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SEATS TO METERS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first line in your agreement that nobody controls</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A seat is bought once, by a person with a budget, and it costs the same every month until somebody cancels it. A meter is bought continuously, by whoever configured the platform last, and nothing about that transaction looks like a purchase.</a:t>
            </a:r>
            <a:endParaRPr lang="en-US" sz="1350" dirty="0"/>
          </a:p>
        </p:txBody>
      </p:sp>
      <p:sp>
        <p:nvSpPr>
          <p:cNvPr id="5" name="Shape 3"/>
          <p:cNvSpPr/>
          <p:nvPr/>
        </p:nvSpPr>
        <p:spPr>
          <a:xfrm>
            <a:off x="457200" y="1463040"/>
            <a:ext cx="2647188" cy="2651760"/>
          </a:xfrm>
          <a:prstGeom prst="rect">
            <a:avLst/>
          </a:prstGeom>
          <a:solidFill>
            <a:srgbClr val="FAFAF9"/>
          </a:solidFill>
          <a:ln w="12700">
            <a:solidFill>
              <a:srgbClr val="E5E7EB"/>
            </a:solidFill>
            <a:prstDash val="solid"/>
          </a:ln>
        </p:spPr>
      </p:sp>
      <p:sp>
        <p:nvSpPr>
          <p:cNvPr id="6" name="Shape 4"/>
          <p:cNvSpPr/>
          <p:nvPr/>
        </p:nvSpPr>
        <p:spPr>
          <a:xfrm>
            <a:off x="685800" y="1737360"/>
            <a:ext cx="502920" cy="0"/>
          </a:xfrm>
          <a:prstGeom prst="line">
            <a:avLst/>
          </a:prstGeom>
          <a:noFill/>
          <a:ln w="31750">
            <a:solidFill>
              <a:srgbClr val="C9A227"/>
            </a:solidFill>
            <a:prstDash val="solid"/>
          </a:ln>
        </p:spPr>
      </p:sp>
      <p:sp>
        <p:nvSpPr>
          <p:cNvPr id="7" name="Text 5"/>
          <p:cNvSpPr/>
          <p:nvPr/>
        </p:nvSpPr>
        <p:spPr>
          <a:xfrm>
            <a:off x="658368"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No seat count</a:t>
            </a:r>
            <a:endParaRPr lang="en-US" sz="2500" dirty="0"/>
          </a:p>
        </p:txBody>
      </p:sp>
      <p:sp>
        <p:nvSpPr>
          <p:cNvPr id="8" name="Text 6"/>
          <p:cNvSpPr/>
          <p:nvPr/>
        </p:nvSpPr>
        <p:spPr>
          <a:xfrm>
            <a:off x="658368"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Headcount tells you nothing. The driver is data volume and how often you touch it.</a:t>
            </a:r>
            <a:endParaRPr lang="en-US" sz="1300" dirty="0"/>
          </a:p>
        </p:txBody>
      </p:sp>
      <p:sp>
        <p:nvSpPr>
          <p:cNvPr id="9" name="Shape 7"/>
          <p:cNvSpPr/>
          <p:nvPr/>
        </p:nvSpPr>
        <p:spPr>
          <a:xfrm>
            <a:off x="3332988" y="1463040"/>
            <a:ext cx="2647188" cy="2651760"/>
          </a:xfrm>
          <a:prstGeom prst="rect">
            <a:avLst/>
          </a:prstGeom>
          <a:solidFill>
            <a:srgbClr val="FAFAF9"/>
          </a:solidFill>
          <a:ln w="12700">
            <a:solidFill>
              <a:srgbClr val="E5E7EB"/>
            </a:solidFill>
            <a:prstDash val="solid"/>
          </a:ln>
        </p:spPr>
      </p:sp>
      <p:sp>
        <p:nvSpPr>
          <p:cNvPr id="10" name="Shape 8"/>
          <p:cNvSpPr/>
          <p:nvPr/>
        </p:nvSpPr>
        <p:spPr>
          <a:xfrm>
            <a:off x="3561588" y="1737360"/>
            <a:ext cx="502920" cy="0"/>
          </a:xfrm>
          <a:prstGeom prst="line">
            <a:avLst/>
          </a:prstGeom>
          <a:noFill/>
          <a:ln w="31750">
            <a:solidFill>
              <a:srgbClr val="C9A227"/>
            </a:solidFill>
            <a:prstDash val="solid"/>
          </a:ln>
        </p:spPr>
      </p:sp>
      <p:sp>
        <p:nvSpPr>
          <p:cNvPr id="11" name="Text 9"/>
          <p:cNvSpPr/>
          <p:nvPr/>
        </p:nvSpPr>
        <p:spPr>
          <a:xfrm>
            <a:off x="3534156"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No approval</a:t>
            </a:r>
            <a:endParaRPr lang="en-US" sz="2500" dirty="0"/>
          </a:p>
        </p:txBody>
      </p:sp>
      <p:sp>
        <p:nvSpPr>
          <p:cNvPr id="12" name="Text 10"/>
          <p:cNvSpPr/>
          <p:nvPr/>
        </p:nvSpPr>
        <p:spPr>
          <a:xfrm>
            <a:off x="3534156"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A refresh schedule changed in an admin screen moves the bill. No purchase order exists.</a:t>
            </a:r>
            <a:endParaRPr lang="en-US" sz="1300" dirty="0"/>
          </a:p>
        </p:txBody>
      </p:sp>
      <p:sp>
        <p:nvSpPr>
          <p:cNvPr id="13" name="Shape 11"/>
          <p:cNvSpPr/>
          <p:nvPr/>
        </p:nvSpPr>
        <p:spPr>
          <a:xfrm>
            <a:off x="6208776" y="1463040"/>
            <a:ext cx="2647188" cy="2651760"/>
          </a:xfrm>
          <a:prstGeom prst="rect">
            <a:avLst/>
          </a:prstGeom>
          <a:solidFill>
            <a:srgbClr val="FAFAF9"/>
          </a:solidFill>
          <a:ln w="12700">
            <a:solidFill>
              <a:srgbClr val="E5E7EB"/>
            </a:solidFill>
            <a:prstDash val="solid"/>
          </a:ln>
        </p:spPr>
      </p:sp>
      <p:sp>
        <p:nvSpPr>
          <p:cNvPr id="14" name="Shape 12"/>
          <p:cNvSpPr/>
          <p:nvPr/>
        </p:nvSpPr>
        <p:spPr>
          <a:xfrm>
            <a:off x="6437376" y="1737360"/>
            <a:ext cx="502920" cy="0"/>
          </a:xfrm>
          <a:prstGeom prst="line">
            <a:avLst/>
          </a:prstGeom>
          <a:noFill/>
          <a:ln w="31750">
            <a:solidFill>
              <a:srgbClr val="C9A227"/>
            </a:solidFill>
            <a:prstDash val="solid"/>
          </a:ln>
        </p:spPr>
      </p:sp>
      <p:sp>
        <p:nvSpPr>
          <p:cNvPr id="15" name="Text 13"/>
          <p:cNvSpPr/>
          <p:nvPr/>
        </p:nvSpPr>
        <p:spPr>
          <a:xfrm>
            <a:off x="6409944"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Rate card rules</a:t>
            </a:r>
            <a:endParaRPr lang="en-US" sz="2500" dirty="0"/>
          </a:p>
        </p:txBody>
      </p:sp>
      <p:sp>
        <p:nvSpPr>
          <p:cNvPr id="16" name="Text 14"/>
          <p:cNvSpPr/>
          <p:nvPr/>
        </p:nvSpPr>
        <p:spPr>
          <a:xfrm>
            <a:off x="6409944"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Operations consume at different multipliers, and the differences are large.</a:t>
            </a:r>
            <a:endParaRPr lang="en-US" sz="1300" dirty="0"/>
          </a:p>
        </p:txBody>
      </p:sp>
      <p:sp>
        <p:nvSpPr>
          <p:cNvPr id="17" name="Shape 15"/>
          <p:cNvSpPr/>
          <p:nvPr/>
        </p:nvSpPr>
        <p:spPr>
          <a:xfrm>
            <a:off x="9084564" y="1463040"/>
            <a:ext cx="2647188" cy="2651760"/>
          </a:xfrm>
          <a:prstGeom prst="rect">
            <a:avLst/>
          </a:prstGeom>
          <a:solidFill>
            <a:srgbClr val="FAFAF9"/>
          </a:solidFill>
          <a:ln w="12700">
            <a:solidFill>
              <a:srgbClr val="E5E7EB"/>
            </a:solidFill>
            <a:prstDash val="solid"/>
          </a:ln>
        </p:spPr>
      </p:sp>
      <p:sp>
        <p:nvSpPr>
          <p:cNvPr id="18" name="Shape 16"/>
          <p:cNvSpPr/>
          <p:nvPr/>
        </p:nvSpPr>
        <p:spPr>
          <a:xfrm>
            <a:off x="9313164" y="1737360"/>
            <a:ext cx="502920" cy="0"/>
          </a:xfrm>
          <a:prstGeom prst="line">
            <a:avLst/>
          </a:prstGeom>
          <a:noFill/>
          <a:ln w="31750">
            <a:solidFill>
              <a:srgbClr val="C9A227"/>
            </a:solidFill>
            <a:prstDash val="solid"/>
          </a:ln>
        </p:spPr>
      </p:sp>
      <p:sp>
        <p:nvSpPr>
          <p:cNvPr id="19" name="Text 17"/>
          <p:cNvSpPr/>
          <p:nvPr/>
        </p:nvSpPr>
        <p:spPr>
          <a:xfrm>
            <a:off x="9285732"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Use it or lose it</a:t>
            </a:r>
            <a:endParaRPr lang="en-US" sz="2500" dirty="0"/>
          </a:p>
        </p:txBody>
      </p:sp>
      <p:sp>
        <p:nvSpPr>
          <p:cNvPr id="20" name="Text 18"/>
          <p:cNvSpPr/>
          <p:nvPr/>
        </p:nvSpPr>
        <p:spPr>
          <a:xfrm>
            <a:off x="9285732"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An annual commitment drawn down through the year, and the remainder usually expires.</a:t>
            </a:r>
            <a:endParaRPr lang="en-US" sz="1300" dirty="0"/>
          </a:p>
        </p:txBody>
      </p:sp>
      <p:sp>
        <p:nvSpPr>
          <p:cNvPr id="21" name="Shape 19"/>
          <p:cNvSpPr/>
          <p:nvPr/>
        </p:nvSpPr>
        <p:spPr>
          <a:xfrm>
            <a:off x="457200" y="4297680"/>
            <a:ext cx="11274552" cy="548640"/>
          </a:xfrm>
          <a:prstGeom prst="rect">
            <a:avLst/>
          </a:prstGeom>
          <a:solidFill>
            <a:srgbClr val="FDF8EC"/>
          </a:solidFill>
          <a:ln/>
        </p:spPr>
      </p:sp>
      <p:sp>
        <p:nvSpPr>
          <p:cNvPr id="22" name="Shape 20"/>
          <p:cNvSpPr/>
          <p:nvPr/>
        </p:nvSpPr>
        <p:spPr>
          <a:xfrm>
            <a:off x="457200" y="4297680"/>
            <a:ext cx="45720" cy="548640"/>
          </a:xfrm>
          <a:prstGeom prst="rect">
            <a:avLst/>
          </a:prstGeom>
          <a:solidFill>
            <a:srgbClr val="C9A227"/>
          </a:solidFill>
          <a:ln/>
        </p:spPr>
      </p:sp>
      <p:sp>
        <p:nvSpPr>
          <p:cNvPr id="23" name="Text 21"/>
          <p:cNvSpPr/>
          <p:nvPr/>
        </p:nvSpPr>
        <p:spPr>
          <a:xfrm>
            <a:off x="685800" y="429768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This is the first genuinely consumption based line most Salesforce buyers meet, and the discipline it needs is closer to cloud infrastructure than to CRM licensing.</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11 of 30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3 / 19</a:t>
            </a:r>
            <a:endParaRPr lang="en-US" sz="8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WHAT A CREDIT BUYS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One currency, several very different exchange rates</a:t>
            </a:r>
            <a:endParaRPr lang="en-US" sz="2700" dirty="0"/>
          </a:p>
        </p:txBody>
      </p:sp>
      <p:graphicFrame>
        <p:nvGraphicFramePr>
          <p:cNvPr id="5"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2227072"/>
                <a:gridCol w="4268555"/>
                <a:gridCol w="4778925"/>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FAMILY</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WHAT IS METERED</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WHAT MOVES IT</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Ingestion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Rows brought into Data Cloud, batch or streaming</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New sources, and how often each one refreshes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Processing</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Identity resolution, transformation, harmonisation runs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Ruleset complexity and how frequently the job reruns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Segmentation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Segment builds and refreshes across the unified profile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Segment count, size, and refresh frequency</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Activation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Profiles pushed out to channels and destinations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How many channels, and how often you publish to them</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Queries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Analytical and AI reads against the data</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Dashboards, agents, and anything else asking questions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815584"/>
            <a:ext cx="11274552" cy="548640"/>
          </a:xfrm>
          <a:prstGeom prst="rect">
            <a:avLst/>
          </a:prstGeom>
          <a:solidFill>
            <a:srgbClr val="FDF8EC"/>
          </a:solidFill>
          <a:ln/>
        </p:spPr>
      </p:sp>
      <p:sp>
        <p:nvSpPr>
          <p:cNvPr id="6" name="Shape 3"/>
          <p:cNvSpPr/>
          <p:nvPr/>
        </p:nvSpPr>
        <p:spPr>
          <a:xfrm>
            <a:off x="457200" y="5815584"/>
            <a:ext cx="45720" cy="548640"/>
          </a:xfrm>
          <a:prstGeom prst="rect">
            <a:avLst/>
          </a:prstGeom>
          <a:solidFill>
            <a:srgbClr val="C9A227"/>
          </a:solidFill>
          <a:ln/>
        </p:spPr>
      </p:sp>
      <p:sp>
        <p:nvSpPr>
          <p:cNvPr id="7" name="Text 4"/>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Storage is billed separately from credits, usually per terabyte. Treat the published consumption rate card as part of the contract and get the version that applies to you attached to the order form.</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11 of 30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4 / 19</a:t>
            </a:r>
            <a:endParaRPr lang="en-US" sz="8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1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Nobody bought anything this quarter and Data Cloud consumption is up forty percent. What is the most likely cause?</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 price increase applied mid term</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 configuration change: a new source, a faster refresh, or a segment recalculating more often</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More Salesforce users logging in</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 billing error, since consumption cannot rise without a purchase</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and pick an answer before you continue.</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11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5 / 19</a:t>
            </a:r>
            <a:endParaRPr lang="en-US" sz="8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1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A configuration change: a new source, a faster refresh, or a segment recalculating more often</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 price increase applied mid term</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A configuration change: a new source, a faster refresh, or a segment recalculating more often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More Salesforce users logging in</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 billing error, since consumption cannot rise without a purchase</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Consumption is a function of configuration, so the buying decision was made by whoever changed a schedule, and it was not recognised as a buying decision by anybody. A is rare mid term and would show as a rate change rather than a volume change. C is the seat instinct and it is simply the wrong model: a thousand extra logins move nothing here. D is the assumption that gets organisations into trouble, because it treats a meter as though it were a subscription and delays the investigation by a quarter.</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11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6 / 19</a:t>
            </a:r>
            <a:endParaRPr lang="en-US" sz="8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WHAT CONSUMES CREDITS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appetites, and they are not equal</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Ingestion is volume times frequency.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same source at hourly rather than daily is roughly twenty four times the rows.</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Identity resolution reruns.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ruleset that reprocesses the whole profile set is expensive every time it runs.</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Segments recalculate.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large segment refreshed hourly can outspend the ingestion that fed it.</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Activation multiplies by channel.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same audience published to five destinations is five activations, not one.</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Queries arrive uninvited.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Dashboards, agents and integrations all read, and none of them ask you first.</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11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7 / 19</a:t>
            </a:r>
            <a:endParaRPr lang="en-US" sz="8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BILL THAT MOVES ON ITS OWN</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Why nobody notices until the balance is gone</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change looks technical.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refresh interval is a dropdown in an admin screen, not a line on a purchase order.</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person is not the budget holder.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one making the decision has no visibility of the credit balance at all.</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effect compounds.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faster refresh raises ingestion, processing, segmentation and activation together.</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Drawdown hides the slope.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prepaid balance falling faster than plan looks fine right up until it does not.</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So the alarm is the invoice.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first hard signal is an overage charge, usually in the last quarter of the year.</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11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8 / 19</a:t>
            </a:r>
            <a:endParaRPr lang="en-US" sz="8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2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You committed to a year of credits and finish the term thirty percent unused. What happens by default?</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balance rolls into next year</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unused portion is refunded or credited</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It expires at the end of the term</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It converts automatically into storage entitlement</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before you continue.</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11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9 / 19</a:t>
            </a:r>
            <a:endParaRPr lang="en-US" sz="8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19</Slides>
  <Notes>19</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19</vt:i4>
      </vt:variant>
    </vt:vector>
  </HeadingPairs>
  <TitlesOfParts>
    <vt:vector size="22"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2026-08-14T08:57:50Z</dcterms:created>
  <dcterms:modified xsi:type="dcterms:W3CDTF">2026-08-14T08:57:50Z</dcterms:modified>
</cp:coreProperties>
</file>