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LICENSING MASTERY  |  MODULE 1  ·  SESSION 4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Virtualization and partitioning</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The VMware question: hard versus soft partitioning, and the biggest claims in Oracle audits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LAST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Editions and options: what you are counting, and the recorded history</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Where the count explodes: the cluster question we flagged twice. 30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30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160 licenses: all 320 cores, $7.6M at list, from one VM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4 processor licenses, for the 8 vCPUs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16 processor licenses, for one host</a:t>
            </a:r>
            <a:endParaRPr lang="en-US" sz="1650" dirty="0"/>
          </a:p>
        </p:txBody>
      </p:sp>
      <p:sp>
        <p:nvSpPr>
          <p:cNvPr id="12" name="Shape 10"/>
          <p:cNvSpPr/>
          <p:nvPr/>
        </p:nvSpPr>
        <p:spPr>
          <a:xfrm>
            <a:off x="457200" y="2889504"/>
            <a:ext cx="11274552" cy="621792"/>
          </a:xfrm>
          <a:prstGeom prst="rect">
            <a:avLst/>
          </a:prstGeom>
          <a:solidFill>
            <a:srgbClr val="EAF3EC"/>
          </a:solidFill>
          <a:ln w="19050">
            <a:solidFill>
              <a:srgbClr val="2E7D46"/>
            </a:solidFill>
            <a:prstDash val="solid"/>
          </a:ln>
        </p:spPr>
      </p:sp>
      <p:sp>
        <p:nvSpPr>
          <p:cNvPr id="13" name="Shape 11"/>
          <p:cNvSpPr/>
          <p:nvPr/>
        </p:nvSpPr>
        <p:spPr>
          <a:xfrm>
            <a:off x="621792" y="2980944"/>
            <a:ext cx="438912" cy="438912"/>
          </a:xfrm>
          <a:prstGeom prst="rect">
            <a:avLst/>
          </a:prstGeom>
          <a:solidFill>
            <a:srgbClr val="2E7D46"/>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160 processor licenses, for all 320 cores in the cluster   ✓</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if DRS rules pin the VM to two hosts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Ten hosts times 32 cores is 320 cores, times the 0.5 factor is 160 licenses, times $47,500 is $7.6 million at list, plus options, plus 22 percent support, from a database that fits on half of one host. A prices the VM, which is what the policy exists to prevent, B prices one host, and D applies session 2's lesson to the wrong list: DRS pinning is soft partitioning and moves the claim not at all. This arithmetic is why the containment playbook on the next slide exists.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PLAYBOOK</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Containing the scope, by design</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moves, in order of strength. The goal is a small, clean, documented licensing boundary that survives an audit.</a:t>
            </a:r>
            <a:endParaRPr lang="en-US" sz="1350" dirty="0"/>
          </a:p>
        </p:txBody>
      </p:sp>
      <p:sp>
        <p:nvSpPr>
          <p:cNvPr id="5" name="Shape 3"/>
          <p:cNvSpPr/>
          <p:nvPr/>
        </p:nvSpPr>
        <p:spPr>
          <a:xfrm>
            <a:off x="457200" y="1463040"/>
            <a:ext cx="2093976" cy="3200400"/>
          </a:xfrm>
          <a:prstGeom prst="rect">
            <a:avLst/>
          </a:prstGeom>
          <a:solidFill>
            <a:srgbClr val="FAFAF9"/>
          </a:solidFill>
          <a:ln w="12700">
            <a:solidFill>
              <a:srgbClr val="E5E7EB"/>
            </a:solidFill>
            <a:prstDash val="solid"/>
          </a:ln>
        </p:spPr>
      </p:sp>
      <p:sp>
        <p:nvSpPr>
          <p:cNvPr id="6" name="Shape 4"/>
          <p:cNvSpPr/>
          <p:nvPr/>
        </p:nvSpPr>
        <p:spPr>
          <a:xfrm>
            <a:off x="457200" y="1463040"/>
            <a:ext cx="2093976" cy="73152"/>
          </a:xfrm>
          <a:prstGeom prst="rect">
            <a:avLst/>
          </a:prstGeom>
          <a:solidFill>
            <a:srgbClr val="1B2A4A"/>
          </a:solidFill>
          <a:ln/>
        </p:spPr>
      </p:sp>
      <p:sp>
        <p:nvSpPr>
          <p:cNvPr id="7" name="Text 5"/>
          <p:cNvSpPr/>
          <p:nvPr/>
        </p:nvSpPr>
        <p:spPr>
          <a:xfrm>
            <a:off x="640080"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1 · Dedicate</a:t>
            </a:r>
            <a:endParaRPr lang="en-US" sz="1450" dirty="0"/>
          </a:p>
        </p:txBody>
      </p:sp>
      <p:sp>
        <p:nvSpPr>
          <p:cNvPr id="8" name="Text 6"/>
          <p:cNvSpPr/>
          <p:nvPr/>
        </p:nvSpPr>
        <p:spPr>
          <a:xfrm>
            <a:off x="640080"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separate Oracle only cluster, minimum viable host count. The single strongest move.</a:t>
            </a:r>
            <a:endParaRPr lang="en-US" sz="1250" dirty="0"/>
          </a:p>
        </p:txBody>
      </p:sp>
      <p:sp>
        <p:nvSpPr>
          <p:cNvPr id="9" name="Shape 7"/>
          <p:cNvSpPr/>
          <p:nvPr/>
        </p:nvSpPr>
        <p:spPr>
          <a:xfrm>
            <a:off x="2752344" y="1463040"/>
            <a:ext cx="2093976" cy="3200400"/>
          </a:xfrm>
          <a:prstGeom prst="rect">
            <a:avLst/>
          </a:prstGeom>
          <a:solidFill>
            <a:srgbClr val="FAFAF9"/>
          </a:solidFill>
          <a:ln w="12700">
            <a:solidFill>
              <a:srgbClr val="E5E7EB"/>
            </a:solidFill>
            <a:prstDash val="solid"/>
          </a:ln>
        </p:spPr>
      </p:sp>
      <p:sp>
        <p:nvSpPr>
          <p:cNvPr id="10" name="Shape 8"/>
          <p:cNvSpPr/>
          <p:nvPr/>
        </p:nvSpPr>
        <p:spPr>
          <a:xfrm>
            <a:off x="2752344" y="1463040"/>
            <a:ext cx="2093976" cy="73152"/>
          </a:xfrm>
          <a:prstGeom prst="rect">
            <a:avLst/>
          </a:prstGeom>
          <a:solidFill>
            <a:srgbClr val="1B2A4A"/>
          </a:solidFill>
          <a:ln/>
        </p:spPr>
      </p:sp>
      <p:sp>
        <p:nvSpPr>
          <p:cNvPr id="11" name="Text 9"/>
          <p:cNvSpPr/>
          <p:nvPr/>
        </p:nvSpPr>
        <p:spPr>
          <a:xfrm>
            <a:off x="2935224"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2 · Isolate</a:t>
            </a:r>
            <a:endParaRPr lang="en-US" sz="1450" dirty="0"/>
          </a:p>
        </p:txBody>
      </p:sp>
      <p:sp>
        <p:nvSpPr>
          <p:cNvPr id="12" name="Text 10"/>
          <p:cNvSpPr/>
          <p:nvPr/>
        </p:nvSpPr>
        <p:spPr>
          <a:xfrm>
            <a:off x="2935224"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Separate vCenter, separate shared storage, no live migration path to the general estate.</a:t>
            </a:r>
            <a:endParaRPr lang="en-US" sz="1250" dirty="0"/>
          </a:p>
        </p:txBody>
      </p:sp>
      <p:sp>
        <p:nvSpPr>
          <p:cNvPr id="13" name="Shape 11"/>
          <p:cNvSpPr/>
          <p:nvPr/>
        </p:nvSpPr>
        <p:spPr>
          <a:xfrm>
            <a:off x="5047488" y="1463040"/>
            <a:ext cx="2093976" cy="3200400"/>
          </a:xfrm>
          <a:prstGeom prst="rect">
            <a:avLst/>
          </a:prstGeom>
          <a:solidFill>
            <a:srgbClr val="FAFAF9"/>
          </a:solidFill>
          <a:ln w="12700">
            <a:solidFill>
              <a:srgbClr val="E5E7EB"/>
            </a:solidFill>
            <a:prstDash val="solid"/>
          </a:ln>
        </p:spPr>
      </p:sp>
      <p:sp>
        <p:nvSpPr>
          <p:cNvPr id="14" name="Shape 12"/>
          <p:cNvSpPr/>
          <p:nvPr/>
        </p:nvSpPr>
        <p:spPr>
          <a:xfrm>
            <a:off x="5047488" y="1463040"/>
            <a:ext cx="2093976" cy="73152"/>
          </a:xfrm>
          <a:prstGeom prst="rect">
            <a:avLst/>
          </a:prstGeom>
          <a:solidFill>
            <a:srgbClr val="1B2A4A"/>
          </a:solidFill>
          <a:ln/>
        </p:spPr>
      </p:sp>
      <p:sp>
        <p:nvSpPr>
          <p:cNvPr id="15" name="Text 13"/>
          <p:cNvSpPr/>
          <p:nvPr/>
        </p:nvSpPr>
        <p:spPr>
          <a:xfrm>
            <a:off x="5230368"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3 · Document</a:t>
            </a:r>
            <a:endParaRPr lang="en-US" sz="1450" dirty="0"/>
          </a:p>
        </p:txBody>
      </p:sp>
      <p:sp>
        <p:nvSpPr>
          <p:cNvPr id="16" name="Text 14"/>
          <p:cNvSpPr/>
          <p:nvPr/>
        </p:nvSpPr>
        <p:spPr>
          <a:xfrm>
            <a:off x="5230368"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Architecture diagrams, storage zoning, dated. Your evidence of what could not happen.</a:t>
            </a:r>
            <a:endParaRPr lang="en-US" sz="1250" dirty="0"/>
          </a:p>
        </p:txBody>
      </p:sp>
      <p:sp>
        <p:nvSpPr>
          <p:cNvPr id="17" name="Shape 15"/>
          <p:cNvSpPr/>
          <p:nvPr/>
        </p:nvSpPr>
        <p:spPr>
          <a:xfrm>
            <a:off x="7342632" y="1463040"/>
            <a:ext cx="2093976" cy="3200400"/>
          </a:xfrm>
          <a:prstGeom prst="rect">
            <a:avLst/>
          </a:prstGeom>
          <a:solidFill>
            <a:srgbClr val="FAFAF9"/>
          </a:solidFill>
          <a:ln w="12700">
            <a:solidFill>
              <a:srgbClr val="E5E7EB"/>
            </a:solidFill>
            <a:prstDash val="solid"/>
          </a:ln>
        </p:spPr>
      </p:sp>
      <p:sp>
        <p:nvSpPr>
          <p:cNvPr id="18" name="Shape 16"/>
          <p:cNvSpPr/>
          <p:nvPr/>
        </p:nvSpPr>
        <p:spPr>
          <a:xfrm>
            <a:off x="7342632" y="1463040"/>
            <a:ext cx="2093976" cy="73152"/>
          </a:xfrm>
          <a:prstGeom prst="rect">
            <a:avLst/>
          </a:prstGeom>
          <a:solidFill>
            <a:srgbClr val="1B2A4A"/>
          </a:solidFill>
          <a:ln/>
        </p:spPr>
      </p:sp>
      <p:sp>
        <p:nvSpPr>
          <p:cNvPr id="19" name="Text 17"/>
          <p:cNvSpPr/>
          <p:nvPr/>
        </p:nvSpPr>
        <p:spPr>
          <a:xfrm>
            <a:off x="7525512"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4 · Contract</a:t>
            </a:r>
            <a:endParaRPr lang="en-US" sz="1450" dirty="0"/>
          </a:p>
        </p:txBody>
      </p:sp>
      <p:sp>
        <p:nvSpPr>
          <p:cNvPr id="20" name="Text 18"/>
          <p:cNvSpPr/>
          <p:nvPr/>
        </p:nvSpPr>
        <p:spPr>
          <a:xfrm>
            <a:off x="7525512"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leverage allows, written scope language in the ordering document beats every policy argument.</a:t>
            </a:r>
            <a:endParaRPr lang="en-US" sz="1250" dirty="0"/>
          </a:p>
        </p:txBody>
      </p:sp>
      <p:sp>
        <p:nvSpPr>
          <p:cNvPr id="21" name="Shape 19"/>
          <p:cNvSpPr/>
          <p:nvPr/>
        </p:nvSpPr>
        <p:spPr>
          <a:xfrm>
            <a:off x="9637776" y="1463040"/>
            <a:ext cx="2093976" cy="3200400"/>
          </a:xfrm>
          <a:prstGeom prst="rect">
            <a:avLst/>
          </a:prstGeom>
          <a:solidFill>
            <a:srgbClr val="FAFAF9"/>
          </a:solidFill>
          <a:ln w="12700">
            <a:solidFill>
              <a:srgbClr val="E5E7EB"/>
            </a:solidFill>
            <a:prstDash val="solid"/>
          </a:ln>
        </p:spPr>
      </p:sp>
      <p:sp>
        <p:nvSpPr>
          <p:cNvPr id="22" name="Shape 20"/>
          <p:cNvSpPr/>
          <p:nvPr/>
        </p:nvSpPr>
        <p:spPr>
          <a:xfrm>
            <a:off x="9637776" y="1463040"/>
            <a:ext cx="2093976" cy="73152"/>
          </a:xfrm>
          <a:prstGeom prst="rect">
            <a:avLst/>
          </a:prstGeom>
          <a:solidFill>
            <a:srgbClr val="1B2A4A"/>
          </a:solidFill>
          <a:ln/>
        </p:spPr>
      </p:sp>
      <p:sp>
        <p:nvSpPr>
          <p:cNvPr id="23" name="Text 21"/>
          <p:cNvSpPr/>
          <p:nvPr/>
        </p:nvSpPr>
        <p:spPr>
          <a:xfrm>
            <a:off x="9820656" y="1664208"/>
            <a:ext cx="1728216"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5 · Consider</a:t>
            </a:r>
            <a:endParaRPr lang="en-US" sz="1450" dirty="0"/>
          </a:p>
        </p:txBody>
      </p:sp>
      <p:sp>
        <p:nvSpPr>
          <p:cNvPr id="24" name="Text 22"/>
          <p:cNvSpPr/>
          <p:nvPr/>
        </p:nvSpPr>
        <p:spPr>
          <a:xfrm>
            <a:off x="9820656" y="2359152"/>
            <a:ext cx="1728216"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Hard partitioning platforms or a move to cloud counting where the estate justifies it.</a:t>
            </a:r>
            <a:endParaRPr lang="en-US" sz="1250" dirty="0"/>
          </a:p>
        </p:txBody>
      </p:sp>
      <p:sp>
        <p:nvSpPr>
          <p:cNvPr id="25" name="Shape 23"/>
          <p:cNvSpPr/>
          <p:nvPr/>
        </p:nvSpPr>
        <p:spPr>
          <a:xfrm>
            <a:off x="457200" y="4846320"/>
            <a:ext cx="11274552" cy="548640"/>
          </a:xfrm>
          <a:prstGeom prst="rect">
            <a:avLst/>
          </a:prstGeom>
          <a:solidFill>
            <a:srgbClr val="FDF8EC"/>
          </a:solidFill>
          <a:ln/>
        </p:spPr>
      </p:sp>
      <p:sp>
        <p:nvSpPr>
          <p:cNvPr id="26" name="Shape 24"/>
          <p:cNvSpPr/>
          <p:nvPr/>
        </p:nvSpPr>
        <p:spPr>
          <a:xfrm>
            <a:off x="457200" y="4846320"/>
            <a:ext cx="45720" cy="548640"/>
          </a:xfrm>
          <a:prstGeom prst="rect">
            <a:avLst/>
          </a:prstGeom>
          <a:solidFill>
            <a:srgbClr val="C9A227"/>
          </a:solidFill>
          <a:ln/>
        </p:spPr>
      </p:sp>
      <p:sp>
        <p:nvSpPr>
          <p:cNvPr id="27" name="Text 25"/>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A dedicated 2 host cluster turns the $7.6M claim into 32 licenses, $1.52M, and a defensible boundary. Architecture is the discount.</a:t>
            </a:r>
            <a:endParaRPr lang="en-US" sz="1350" dirty="0"/>
          </a:p>
        </p:txBody>
      </p:sp>
      <p:sp>
        <p:nvSpPr>
          <p:cNvPr id="28" name="Shape 26"/>
          <p:cNvSpPr/>
          <p:nvPr/>
        </p:nvSpPr>
        <p:spPr>
          <a:xfrm>
            <a:off x="457200" y="6473952"/>
            <a:ext cx="11274552" cy="0"/>
          </a:xfrm>
          <a:prstGeom prst="line">
            <a:avLst/>
          </a:prstGeom>
          <a:noFill/>
          <a:ln w="9525">
            <a:solidFill>
              <a:srgbClr val="E5E7EB"/>
            </a:solidFill>
            <a:prstDash val="solid"/>
          </a:ln>
        </p:spPr>
      </p:sp>
      <p:sp>
        <p:nvSpPr>
          <p:cNvPr id="29" name="Text 2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30" name="Text 2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ADJACENT RULES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neighboring rules that complete the picture</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10 day rule.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Session 2's failover exception, restated precisely: one passive node, in the same cluster arrangement, up to 10 separate days per year. Continuous replication never qualifies.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Authorized clouds.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AWS, Azure, and Google Cloud have their own published counting: two vCPUs equal one processor license with hyperthreading on. Different rules, session 29's subject.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OCI counting.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own cloud counts in OCPUs and ECPUs with BYOL conversion rules, deliberately friendlier. That asymmetry is a sales instrument, module 6's subject.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estate view.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Most enterprises run all three worlds at once. Each world's counting is different, and audits love the seams between them.</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VIRTUALIZATION 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Where cluster findings actually come from</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quiet migration.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Infrastructure moves a database VM into the general cluster during maintenance. Ninety minutes of reach, recorded in the logs, claimed in the audit.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template estate.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VM templates with Oracle installed, cloned across clusters. Installed software counts, running or not.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shared storage bridge.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dedicated cluster that still mounts the general estate's storage. The isolation claim dies with the datastore 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DR mirror.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recovery site cluster mirrors production reach. The claim doubles, and the 10 day rule rescues none of it.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comfortable myth.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We have affinity rules, so we are fine. Under the policy, no VMware construct limits anything. Containment is architectural or contractual, never a checkbox.</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Oracle's audit letter claims your whole vCenter, citing the partitioning policy. What is the strongest opening response?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Pay at list. The policy is the policy</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Ask which signed contract term the claim rests on, and present your documented isolation evidence</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Ignore the letter. The policy is not a contract, so the claim is meaningless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Immediately migrate everything off VMware before responding</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Session 1's question, applied under real pressure.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Contract first, evidence second, negotiation always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Pay at list. The policy is the policy</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Ask which signed contract term the claim rests on, and present your documented isolation evidence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Ignore the letter. The policy is not a contract, so the claim is meaningless</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Immediately migrate everything off VMware before responding</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B does two things at once: it makes Oracle anchor the claim in signed language, which the policy is not, and it puts your architecture evidence on the table, which is what actually shrinks scope. A pays a 3 to 5x opening number. C mistakes a weak legal position for no position: the audit clause is real, and stonewalling escalates it. D is panic that destroys your negotiating calm and can look like spoliation mid audit. The full defense choreography is module 5; the posture is set today.</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PRICED LIVE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same database, three architectures</a:t>
            </a:r>
            <a:endParaRPr lang="en-US" sz="2700" dirty="0"/>
          </a:p>
        </p:txBody>
      </p:sp>
      <p:graphicFrame>
        <p:nvGraphicFramePr>
          <p:cNvPr id="17"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433403"/>
                <a:gridCol w="3155019"/>
                <a:gridCol w="2412661"/>
                <a:gridCol w="2273469"/>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ARCHITECTURE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COUNT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LIST LICENSE COST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VERSUS THE CLAIM</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General cluster, Oracle's position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320 cores × 0.5 = 160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$7,600,000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opening claim</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Dedicated 2 host Oracle cluster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64 cores × 0.5 = 32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$1,520,000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80% smaller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Right sized physical pair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32 cores × 0.5 = 16</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$760,000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90% smaller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Same pair on NUP, 400 users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400 × $950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$380,000</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95% smaller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row is the same workload. The spread is architecture and counting discipline, which is why this session and session 2 come before any negotiation module.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4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cluster question,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partitioning policy is a two page unsigned paper, its hard versus soft sorting favors Oracle's own technologies, and its power is commercial, not contractual.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Under the soft partitioning position one VM can put a whole estate in scope, and no VMware setting changes that: containment is dedicated architecture, isolation, and dated evidence.</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The claims open at 3 to 5x and resolve by negotiation, so the estate that prepared its boundary before the letter decides the outcome.</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5 · Middleware and technology licensing: WebLogic, the analytics stack, and the software that ships underneath other software.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5</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one hour</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Map the clusters.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For every Oracle database on a VM: which cluster, how many hosts, how many cores per host?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Run Oracle's math.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Total cluster cores times 0.5. That number is the opening claim you are currently exposed to.</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storage.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Ask infrastructure whether the Oracle VMs share storage or migration paths with the general estate.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the dedicated option.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would a minimum dedicated cluster for those workloads cost in hardware? Compare it to the exposure.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File the diagrams.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Get the current architecture diagrams dated and saved with session 3's evidence. The boundary you can prove is the boundary you have.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Cracking the per core VMware licensing model</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redresscompliance.com/cracking-the-per-core-vmware-licensing-model-calculations-and-cost-pitfalls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cluster calculations from today, worked across more scenarios.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Hard partitioning, done properly</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redresscompliance.com/implementing-oracle-approved-hard-partitioning-a-practical-guide-to-cut-license-costs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approved technologies, configured so the cap actually holds.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Hidden Oracle audit risks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redresscompliance.com/hidden-oracle-audit-risks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virtualization findings, alongside the rest of the usual suspects.</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Challenging Oracle audit findings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redresscompliance.com/challenge-oracle-audit-findings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How cluster scope claims get contested, and what evidence moves them.</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How Oracle selects audit targets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redresscompliance.com/how-oracle-selects-targets-for-software-license-audits-an-advisory-for-cios-and-procurement-leaders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heavily virtualized estates sit high on the audit list.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4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Read the policy.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Know what the partitioning policy says, and its exact contractual weight.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Sort the technologies.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Tell Oracle approved hard partitioning from soft, from memory.</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Size the exposure.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Compute what Oracle's position claims on your own virtualized clusters.</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Contain the scope.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Apply the containment playbook: dedicated clusters, isolation, and evidence.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Hold the line.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Engage the VMware conversation as a negotiable claim, not a bill.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STAKES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this is the biggest number in most audits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One database on one VM can put an entire virtual estate in scope under Oracle's position. The arithmetic gets very large, very fast.</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2</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Pages in the partitioning policy document that anchors Oracle's largest audit claims. You never signed it.</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All</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hosts Oracle's soft partitioning position counts: everywhere the VM could run, not where it does.</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3-5x</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How far initial audit claims typically run above what independent challenge shows is owed.</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10 days</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narrow failover exception per year, for a genuinely passive node. Everything else is licensed in full.</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From session 1, the question that governs this entire session: which signed document says so?</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POLICY</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the partitioning policy is, and is not</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says.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Server partitioning technologies are sorted into hard and soft. Only approved hard partitioning limits the licensable cores. Soft partitioning does not limit anything.</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two page policy paper published on oracle.com, revisable by Oracle at any time, expressly labeled as for educational purposes.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What it is not.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contract term. Your ordering documents and master agreement almost certainly never reference it. It binds nothing.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Why it still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Oracle's auditors apply it as if it were law, the claims built on it are enormous, and few customers litigate. Its power is commercial, not legal.</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SORTING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Hard versus soft, the list that decides millions</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4639733"/>
                <a:gridCol w="4129363"/>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CATEGORY</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TECHNOLOGIES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LICENSING CONSEQUENCE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Approved hard partitioning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Oracle VM and OLVM with CPU pinning, Solaris capped zones, IBM LPAR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 only the pinned or capped cores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Soft partitioning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VMware, Hyper-V, and most non Oracle hypervisors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 every core the software could reach</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Physical separation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Dedicated servers or clusters that only run Oracle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License the dedicated hardware, cleanly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Oracle's own clouds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OCI and authorized cloud environments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Their own counting rules, session 26 and 29</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the pattern: the technologies Oracle approves are largely Oracle's own. That is a commercial position wearing a technical costume.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of these does Oracle accept as hard partitioning, limiting the cores you must license?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VMware CPU affinity rules pinning the VM to two hosts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Solaris capped zones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vSphere DRS host groups with strict admission control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Hyper-V with virtual processor limits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Remember whose technologies made the approved list.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Solaris capped zones, and none of the VMware or Hyper-V constructs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VMware CPU affinity rules pinning the VM to two hosts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Solaris capped zones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vSphere DRS host groups with strict admission control</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Hyper-V with virtual processor limits</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approved list is short and pointed: Oracle's own OVM and OLVM with CPU pinning, Solaris capped zones, IBM LPAR. Every VMware construct, affinity, DRS rules, host groups, sits in soft partitioning under the policy, no matter how technically airtight the pinning is. That asymmetry is the tell that this is a commercial position. It also means VMware containment is built with architecture and contracts, not hypervisor settings alone.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BIG ONE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VMware position, and how the claim inflates</a:t>
            </a:r>
            <a:endParaRPr lang="en-US" sz="2700" dirty="0"/>
          </a:p>
        </p:txBody>
      </p:sp>
      <p:sp>
        <p:nvSpPr>
          <p:cNvPr id="4" name="Shape 2"/>
          <p:cNvSpPr/>
          <p:nvPr/>
        </p:nvSpPr>
        <p:spPr>
          <a:xfrm>
            <a:off x="502920" y="1463040"/>
            <a:ext cx="137160" cy="137160"/>
          </a:xfrm>
          <a:prstGeom prst="rect">
            <a:avLst/>
          </a:prstGeom>
          <a:solidFill>
            <a:srgbClr val="C9A227"/>
          </a:solidFill>
          <a:ln/>
        </p:spPr>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opening position.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Where the VM could run, not where it does. Shared storage and live migration make every host in the cluster reachable, so every core counts.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Shape 5"/>
          <p:cNvSpPr/>
          <p:nvPr/>
        </p:nvSpPr>
        <p:spPr>
          <a:xfrm>
            <a:off x="502920" y="2176272"/>
            <a:ext cx="137160" cy="137160"/>
          </a:xfrm>
          <a:prstGeom prst="rect">
            <a:avLst/>
          </a:prstGeom>
          <a:solidFill>
            <a:srgbClr val="C9A227"/>
          </a:solidFill>
          <a:ln/>
        </p:spPr>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escalation.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 modern vSphere, Oracle has argued reach across clusters and even entire vCenters connected by shared storage. The whole datacenter, from one VM.</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Shape 8"/>
          <p:cNvSpPr/>
          <p:nvPr/>
        </p:nvSpPr>
        <p:spPr>
          <a:xfrm>
            <a:off x="502920" y="2889504"/>
            <a:ext cx="137160" cy="137160"/>
          </a:xfrm>
          <a:prstGeom prst="rect">
            <a:avLst/>
          </a:prstGeom>
          <a:solidFill>
            <a:srgbClr val="C9A227"/>
          </a:solidFill>
          <a:ln/>
        </p:spPr>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evidence fight.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vMotion logs, DRS histories, and storage zoning become the record of where the database could and did run. Your architecture documentation is your counter evidence.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Shape 11"/>
          <p:cNvSpPr/>
          <p:nvPr/>
        </p:nvSpPr>
        <p:spPr>
          <a:xfrm>
            <a:off x="502920" y="3602736"/>
            <a:ext cx="137160" cy="137160"/>
          </a:xfrm>
          <a:prstGeom prst="rect">
            <a:avLst/>
          </a:prstGeom>
          <a:solidFill>
            <a:srgbClr val="C9A227"/>
          </a:solidFill>
          <a:ln/>
        </p:spPr>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reality.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an aggressive reading of an unsigned policy, it has never been truly settled in court, and it resolves commercially in negotiation. Which is exactly why preparation decides the outcome.</a:t>
            </a:r>
            <a:endParaRPr lang="en-US" sz="1600" dirty="0"/>
          </a:p>
        </p:txBody>
      </p:sp>
      <p:sp>
        <p:nvSpPr>
          <p:cNvPr id="15" name="Shape 13"/>
          <p:cNvSpPr/>
          <p:nvPr/>
        </p:nvSpPr>
        <p:spPr>
          <a:xfrm>
            <a:off x="457200" y="6473952"/>
            <a:ext cx="11274552" cy="0"/>
          </a:xfrm>
          <a:prstGeom prst="line">
            <a:avLst/>
          </a:prstGeom>
          <a:noFill/>
          <a:ln w="9525">
            <a:solidFill>
              <a:srgbClr val="E5E7EB"/>
            </a:solidFill>
            <a:prstDash val="solid"/>
          </a:ln>
        </p:spPr>
      </p:sp>
      <p:sp>
        <p:nvSpPr>
          <p:cNvPr id="16" name="Text 14"/>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17" name="Text 15"/>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Oracle EE database on one 8 vCPU VM, in a 10 host vSphere cluster, 32 Intel cores per host. What does Oracle's opening position claim?</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4 processor licenses, for the 8 vCPUs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 processor licenses, for one host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160 processor licenses, for all 320 cores in the cluster</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if DRS rules pin the VM to two hosts</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Where the VM could run, not where it does.</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Licensing Mastery  |  Session 4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2026-08-08T12:01:04Z</dcterms:created>
  <dcterms:modified xsi:type="dcterms:W3CDTF">2026-08-08T12:01:04Z</dcterms:modified>
</cp:coreProperties>
</file>