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slideMasters/slideMaster13.xml" ContentType="application/vnd.openxmlformats-officedocument.presentationml.slideMaster+xml"/>
  <Override PartName="/ppt/slides/slide13.xml" ContentType="application/vnd.openxmlformats-officedocument.presentationml.slide+xml"/>
  <Override PartName="/ppt/slideMasters/slideMaster14.xml" ContentType="application/vnd.openxmlformats-officedocument.presentationml.slideMaster+xml"/>
  <Override PartName="/ppt/slides/slide14.xml" ContentType="application/vnd.openxmlformats-officedocument.presentationml.slide+xml"/>
  <Override PartName="/ppt/slideMasters/slideMaster15.xml" ContentType="application/vnd.openxmlformats-officedocument.presentationml.slideMaster+xml"/>
  <Override PartName="/ppt/slides/slide15.xml" ContentType="application/vnd.openxmlformats-officedocument.presentationml.slide+xml"/>
  <Override PartName="/ppt/slideMasters/slideMaster16.xml" ContentType="application/vnd.openxmlformats-officedocument.presentationml.slideMaster+xml"/>
  <Override PartName="/ppt/slides/slide16.xml" ContentType="application/vnd.openxmlformats-officedocument.presentationml.slide+xml"/>
  <Override PartName="/ppt/slideMasters/slideMaster17.xml" ContentType="application/vnd.openxmlformats-officedocument.presentationml.slideMaster+xml"/>
  <Override PartName="/ppt/slides/slide17.xml" ContentType="application/vnd.openxmlformats-officedocument.presentationml.slide+xml"/>
  <Override PartName="/ppt/slideMasters/slideMaster18.xml" ContentType="application/vnd.openxmlformats-officedocument.presentationml.slideMaster+xml"/>
  <Override PartName="/ppt/slides/slide18.xml" ContentType="application/vnd.openxmlformats-officedocument.presentationml.slide+xml"/>
  <Override PartName="/ppt/slideMasters/slideMaster19.xml" ContentType="application/vnd.openxmlformats-officedocument.presentationml.slideMaster+xml"/>
  <Override PartName="/ppt/slides/slide1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Lst>
  <p:notesMasterIdLst>
    <p:notesMasterId r:id="rId21"/>
  </p:notesMasterIdLst>
  <p:sldSz cx="12192000" cy="6858000"/>
  <p:notesSz cx="6858000" cy="12192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20" Type="http://schemas.openxmlformats.org/officeDocument/2006/relationships/slide" Target="slides/slide19.xml"/><Relationship Id="rId21" Type="http://schemas.openxmlformats.org/officeDocument/2006/relationships/notesMaster" Target="notesMasters/notesMaster1.xml"/><Relationship Id="rId22" Type="http://schemas.openxmlformats.org/officeDocument/2006/relationships/presProps" Target="presProps.xml"/><Relationship Id="rId23" Type="http://schemas.openxmlformats.org/officeDocument/2006/relationships/viewProps" Target="viewProps.xml"/><Relationship Id="rId24" Type="http://schemas.openxmlformats.org/officeDocument/2006/relationships/theme" Target="theme/theme1.xml"/><Relationship Id="rId25"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_rels/notesSlide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xml"/>
		</Relationships>
</file>

<file path=ppt/notesSlides/_rels/notesSlide1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xml"/>
		</Relationships>
</file>

<file path=ppt/notesSlides/_rels/notesSlide1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xml"/>
		</Relationships>
</file>

<file path=ppt/notesSlides/_rels/notesSlide1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xml"/>
		</Relationships>
</file>

<file path=ppt/notesSlides/_rels/notesSlide1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8.xml"/>
		</Relationships>
</file>

<file path=ppt/notesSlides/_rels/notesSlide1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9.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0A1426"/>
        </a:solidFill>
      </p:bgPr>
    </p:bg>
    <p:spTree>
      <p:nvGrpSpPr>
        <p:cNvPr id="1" name=""/>
        <p:cNvGrpSpPr/>
        <p:nvPr/>
      </p:nvGrpSpPr>
      <p:grpSpPr>
        <a:xfrm>
          <a:off x="0" y="0"/>
          <a:ext cx="0" cy="0"/>
          <a:chOff x="0" y="0"/>
          <a:chExt cx="0" cy="0"/>
        </a:xfrm>
      </p:grpSpPr>
      <p:sp>
        <p:nvSpPr>
          <p:cNvPr id="2" name="Text 0"/>
          <p:cNvSpPr/>
          <p:nvPr/>
        </p:nvSpPr>
        <p:spPr>
          <a:xfrm>
            <a:off x="457200" y="777240"/>
            <a:ext cx="11274552" cy="256032"/>
          </a:xfrm>
          <a:prstGeom prst="rect">
            <a:avLst/>
          </a:prstGeom>
          <a:noFill/>
          <a:ln/>
        </p:spPr>
        <p:txBody>
          <a:bodyPr wrap="square" lIns="0" tIns="0" rIns="0" bIns="0" rtlCol="0" anchor="ctr"/>
          <a:lstStyle/>
          <a:p>
            <a:pPr indent="0" marL="0">
              <a:buNone/>
            </a:pPr>
            <a:r>
              <a:rPr lang="en-US" sz="1150" b="1" spc="300" kern="0" dirty="0">
                <a:solidFill>
                  <a:srgbClr val="C9A227"/>
                </a:solidFill>
                <a:latin typeface="Segoe UI" pitchFamily="34" charset="0"/>
                <a:ea typeface="Segoe UI" pitchFamily="34" charset="-122"/>
                <a:cs typeface="Segoe UI" pitchFamily="34" charset="-120"/>
              </a:rPr>
              <a:t>ORACLE LICENSING MASTERY  |  MODULE 8  ·  SESSION 38 OF 40</a:t>
            </a:r>
            <a:endParaRPr lang="en-US" sz="1150" dirty="0"/>
          </a:p>
        </p:txBody>
      </p:sp>
      <p:sp>
        <p:nvSpPr>
          <p:cNvPr id="3" name="Text 1"/>
          <p:cNvSpPr/>
          <p:nvPr/>
        </p:nvSpPr>
        <p:spPr>
          <a:xfrm>
            <a:off x="457200" y="1143000"/>
            <a:ext cx="11274552" cy="1554480"/>
          </a:xfrm>
          <a:prstGeom prst="rect">
            <a:avLst/>
          </a:prstGeom>
          <a:noFill/>
          <a:ln/>
        </p:spPr>
        <p:txBody>
          <a:bodyPr wrap="square" lIns="0" tIns="0" rIns="0" bIns="0" rtlCol="0" anchor="ctr"/>
          <a:lstStyle/>
          <a:p>
            <a:pPr indent="0" marL="0">
              <a:buNone/>
            </a:pPr>
            <a:r>
              <a:rPr lang="en-US" sz="4700" b="1" dirty="0">
                <a:solidFill>
                  <a:srgbClr val="FFFFFF"/>
                </a:solidFill>
                <a:latin typeface="Segoe UI" pitchFamily="34" charset="0"/>
                <a:ea typeface="Segoe UI" pitchFamily="34" charset="-122"/>
                <a:cs typeface="Segoe UI" pitchFamily="34" charset="-120"/>
              </a:rPr>
              <a:t>Licensing events, M&amp;A and divestiture</a:t>
            </a:r>
            <a:endParaRPr lang="en-US" sz="4700" dirty="0"/>
          </a:p>
        </p:txBody>
      </p:sp>
      <p:sp>
        <p:nvSpPr>
          <p:cNvPr id="4" name="Shape 2"/>
          <p:cNvSpPr/>
          <p:nvPr/>
        </p:nvSpPr>
        <p:spPr>
          <a:xfrm>
            <a:off x="457200" y="2743200"/>
            <a:ext cx="1463040" cy="0"/>
          </a:xfrm>
          <a:prstGeom prst="line">
            <a:avLst/>
          </a:prstGeom>
          <a:noFill/>
          <a:ln w="31750">
            <a:solidFill>
              <a:srgbClr val="C9A227"/>
            </a:solidFill>
            <a:prstDash val="solid"/>
          </a:ln>
        </p:spPr>
      </p:sp>
      <p:sp>
        <p:nvSpPr>
          <p:cNvPr id="5" name="Text 3"/>
          <p:cNvSpPr/>
          <p:nvPr/>
        </p:nvSpPr>
        <p:spPr>
          <a:xfrm>
            <a:off x="457200" y="2926080"/>
            <a:ext cx="10058400" cy="731520"/>
          </a:xfrm>
          <a:prstGeom prst="rect">
            <a:avLst/>
          </a:prstGeom>
          <a:noFill/>
          <a:ln/>
        </p:spPr>
        <p:txBody>
          <a:bodyPr wrap="square" lIns="0" tIns="0" rIns="0" bIns="0" rtlCol="0" anchor="ctr"/>
          <a:lstStyle/>
          <a:p>
            <a:pPr indent="0" marL="0">
              <a:buNone/>
            </a:pPr>
            <a:r>
              <a:rPr lang="en-US" sz="1900" dirty="0">
                <a:solidFill>
                  <a:srgbClr val="E8D9A2"/>
                </a:solidFill>
                <a:latin typeface="Segoe UI" pitchFamily="34" charset="0"/>
                <a:ea typeface="Segoe UI" pitchFamily="34" charset="-122"/>
                <a:cs typeface="Segoe UI" pitchFamily="34" charset="-120"/>
              </a:rPr>
              <a:t>What acquisitions, carve outs, and restructures do to Oracle agreements, and the clauses that decide in advance</a:t>
            </a:r>
            <a:endParaRPr lang="en-US" sz="1900" dirty="0"/>
          </a:p>
        </p:txBody>
      </p:sp>
      <p:sp>
        <p:nvSpPr>
          <p:cNvPr id="6" name="Text 4"/>
          <p:cNvSpPr/>
          <p:nvPr/>
        </p:nvSpPr>
        <p:spPr>
          <a:xfrm>
            <a:off x="457200" y="4114800"/>
            <a:ext cx="5408676" cy="1097280"/>
          </a:xfrm>
          <a:prstGeom prst="rect">
            <a:avLst/>
          </a:prstGeom>
          <a:noFill/>
          <a:ln/>
        </p:spPr>
        <p:txBody>
          <a:bodyPr wrap="square" lIns="0" tIns="0" rIns="0" bIns="0" rtlCol="0" anchor="ctr"/>
          <a:lstStyle/>
          <a:p>
            <a:pPr indent="0" marL="0">
              <a:spcAft>
                <a:spcPts val="400"/>
              </a:spcAft>
              <a:buNone/>
            </a:pPr>
            <a:r>
              <a:rPr lang="en-US" sz="1100" b="1" spc="300" kern="0" dirty="0">
                <a:solidFill>
                  <a:srgbClr val="C9A227"/>
                </a:solidFill>
                <a:latin typeface="Segoe UI" pitchFamily="34" charset="0"/>
                <a:ea typeface="Segoe UI" pitchFamily="34" charset="-122"/>
                <a:cs typeface="Segoe UI" pitchFamily="34" charset="-120"/>
              </a:rPr>
              <a:t>LAST SESSION</a:t>
            </a:r>
            <a:endParaRPr lang="en-US" sz="1100" dirty="0"/>
          </a:p>
          <a:p>
            <a:pPr indent="0" marL="0">
              <a:spcAft>
                <a:spcPts val="400"/>
              </a:spcAft>
              <a:buNone/>
            </a:pPr>
            <a:r>
              <a:rPr lang="en-US" sz="1500" dirty="0">
                <a:solidFill>
                  <a:srgbClr val="B8C5DA"/>
                </a:solidFill>
                <a:latin typeface="Segoe UI" pitchFamily="34" charset="0"/>
                <a:ea typeface="Segoe UI" pitchFamily="34" charset="-122"/>
                <a:cs typeface="Segoe UI" pitchFamily="34" charset="-120"/>
              </a:rPr>
              <a:t>The on premises applications estate and the support fork</a:t>
            </a:r>
            <a:endParaRPr lang="en-US" sz="1100" dirty="0"/>
          </a:p>
        </p:txBody>
      </p:sp>
      <p:sp>
        <p:nvSpPr>
          <p:cNvPr id="7" name="Text 5"/>
          <p:cNvSpPr/>
          <p:nvPr/>
        </p:nvSpPr>
        <p:spPr>
          <a:xfrm>
            <a:off x="6323076" y="4114800"/>
            <a:ext cx="5408676" cy="1097280"/>
          </a:xfrm>
          <a:prstGeom prst="rect">
            <a:avLst/>
          </a:prstGeom>
          <a:noFill/>
          <a:ln/>
        </p:spPr>
        <p:txBody>
          <a:bodyPr wrap="square" lIns="0" tIns="0" rIns="0" bIns="0" rtlCol="0" anchor="ctr"/>
          <a:lstStyle/>
          <a:p>
            <a:pPr indent="0" marL="0">
              <a:spcAft>
                <a:spcPts val="400"/>
              </a:spcAft>
              <a:buNone/>
            </a:pPr>
            <a:r>
              <a:rPr lang="en-US" sz="1100" b="1" spc="300" kern="0" dirty="0">
                <a:solidFill>
                  <a:srgbClr val="C9A227"/>
                </a:solidFill>
                <a:latin typeface="Segoe UI" pitchFamily="34" charset="0"/>
                <a:ea typeface="Segoe UI" pitchFamily="34" charset="-122"/>
                <a:cs typeface="Segoe UI" pitchFamily="34" charset="-120"/>
              </a:rPr>
              <a:t>THIS SESSION</a:t>
            </a:r>
            <a:endParaRPr lang="en-US" sz="1100" dirty="0"/>
          </a:p>
          <a:p>
            <a:pPr indent="0" marL="0">
              <a:spcAft>
                <a:spcPts val="400"/>
              </a:spcAft>
              <a:buNone/>
            </a:pPr>
            <a:r>
              <a:rPr lang="en-US" sz="1500" dirty="0">
                <a:solidFill>
                  <a:srgbClr val="B8C5DA"/>
                </a:solidFill>
                <a:latin typeface="Segoe UI" pitchFamily="34" charset="0"/>
                <a:ea typeface="Segoe UI" pitchFamily="34" charset="-122"/>
                <a:cs typeface="Segoe UI" pitchFamily="34" charset="-120"/>
              </a:rPr>
              <a:t>What mergers and divestitures do to Oracle licenses. 30 minutes.</a:t>
            </a:r>
            <a:endParaRPr lang="en-US" sz="1100" dirty="0"/>
          </a:p>
        </p:txBody>
      </p:sp>
      <p:sp>
        <p:nvSpPr>
          <p:cNvPr id="8" name="Text 6"/>
          <p:cNvSpPr/>
          <p:nvPr/>
        </p:nvSpPr>
        <p:spPr>
          <a:xfrm>
            <a:off x="457200" y="5623560"/>
            <a:ext cx="7315200" cy="274320"/>
          </a:xfrm>
          <a:prstGeom prst="rect">
            <a:avLst/>
          </a:prstGeom>
          <a:noFill/>
          <a:ln/>
        </p:spPr>
        <p:txBody>
          <a:bodyPr wrap="square" lIns="0" tIns="0" rIns="0" bIns="0" rtlCol="0" anchor="ctr"/>
          <a:lstStyle/>
          <a:p>
            <a:pPr indent="0" marL="0">
              <a:buNone/>
            </a:pPr>
            <a:r>
              <a:rPr lang="en-US" sz="1200" dirty="0">
                <a:solidFill>
                  <a:srgbClr val="B8C5DA"/>
                </a:solidFill>
                <a:latin typeface="Segoe UI" pitchFamily="34" charset="0"/>
                <a:ea typeface="Segoe UI" pitchFamily="34" charset="-122"/>
                <a:cs typeface="Segoe UI" pitchFamily="34" charset="-120"/>
              </a:rPr>
              <a:t>30 minutes  |  redresscompliance.com</a:t>
            </a:r>
            <a:endParaRPr lang="en-US" sz="1200" dirty="0"/>
          </a:p>
        </p:txBody>
      </p:sp>
      <p:sp>
        <p:nvSpPr>
          <p:cNvPr id="9" name="Shape 7"/>
          <p:cNvSpPr/>
          <p:nvPr/>
        </p:nvSpPr>
        <p:spPr>
          <a:xfrm>
            <a:off x="457200" y="6473952"/>
            <a:ext cx="11274552" cy="0"/>
          </a:xfrm>
          <a:prstGeom prst="line">
            <a:avLst/>
          </a:prstGeom>
          <a:noFill/>
          <a:ln w="9525">
            <a:solidFill>
              <a:srgbClr val="22314F"/>
            </a:solidFill>
            <a:prstDash val="solid"/>
          </a:ln>
        </p:spPr>
      </p:sp>
      <p:sp>
        <p:nvSpPr>
          <p:cNvPr id="10" name="Text 8"/>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B8C5DA"/>
                </a:solidFill>
                <a:latin typeface="Segoe UI" pitchFamily="34" charset="0"/>
                <a:ea typeface="Segoe UI" pitchFamily="34" charset="-122"/>
                <a:cs typeface="Segoe UI" pitchFamily="34" charset="-120"/>
              </a:rPr>
              <a:t>Redress Compliance  |  Oracle Licensing Mastery  |  Session 38 of 40</a:t>
            </a:r>
            <a:endParaRPr lang="en-US" sz="850" dirty="0"/>
          </a:p>
        </p:txBody>
      </p:sp>
      <p:sp>
        <p:nvSpPr>
          <p:cNvPr id="11" name="Text 9"/>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B8C5DA"/>
                </a:solidFill>
                <a:latin typeface="Segoe UI" pitchFamily="34" charset="0"/>
                <a:ea typeface="Segoe UI" pitchFamily="34" charset="-122"/>
                <a:cs typeface="Segoe UI" pitchFamily="34" charset="-120"/>
              </a:rPr>
              <a:t>1 / 19</a:t>
            </a:r>
            <a:endParaRPr lang="en-US" sz="85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2E7D46"/>
                </a:solidFill>
                <a:latin typeface="Segoe UI" pitchFamily="34" charset="0"/>
                <a:ea typeface="Segoe UI" pitchFamily="34" charset="-122"/>
                <a:cs typeface="Segoe UI" pitchFamily="34" charset="-120"/>
              </a:rPr>
              <a:t>KNOWLEDGE CHECK 2  ·  ANSWER</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Price the exposure before you own it</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After close; sort it out once the company is yours</a:t>
            </a:r>
            <a:endParaRPr lang="en-US" sz="1650" dirty="0"/>
          </a:p>
        </p:txBody>
      </p:sp>
      <p:sp>
        <p:nvSpPr>
          <p:cNvPr id="8" name="Shape 6"/>
          <p:cNvSpPr/>
          <p:nvPr/>
        </p:nvSpPr>
        <p:spPr>
          <a:xfrm>
            <a:off x="457200" y="2176272"/>
            <a:ext cx="11274552" cy="621792"/>
          </a:xfrm>
          <a:prstGeom prst="rect">
            <a:avLst/>
          </a:prstGeom>
          <a:solidFill>
            <a:srgbClr val="EAF3EC"/>
          </a:solidFill>
          <a:ln w="19050">
            <a:solidFill>
              <a:srgbClr val="2E7D46"/>
            </a:solidFill>
            <a:prstDash val="solid"/>
          </a:ln>
        </p:spPr>
      </p:sp>
      <p:sp>
        <p:nvSpPr>
          <p:cNvPr id="9" name="Shape 7"/>
          <p:cNvSpPr/>
          <p:nvPr/>
        </p:nvSpPr>
        <p:spPr>
          <a:xfrm>
            <a:off x="621792" y="2267712"/>
            <a:ext cx="438912" cy="438912"/>
          </a:xfrm>
          <a:prstGeom prst="rect">
            <a:avLst/>
          </a:prstGeom>
          <a:solidFill>
            <a:srgbClr val="2E7D46"/>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b="1" dirty="0">
                <a:solidFill>
                  <a:srgbClr val="1F5231"/>
                </a:solidFill>
                <a:latin typeface="Segoe UI" pitchFamily="34" charset="0"/>
                <a:ea typeface="Segoe UI" pitchFamily="34" charset="-122"/>
                <a:cs typeface="Segoe UI" pitchFamily="34" charset="-120"/>
              </a:rPr>
              <a:t>Before close: price the exposure into the deal or make the seller resolve it, because after close the liability is entirely yours and Oracle may audit the new structure   ✓</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Never; under licensing on a target is not the acquirer's problem</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After close, and hope Oracle does not notice the acquisition</a:t>
            </a:r>
            <a:endParaRPr lang="en-US" sz="1650" dirty="0"/>
          </a:p>
        </p:txBody>
      </p:sp>
      <p:sp>
        <p:nvSpPr>
          <p:cNvPr id="20" name="Shape 18"/>
          <p:cNvSpPr/>
          <p:nvPr/>
        </p:nvSpPr>
        <p:spPr>
          <a:xfrm>
            <a:off x="457200" y="4389120"/>
            <a:ext cx="11274552" cy="1051560"/>
          </a:xfrm>
          <a:prstGeom prst="rect">
            <a:avLst/>
          </a:prstGeom>
          <a:solidFill>
            <a:srgbClr val="FDF8EC"/>
          </a:solidFill>
          <a:ln/>
        </p:spPr>
      </p:sp>
      <p:sp>
        <p:nvSpPr>
          <p:cNvPr id="21" name="Shape 19"/>
          <p:cNvSpPr/>
          <p:nvPr/>
        </p:nvSpPr>
        <p:spPr>
          <a:xfrm>
            <a:off x="457200" y="4389120"/>
            <a:ext cx="45720" cy="1051560"/>
          </a:xfrm>
          <a:prstGeom prst="rect">
            <a:avLst/>
          </a:prstGeom>
          <a:solidFill>
            <a:srgbClr val="C9A227"/>
          </a:solidFill>
          <a:ln/>
        </p:spPr>
      </p:sp>
      <p:sp>
        <p:nvSpPr>
          <p:cNvPr id="22" name="Text 20"/>
          <p:cNvSpPr/>
          <p:nvPr/>
        </p:nvSpPr>
        <p:spPr>
          <a:xfrm>
            <a:off x="685800" y="4389120"/>
            <a:ext cx="10817352" cy="1051560"/>
          </a:xfrm>
          <a:prstGeom prst="rect">
            <a:avLst/>
          </a:prstGeom>
          <a:noFill/>
          <a:ln/>
        </p:spPr>
        <p:txBody>
          <a:bodyPr wrap="square" lIns="0" tIns="0" rIns="0" bIns="0" rtlCol="0" anchor="ctr"/>
          <a:lstStyle/>
          <a:p>
            <a:pPr indent="0" marL="0">
              <a:lnSpc>
                <a:spcPct val="105000"/>
              </a:lnSpc>
              <a:buNone/>
            </a:pPr>
            <a:r>
              <a:rPr lang="en-US" sz="1100" b="1" spc="200" kern="0" dirty="0">
                <a:solidFill>
                  <a:srgbClr val="8A6E14"/>
                </a:solidFill>
                <a:latin typeface="Segoe UI" pitchFamily="34" charset="0"/>
                <a:ea typeface="Segoe UI" pitchFamily="34" charset="-122"/>
                <a:cs typeface="Segoe UI" pitchFamily="34" charset="-120"/>
              </a:rPr>
              <a:t>WHY  </a:t>
            </a:r>
            <a:pPr indent="0" marL="0">
              <a:lnSpc>
                <a:spcPct val="105000"/>
              </a:lnSpc>
              <a:buNone/>
            </a:pPr>
            <a:r>
              <a:rPr lang="en-US" sz="1250" dirty="0">
                <a:solidFill>
                  <a:srgbClr val="2A303C"/>
                </a:solidFill>
                <a:latin typeface="Segoe UI" pitchFamily="34" charset="0"/>
                <a:ea typeface="Segoe UI" pitchFamily="34" charset="-122"/>
                <a:cs typeface="Segoe UI" pitchFamily="34" charset="-120"/>
              </a:rPr>
              <a:t>Compliance liability follows the entity, so the day before close the under licensing is the seller's problem, and the day after close it is entirely yours, with no recourse unless you created some. That single shift in ownership is why timing is everything. B is the disciplined move: while the exposure is still the seller's, during diligence and before close, you have leverage to act on it, either price the estimated liability into the purchase price as a reduction, or make the seller resolve it or indemnify you against it as a condition of the deal. Do that, and the gap is handled by the party that created it. A forfeits exactly that leverage, after close you own the liability outright and can only pay to fix it, and Oracle, which watches for acquisitions, may well audit the new structure and find precisely what diligence would have found, only now on your account. C is simply wrong on the mechanics, an acquired entity's non compliance becomes the acquirer's the moment the deal closes, that is what buying the entity means. D compounds the error with a hope, betting Oracle will miss a corporate transaction it actively monitors, which is not a plan. The rule, and it is one of the highest value lessons in the module: an acquisition target's Oracle position is part of what you are buying, so assess it in diligence and settle it before close, because after close there is no seller to share the bill.</a:t>
            </a:r>
            <a:endParaRPr lang="en-US" sz="110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Licensing Mastery  |  Session 38 of 40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10 / 19</a:t>
            </a:r>
            <a:endParaRPr lang="en-US" sz="85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WHEN YOU DIVEST</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When you carve out or sell</a:t>
            </a:r>
            <a:endParaRPr lang="en-US" sz="2700" dirty="0"/>
          </a:p>
        </p:txBody>
      </p:sp>
      <p:sp>
        <p:nvSpPr>
          <p:cNvPr id="4" name="Text 2"/>
          <p:cNvSpPr/>
          <p:nvPr/>
        </p:nvSpPr>
        <p:spPr>
          <a:xfrm>
            <a:off x="457200" y="1060704"/>
            <a:ext cx="11274552" cy="320040"/>
          </a:xfrm>
          <a:prstGeom prst="rect">
            <a:avLst/>
          </a:prstGeom>
          <a:noFill/>
          <a:ln/>
        </p:spPr>
        <p:txBody>
          <a:bodyPr wrap="square" lIns="0" tIns="0" rIns="0" bIns="0" rtlCol="0" anchor="ctr"/>
          <a:lstStyle/>
          <a:p>
            <a:pPr indent="0" marL="0">
              <a:buNone/>
            </a:pPr>
            <a:r>
              <a:rPr lang="en-US" sz="1350" dirty="0">
                <a:solidFill>
                  <a:srgbClr val="5A6472"/>
                </a:solidFill>
                <a:latin typeface="Segoe UI" pitchFamily="34" charset="0"/>
                <a:ea typeface="Segoe UI" pitchFamily="34" charset="-122"/>
                <a:cs typeface="Segoe UI" pitchFamily="34" charset="-120"/>
              </a:rPr>
              <a:t>Divesting a business unit is the mirror problem: the licenses do not automatically go with it, and both sides have exposure to manage.</a:t>
            </a:r>
            <a:endParaRPr lang="en-US" sz="1350" dirty="0"/>
          </a:p>
        </p:txBody>
      </p:sp>
      <p:sp>
        <p:nvSpPr>
          <p:cNvPr id="5" name="Shape 3"/>
          <p:cNvSpPr/>
          <p:nvPr/>
        </p:nvSpPr>
        <p:spPr>
          <a:xfrm>
            <a:off x="457200" y="1463040"/>
            <a:ext cx="2667762" cy="3200400"/>
          </a:xfrm>
          <a:prstGeom prst="rect">
            <a:avLst/>
          </a:prstGeom>
          <a:solidFill>
            <a:srgbClr val="FAFAF9"/>
          </a:solidFill>
          <a:ln w="12700">
            <a:solidFill>
              <a:srgbClr val="E5E7EB"/>
            </a:solidFill>
            <a:prstDash val="solid"/>
          </a:ln>
        </p:spPr>
      </p:sp>
      <p:sp>
        <p:nvSpPr>
          <p:cNvPr id="6" name="Shape 4"/>
          <p:cNvSpPr/>
          <p:nvPr/>
        </p:nvSpPr>
        <p:spPr>
          <a:xfrm>
            <a:off x="457200" y="1463040"/>
            <a:ext cx="2667762" cy="73152"/>
          </a:xfrm>
          <a:prstGeom prst="rect">
            <a:avLst/>
          </a:prstGeom>
          <a:solidFill>
            <a:srgbClr val="1B2A4A"/>
          </a:solidFill>
          <a:ln/>
        </p:spPr>
      </p:sp>
      <p:sp>
        <p:nvSpPr>
          <p:cNvPr id="7" name="Text 5"/>
          <p:cNvSpPr/>
          <p:nvPr/>
        </p:nvSpPr>
        <p:spPr>
          <a:xfrm>
            <a:off x="640080" y="1664208"/>
            <a:ext cx="230200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Licenses do not follow the unit</a:t>
            </a:r>
            <a:endParaRPr lang="en-US" sz="1450" dirty="0"/>
          </a:p>
        </p:txBody>
      </p:sp>
      <p:sp>
        <p:nvSpPr>
          <p:cNvPr id="8" name="Text 6"/>
          <p:cNvSpPr/>
          <p:nvPr/>
        </p:nvSpPr>
        <p:spPr>
          <a:xfrm>
            <a:off x="640080" y="2359152"/>
            <a:ext cx="230200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A divested business cannot simply take its share of the parent's Oracle licenses. Splitting entitlements between the retained and divested entities needs Oracle's involvement.</a:t>
            </a:r>
            <a:endParaRPr lang="en-US" sz="1250" dirty="0"/>
          </a:p>
        </p:txBody>
      </p:sp>
      <p:sp>
        <p:nvSpPr>
          <p:cNvPr id="9" name="Shape 7"/>
          <p:cNvSpPr/>
          <p:nvPr/>
        </p:nvSpPr>
        <p:spPr>
          <a:xfrm>
            <a:off x="3326130" y="1463040"/>
            <a:ext cx="2667762" cy="3200400"/>
          </a:xfrm>
          <a:prstGeom prst="rect">
            <a:avLst/>
          </a:prstGeom>
          <a:solidFill>
            <a:srgbClr val="FAFAF9"/>
          </a:solidFill>
          <a:ln w="12700">
            <a:solidFill>
              <a:srgbClr val="E5E7EB"/>
            </a:solidFill>
            <a:prstDash val="solid"/>
          </a:ln>
        </p:spPr>
      </p:sp>
      <p:sp>
        <p:nvSpPr>
          <p:cNvPr id="10" name="Shape 8"/>
          <p:cNvSpPr/>
          <p:nvPr/>
        </p:nvSpPr>
        <p:spPr>
          <a:xfrm>
            <a:off x="3326130" y="1463040"/>
            <a:ext cx="2667762" cy="73152"/>
          </a:xfrm>
          <a:prstGeom prst="rect">
            <a:avLst/>
          </a:prstGeom>
          <a:solidFill>
            <a:srgbClr val="1B2A4A"/>
          </a:solidFill>
          <a:ln/>
        </p:spPr>
      </p:sp>
      <p:sp>
        <p:nvSpPr>
          <p:cNvPr id="11" name="Text 9"/>
          <p:cNvSpPr/>
          <p:nvPr/>
        </p:nvSpPr>
        <p:spPr>
          <a:xfrm>
            <a:off x="3509010" y="1664208"/>
            <a:ext cx="230200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The transition service period</a:t>
            </a:r>
            <a:endParaRPr lang="en-US" sz="1450" dirty="0"/>
          </a:p>
        </p:txBody>
      </p:sp>
      <p:sp>
        <p:nvSpPr>
          <p:cNvPr id="12" name="Text 10"/>
          <p:cNvSpPr/>
          <p:nvPr/>
        </p:nvSpPr>
        <p:spPr>
          <a:xfrm>
            <a:off x="3509010" y="2359152"/>
            <a:ext cx="230200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A carve out usually runs on the parent's systems under a transition service agreement for a time, and that shared use has to fit the license terms, or it is out of scope.</a:t>
            </a:r>
            <a:endParaRPr lang="en-US" sz="1250" dirty="0"/>
          </a:p>
        </p:txBody>
      </p:sp>
      <p:sp>
        <p:nvSpPr>
          <p:cNvPr id="13" name="Shape 11"/>
          <p:cNvSpPr/>
          <p:nvPr/>
        </p:nvSpPr>
        <p:spPr>
          <a:xfrm>
            <a:off x="6195060" y="1463040"/>
            <a:ext cx="2667762" cy="3200400"/>
          </a:xfrm>
          <a:prstGeom prst="rect">
            <a:avLst/>
          </a:prstGeom>
          <a:solidFill>
            <a:srgbClr val="FAFAF9"/>
          </a:solidFill>
          <a:ln w="12700">
            <a:solidFill>
              <a:srgbClr val="E5E7EB"/>
            </a:solidFill>
            <a:prstDash val="solid"/>
          </a:ln>
        </p:spPr>
      </p:sp>
      <p:sp>
        <p:nvSpPr>
          <p:cNvPr id="14" name="Shape 12"/>
          <p:cNvSpPr/>
          <p:nvPr/>
        </p:nvSpPr>
        <p:spPr>
          <a:xfrm>
            <a:off x="6195060" y="1463040"/>
            <a:ext cx="2667762" cy="73152"/>
          </a:xfrm>
          <a:prstGeom prst="rect">
            <a:avLst/>
          </a:prstGeom>
          <a:solidFill>
            <a:srgbClr val="1B2A4A"/>
          </a:solidFill>
          <a:ln/>
        </p:spPr>
      </p:sp>
      <p:sp>
        <p:nvSpPr>
          <p:cNvPr id="15" name="Text 13"/>
          <p:cNvSpPr/>
          <p:nvPr/>
        </p:nvSpPr>
        <p:spPr>
          <a:xfrm>
            <a:off x="6377940" y="1664208"/>
            <a:ext cx="230200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The divested unit needs its own deal</a:t>
            </a:r>
            <a:endParaRPr lang="en-US" sz="1450" dirty="0"/>
          </a:p>
        </p:txBody>
      </p:sp>
      <p:sp>
        <p:nvSpPr>
          <p:cNvPr id="16" name="Text 14"/>
          <p:cNvSpPr/>
          <p:nvPr/>
        </p:nvSpPr>
        <p:spPr>
          <a:xfrm>
            <a:off x="6377940" y="2359152"/>
            <a:ext cx="230200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To run Oracle independently, the carved out entity generally needs its own Oracle agreement, which Oracle prices as a new customer, often a significant, unplanned cost.</a:t>
            </a:r>
            <a:endParaRPr lang="en-US" sz="1250" dirty="0"/>
          </a:p>
        </p:txBody>
      </p:sp>
      <p:sp>
        <p:nvSpPr>
          <p:cNvPr id="17" name="Shape 15"/>
          <p:cNvSpPr/>
          <p:nvPr/>
        </p:nvSpPr>
        <p:spPr>
          <a:xfrm>
            <a:off x="9063990" y="1463040"/>
            <a:ext cx="2667762" cy="3200400"/>
          </a:xfrm>
          <a:prstGeom prst="rect">
            <a:avLst/>
          </a:prstGeom>
          <a:solidFill>
            <a:srgbClr val="FAFAF9"/>
          </a:solidFill>
          <a:ln w="12700">
            <a:solidFill>
              <a:srgbClr val="E5E7EB"/>
            </a:solidFill>
            <a:prstDash val="solid"/>
          </a:ln>
        </p:spPr>
      </p:sp>
      <p:sp>
        <p:nvSpPr>
          <p:cNvPr id="18" name="Shape 16"/>
          <p:cNvSpPr/>
          <p:nvPr/>
        </p:nvSpPr>
        <p:spPr>
          <a:xfrm>
            <a:off x="9063990" y="1463040"/>
            <a:ext cx="2667762" cy="73152"/>
          </a:xfrm>
          <a:prstGeom prst="rect">
            <a:avLst/>
          </a:prstGeom>
          <a:solidFill>
            <a:srgbClr val="1B2A4A"/>
          </a:solidFill>
          <a:ln/>
        </p:spPr>
      </p:sp>
      <p:sp>
        <p:nvSpPr>
          <p:cNvPr id="19" name="Text 17"/>
          <p:cNvSpPr/>
          <p:nvPr/>
        </p:nvSpPr>
        <p:spPr>
          <a:xfrm>
            <a:off x="9246870" y="1664208"/>
            <a:ext cx="230200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The parent must right size</a:t>
            </a:r>
            <a:endParaRPr lang="en-US" sz="1450" dirty="0"/>
          </a:p>
        </p:txBody>
      </p:sp>
      <p:sp>
        <p:nvSpPr>
          <p:cNvPr id="20" name="Text 18"/>
          <p:cNvSpPr/>
          <p:nvPr/>
        </p:nvSpPr>
        <p:spPr>
          <a:xfrm>
            <a:off x="9246870" y="2359152"/>
            <a:ext cx="230200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After the divestiture, the parent's estate is smaller, so support and licenses should be reduced to the retained footprint, per module 4, or it pays for a business it no longer owns.</a:t>
            </a:r>
            <a:endParaRPr lang="en-US" sz="1250" dirty="0"/>
          </a:p>
        </p:txBody>
      </p:sp>
      <p:sp>
        <p:nvSpPr>
          <p:cNvPr id="21" name="Shape 19"/>
          <p:cNvSpPr/>
          <p:nvPr/>
        </p:nvSpPr>
        <p:spPr>
          <a:xfrm>
            <a:off x="457200" y="4846320"/>
            <a:ext cx="11274552" cy="548640"/>
          </a:xfrm>
          <a:prstGeom prst="rect">
            <a:avLst/>
          </a:prstGeom>
          <a:solidFill>
            <a:srgbClr val="FDF8EC"/>
          </a:solidFill>
          <a:ln/>
        </p:spPr>
      </p:sp>
      <p:sp>
        <p:nvSpPr>
          <p:cNvPr id="22" name="Shape 20"/>
          <p:cNvSpPr/>
          <p:nvPr/>
        </p:nvSpPr>
        <p:spPr>
          <a:xfrm>
            <a:off x="457200" y="4846320"/>
            <a:ext cx="45720" cy="548640"/>
          </a:xfrm>
          <a:prstGeom prst="rect">
            <a:avLst/>
          </a:prstGeom>
          <a:solidFill>
            <a:srgbClr val="C9A227"/>
          </a:solidFill>
          <a:ln/>
        </p:spPr>
      </p:sp>
      <p:sp>
        <p:nvSpPr>
          <p:cNvPr id="23" name="Text 21"/>
          <p:cNvSpPr/>
          <p:nvPr/>
        </p:nvSpPr>
        <p:spPr>
          <a:xfrm>
            <a:off x="685800" y="484632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A divestiture is two licensing problems: the divested unit needs a new Oracle position, and the parent must shrink to its retained one. Both are planned before the carve out, or both cost more after.</a:t>
            </a:r>
            <a:endParaRPr lang="en-US" sz="1350" dirty="0"/>
          </a:p>
        </p:txBody>
      </p:sp>
      <p:sp>
        <p:nvSpPr>
          <p:cNvPr id="24" name="Shape 22"/>
          <p:cNvSpPr/>
          <p:nvPr/>
        </p:nvSpPr>
        <p:spPr>
          <a:xfrm>
            <a:off x="457200" y="6473952"/>
            <a:ext cx="11274552" cy="0"/>
          </a:xfrm>
          <a:prstGeom prst="line">
            <a:avLst/>
          </a:prstGeom>
          <a:noFill/>
          <a:ln w="9525">
            <a:solidFill>
              <a:srgbClr val="E5E7EB"/>
            </a:solidFill>
            <a:prstDash val="solid"/>
          </a:ln>
        </p:spPr>
      </p:sp>
      <p:sp>
        <p:nvSpPr>
          <p:cNvPr id="25" name="Text 23"/>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Licensing Mastery  |  Session 38 of 40</a:t>
            </a:r>
            <a:endParaRPr lang="en-US" sz="850" dirty="0"/>
          </a:p>
        </p:txBody>
      </p:sp>
      <p:sp>
        <p:nvSpPr>
          <p:cNvPr id="26" name="Text 24"/>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11 / 19</a:t>
            </a:r>
            <a:endParaRPr lang="en-US" sz="85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M&amp;A AND THE ULA</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M&amp;A during a ULA</a:t>
            </a:r>
            <a:endParaRPr lang="en-US" sz="2700" dirty="0"/>
          </a:p>
        </p:txBody>
      </p:sp>
      <p:sp>
        <p:nvSpPr>
          <p:cNvPr id="4" name="Text 2"/>
          <p:cNvSpPr/>
          <p:nvPr/>
        </p:nvSpPr>
        <p:spPr>
          <a:xfrm>
            <a:off x="457200" y="1060704"/>
            <a:ext cx="11274552" cy="320040"/>
          </a:xfrm>
          <a:prstGeom prst="rect">
            <a:avLst/>
          </a:prstGeom>
          <a:noFill/>
          <a:ln/>
        </p:spPr>
        <p:txBody>
          <a:bodyPr wrap="square" lIns="0" tIns="0" rIns="0" bIns="0" rtlCol="0" anchor="ctr"/>
          <a:lstStyle/>
          <a:p>
            <a:pPr indent="0" marL="0">
              <a:buNone/>
            </a:pPr>
            <a:r>
              <a:rPr lang="en-US" sz="1350" dirty="0">
                <a:solidFill>
                  <a:srgbClr val="5A6472"/>
                </a:solidFill>
                <a:latin typeface="Segoe UI" pitchFamily="34" charset="0"/>
                <a:ea typeface="Segoe UI" pitchFamily="34" charset="-122"/>
                <a:cs typeface="Segoe UI" pitchFamily="34" charset="-120"/>
              </a:rPr>
              <a:t>A ULA and an M&amp;A event interact in ways that can hand you a windfall or a trap, and the contract language decides which.</a:t>
            </a:r>
            <a:endParaRPr lang="en-US" sz="1350" dirty="0"/>
          </a:p>
        </p:txBody>
      </p:sp>
      <p:sp>
        <p:nvSpPr>
          <p:cNvPr id="5" name="Shape 3"/>
          <p:cNvSpPr/>
          <p:nvPr/>
        </p:nvSpPr>
        <p:spPr>
          <a:xfrm>
            <a:off x="457200" y="1463040"/>
            <a:ext cx="2667762" cy="3200400"/>
          </a:xfrm>
          <a:prstGeom prst="rect">
            <a:avLst/>
          </a:prstGeom>
          <a:solidFill>
            <a:srgbClr val="FAFAF9"/>
          </a:solidFill>
          <a:ln w="12700">
            <a:solidFill>
              <a:srgbClr val="E5E7EB"/>
            </a:solidFill>
            <a:prstDash val="solid"/>
          </a:ln>
        </p:spPr>
      </p:sp>
      <p:sp>
        <p:nvSpPr>
          <p:cNvPr id="6" name="Shape 4"/>
          <p:cNvSpPr/>
          <p:nvPr/>
        </p:nvSpPr>
        <p:spPr>
          <a:xfrm>
            <a:off x="457200" y="1463040"/>
            <a:ext cx="2667762" cy="73152"/>
          </a:xfrm>
          <a:prstGeom prst="rect">
            <a:avLst/>
          </a:prstGeom>
          <a:solidFill>
            <a:srgbClr val="1B2A4A"/>
          </a:solidFill>
          <a:ln/>
        </p:spPr>
      </p:sp>
      <p:sp>
        <p:nvSpPr>
          <p:cNvPr id="7" name="Text 5"/>
          <p:cNvSpPr/>
          <p:nvPr/>
        </p:nvSpPr>
        <p:spPr>
          <a:xfrm>
            <a:off x="640080" y="1664208"/>
            <a:ext cx="230200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Acquisitions during a ULA</a:t>
            </a:r>
            <a:endParaRPr lang="en-US" sz="1450" dirty="0"/>
          </a:p>
        </p:txBody>
      </p:sp>
      <p:sp>
        <p:nvSpPr>
          <p:cNvPr id="8" name="Text 6"/>
          <p:cNvSpPr/>
          <p:nvPr/>
        </p:nvSpPr>
        <p:spPr>
          <a:xfrm>
            <a:off x="640080" y="2359152"/>
            <a:ext cx="230200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Deploying the ULA's unlimited product into a newly acquired business can be a genuine benefit, but only if the ULA's language permits it, so the merger and acquisition clause governs, per session 12.</a:t>
            </a:r>
            <a:endParaRPr lang="en-US" sz="1250" dirty="0"/>
          </a:p>
        </p:txBody>
      </p:sp>
      <p:sp>
        <p:nvSpPr>
          <p:cNvPr id="9" name="Shape 7"/>
          <p:cNvSpPr/>
          <p:nvPr/>
        </p:nvSpPr>
        <p:spPr>
          <a:xfrm>
            <a:off x="3326130" y="1463040"/>
            <a:ext cx="2667762" cy="3200400"/>
          </a:xfrm>
          <a:prstGeom prst="rect">
            <a:avLst/>
          </a:prstGeom>
          <a:solidFill>
            <a:srgbClr val="FAFAF9"/>
          </a:solidFill>
          <a:ln w="12700">
            <a:solidFill>
              <a:srgbClr val="E5E7EB"/>
            </a:solidFill>
            <a:prstDash val="solid"/>
          </a:ln>
        </p:spPr>
      </p:sp>
      <p:sp>
        <p:nvSpPr>
          <p:cNvPr id="10" name="Shape 8"/>
          <p:cNvSpPr/>
          <p:nvPr/>
        </p:nvSpPr>
        <p:spPr>
          <a:xfrm>
            <a:off x="3326130" y="1463040"/>
            <a:ext cx="2667762" cy="73152"/>
          </a:xfrm>
          <a:prstGeom prst="rect">
            <a:avLst/>
          </a:prstGeom>
          <a:solidFill>
            <a:srgbClr val="1B2A4A"/>
          </a:solidFill>
          <a:ln/>
        </p:spPr>
      </p:sp>
      <p:sp>
        <p:nvSpPr>
          <p:cNvPr id="11" name="Text 9"/>
          <p:cNvSpPr/>
          <p:nvPr/>
        </p:nvSpPr>
        <p:spPr>
          <a:xfrm>
            <a:off x="3509010" y="1664208"/>
            <a:ext cx="230200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The certification trap</a:t>
            </a:r>
            <a:endParaRPr lang="en-US" sz="1450" dirty="0"/>
          </a:p>
        </p:txBody>
      </p:sp>
      <p:sp>
        <p:nvSpPr>
          <p:cNvPr id="12" name="Text 10"/>
          <p:cNvSpPr/>
          <p:nvPr/>
        </p:nvSpPr>
        <p:spPr>
          <a:xfrm>
            <a:off x="3509010" y="2359152"/>
            <a:ext cx="230200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At certification, per session 14, only deployments the ULA covers count. Acquired entity usage may be excluded, or the acquisition may cap the countable estate, so read the clause before you rely on it.</a:t>
            </a:r>
            <a:endParaRPr lang="en-US" sz="1250" dirty="0"/>
          </a:p>
        </p:txBody>
      </p:sp>
      <p:sp>
        <p:nvSpPr>
          <p:cNvPr id="13" name="Shape 11"/>
          <p:cNvSpPr/>
          <p:nvPr/>
        </p:nvSpPr>
        <p:spPr>
          <a:xfrm>
            <a:off x="6195060" y="1463040"/>
            <a:ext cx="2667762" cy="3200400"/>
          </a:xfrm>
          <a:prstGeom prst="rect">
            <a:avLst/>
          </a:prstGeom>
          <a:solidFill>
            <a:srgbClr val="FAFAF9"/>
          </a:solidFill>
          <a:ln w="12700">
            <a:solidFill>
              <a:srgbClr val="E5E7EB"/>
            </a:solidFill>
            <a:prstDash val="solid"/>
          </a:ln>
        </p:spPr>
      </p:sp>
      <p:sp>
        <p:nvSpPr>
          <p:cNvPr id="14" name="Shape 12"/>
          <p:cNvSpPr/>
          <p:nvPr/>
        </p:nvSpPr>
        <p:spPr>
          <a:xfrm>
            <a:off x="6195060" y="1463040"/>
            <a:ext cx="2667762" cy="73152"/>
          </a:xfrm>
          <a:prstGeom prst="rect">
            <a:avLst/>
          </a:prstGeom>
          <a:solidFill>
            <a:srgbClr val="1B2A4A"/>
          </a:solidFill>
          <a:ln/>
        </p:spPr>
      </p:sp>
      <p:sp>
        <p:nvSpPr>
          <p:cNvPr id="15" name="Text 13"/>
          <p:cNvSpPr/>
          <p:nvPr/>
        </p:nvSpPr>
        <p:spPr>
          <a:xfrm>
            <a:off x="6377940" y="1664208"/>
            <a:ext cx="230200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Divesting under a ULA</a:t>
            </a:r>
            <a:endParaRPr lang="en-US" sz="1450" dirty="0"/>
          </a:p>
        </p:txBody>
      </p:sp>
      <p:sp>
        <p:nvSpPr>
          <p:cNvPr id="16" name="Text 14"/>
          <p:cNvSpPr/>
          <p:nvPr/>
        </p:nvSpPr>
        <p:spPr>
          <a:xfrm>
            <a:off x="6377940" y="2359152"/>
            <a:ext cx="230200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A divested unit generally cannot take ULA rights with it, and the parent's certification counts only what it retains, so timing the divestiture against the ULA term matters.</a:t>
            </a:r>
            <a:endParaRPr lang="en-US" sz="1250" dirty="0"/>
          </a:p>
        </p:txBody>
      </p:sp>
      <p:sp>
        <p:nvSpPr>
          <p:cNvPr id="17" name="Shape 15"/>
          <p:cNvSpPr/>
          <p:nvPr/>
        </p:nvSpPr>
        <p:spPr>
          <a:xfrm>
            <a:off x="9063990" y="1463040"/>
            <a:ext cx="2667762" cy="3200400"/>
          </a:xfrm>
          <a:prstGeom prst="rect">
            <a:avLst/>
          </a:prstGeom>
          <a:solidFill>
            <a:srgbClr val="FAFAF9"/>
          </a:solidFill>
          <a:ln w="12700">
            <a:solidFill>
              <a:srgbClr val="E5E7EB"/>
            </a:solidFill>
            <a:prstDash val="solid"/>
          </a:ln>
        </p:spPr>
      </p:sp>
      <p:sp>
        <p:nvSpPr>
          <p:cNvPr id="18" name="Shape 16"/>
          <p:cNvSpPr/>
          <p:nvPr/>
        </p:nvSpPr>
        <p:spPr>
          <a:xfrm>
            <a:off x="9063990" y="1463040"/>
            <a:ext cx="2667762" cy="73152"/>
          </a:xfrm>
          <a:prstGeom prst="rect">
            <a:avLst/>
          </a:prstGeom>
          <a:solidFill>
            <a:srgbClr val="1B2A4A"/>
          </a:solidFill>
          <a:ln/>
        </p:spPr>
      </p:sp>
      <p:sp>
        <p:nvSpPr>
          <p:cNvPr id="19" name="Text 17"/>
          <p:cNvSpPr/>
          <p:nvPr/>
        </p:nvSpPr>
        <p:spPr>
          <a:xfrm>
            <a:off x="9246870" y="1664208"/>
            <a:ext cx="230200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Read it before the deal</a:t>
            </a:r>
            <a:endParaRPr lang="en-US" sz="1450" dirty="0"/>
          </a:p>
        </p:txBody>
      </p:sp>
      <p:sp>
        <p:nvSpPr>
          <p:cNvPr id="20" name="Text 18"/>
          <p:cNvSpPr/>
          <p:nvPr/>
        </p:nvSpPr>
        <p:spPr>
          <a:xfrm>
            <a:off x="9246870" y="2359152"/>
            <a:ext cx="230200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The ULA's M&amp;A provisions are the difference between an acquisition that expands your certified position and one that quietly excludes itself, so they are read before both the ULA and the deal are signed.</a:t>
            </a:r>
            <a:endParaRPr lang="en-US" sz="1250" dirty="0"/>
          </a:p>
        </p:txBody>
      </p:sp>
      <p:sp>
        <p:nvSpPr>
          <p:cNvPr id="21" name="Shape 19"/>
          <p:cNvSpPr/>
          <p:nvPr/>
        </p:nvSpPr>
        <p:spPr>
          <a:xfrm>
            <a:off x="457200" y="4846320"/>
            <a:ext cx="11274552" cy="548640"/>
          </a:xfrm>
          <a:prstGeom prst="rect">
            <a:avLst/>
          </a:prstGeom>
          <a:solidFill>
            <a:srgbClr val="FDF8EC"/>
          </a:solidFill>
          <a:ln/>
        </p:spPr>
      </p:sp>
      <p:sp>
        <p:nvSpPr>
          <p:cNvPr id="22" name="Shape 20"/>
          <p:cNvSpPr/>
          <p:nvPr/>
        </p:nvSpPr>
        <p:spPr>
          <a:xfrm>
            <a:off x="457200" y="4846320"/>
            <a:ext cx="45720" cy="548640"/>
          </a:xfrm>
          <a:prstGeom prst="rect">
            <a:avLst/>
          </a:prstGeom>
          <a:solidFill>
            <a:srgbClr val="C9A227"/>
          </a:solidFill>
          <a:ln/>
        </p:spPr>
      </p:sp>
      <p:sp>
        <p:nvSpPr>
          <p:cNvPr id="23" name="Text 21"/>
          <p:cNvSpPr/>
          <p:nvPr/>
        </p:nvSpPr>
        <p:spPr>
          <a:xfrm>
            <a:off x="685800" y="484632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A ULA turns an acquisition into either a deployment opportunity or a certification exclusion, decided entirely by the contract language from session 12 and the certification rules from session 14.</a:t>
            </a:r>
            <a:endParaRPr lang="en-US" sz="1350" dirty="0"/>
          </a:p>
        </p:txBody>
      </p:sp>
      <p:sp>
        <p:nvSpPr>
          <p:cNvPr id="24" name="Shape 22"/>
          <p:cNvSpPr/>
          <p:nvPr/>
        </p:nvSpPr>
        <p:spPr>
          <a:xfrm>
            <a:off x="457200" y="6473952"/>
            <a:ext cx="11274552" cy="0"/>
          </a:xfrm>
          <a:prstGeom prst="line">
            <a:avLst/>
          </a:prstGeom>
          <a:noFill/>
          <a:ln w="9525">
            <a:solidFill>
              <a:srgbClr val="E5E7EB"/>
            </a:solidFill>
            <a:prstDash val="solid"/>
          </a:ln>
        </p:spPr>
      </p:sp>
      <p:sp>
        <p:nvSpPr>
          <p:cNvPr id="25" name="Text 23"/>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Licensing Mastery  |  Session 38 of 40</a:t>
            </a:r>
            <a:endParaRPr lang="en-US" sz="850" dirty="0"/>
          </a:p>
        </p:txBody>
      </p:sp>
      <p:sp>
        <p:nvSpPr>
          <p:cNvPr id="26" name="Text 24"/>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12 / 19</a:t>
            </a:r>
            <a:endParaRPr lang="en-US" sz="85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THE DILIGENCE</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Licensing due diligence, before close</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Inventory the target's estate.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Every Oracle product, entitlement, and deployment on both sides. You cannot price what you have not counted, per module 1.</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Text 5"/>
          <p:cNvSpPr/>
          <p:nvPr/>
        </p:nvSpPr>
        <p:spPr>
          <a:xfrm>
            <a:off x="457200" y="201168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Reconcile to entitlements.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Deployment against license on the target, to find under licensing before it becomes yours. The gap is a number for the deal.</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Text 8"/>
          <p:cNvSpPr/>
          <p:nvPr/>
        </p:nvSpPr>
        <p:spPr>
          <a:xfrm>
            <a:off x="457200" y="2724912"/>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Read the transfer clauses.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Assignment, change of control, affiliate, and ULA language, on both the target's and your own agreements. They decide what is possible.</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Text 11"/>
          <p:cNvSpPr/>
          <p:nvPr/>
        </p:nvSpPr>
        <p:spPr>
          <a:xfrm>
            <a:off x="457200" y="3438144"/>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Model the combined position.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How the two estates fit together, and whether combining them breaches territory, entity, or entitlement limits.</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Text 14"/>
          <p:cNvSpPr/>
          <p:nvPr/>
        </p:nvSpPr>
        <p:spPr>
          <a:xfrm>
            <a:off x="457200" y="4151376"/>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Price it into the deal.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Consent costs, true ups, new agreements for a carve out, all quantified and put on the deal table while you still have leverage.</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Licensing Mastery  |  Session 38 of 40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13 / 19</a:t>
            </a:r>
            <a:endParaRPr lang="en-US" sz="85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KNOWLEDGE CHECK 3 OF 3</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A company plans to divest a division that runs heavily on the parent's Oracle estate. What must be planned before the carve out, not after?</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Nothing; the division takes its Oracle licenses with it automatically</a:t>
            </a:r>
            <a:endParaRPr lang="en-US" sz="1650" dirty="0"/>
          </a:p>
        </p:txBody>
      </p:sp>
      <p:sp>
        <p:nvSpPr>
          <p:cNvPr id="8" name="Shape 6"/>
          <p:cNvSpPr/>
          <p:nvPr/>
        </p:nvSpPr>
        <p:spPr>
          <a:xfrm>
            <a:off x="457200" y="2176272"/>
            <a:ext cx="11274552" cy="621792"/>
          </a:xfrm>
          <a:prstGeom prst="rect">
            <a:avLst/>
          </a:prstGeom>
          <a:solidFill>
            <a:srgbClr val="FAFAF9"/>
          </a:solidFill>
          <a:ln w="12700">
            <a:solidFill>
              <a:srgbClr val="E5E7EB"/>
            </a:solidFill>
            <a:prstDash val="solid"/>
          </a:ln>
        </p:spPr>
      </p:sp>
      <p:sp>
        <p:nvSpPr>
          <p:cNvPr id="9" name="Shape 7"/>
          <p:cNvSpPr/>
          <p:nvPr/>
        </p:nvSpPr>
        <p:spPr>
          <a:xfrm>
            <a:off x="621792" y="2267712"/>
            <a:ext cx="438912" cy="438912"/>
          </a:xfrm>
          <a:prstGeom prst="rect">
            <a:avLst/>
          </a:prstGeom>
          <a:solidFill>
            <a:srgbClr val="1B2A4A"/>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Both sides: the divested unit's own Oracle agreement and TSA terms, and the parent's right sizing to its retained estate, because neither happens automatically and both cost more if left to after</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Only the parent's side; the buyer of the division handles Oracle later</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Nothing; Oracle is not involved in divestitures</a:t>
            </a:r>
            <a:endParaRPr lang="en-US" sz="1650" dirty="0"/>
          </a:p>
        </p:txBody>
      </p:sp>
      <p:sp>
        <p:nvSpPr>
          <p:cNvPr id="20" name="Shape 18"/>
          <p:cNvSpPr/>
          <p:nvPr/>
        </p:nvSpPr>
        <p:spPr>
          <a:xfrm>
            <a:off x="457200" y="4389120"/>
            <a:ext cx="11274552" cy="548640"/>
          </a:xfrm>
          <a:prstGeom prst="rect">
            <a:avLst/>
          </a:prstGeom>
          <a:solidFill>
            <a:srgbClr val="FDF8EC"/>
          </a:solidFill>
          <a:ln/>
        </p:spPr>
      </p:sp>
      <p:sp>
        <p:nvSpPr>
          <p:cNvPr id="21" name="Shape 19"/>
          <p:cNvSpPr/>
          <p:nvPr/>
        </p:nvSpPr>
        <p:spPr>
          <a:xfrm>
            <a:off x="457200" y="4389120"/>
            <a:ext cx="45720" cy="548640"/>
          </a:xfrm>
          <a:prstGeom prst="rect">
            <a:avLst/>
          </a:prstGeom>
          <a:solidFill>
            <a:srgbClr val="C9A227"/>
          </a:solidFill>
          <a:ln/>
        </p:spPr>
      </p:sp>
      <p:sp>
        <p:nvSpPr>
          <p:cNvPr id="22" name="Text 20"/>
          <p:cNvSpPr/>
          <p:nvPr/>
        </p:nvSpPr>
        <p:spPr>
          <a:xfrm>
            <a:off x="685800" y="438912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Pause here. After the split, who is licensed to run the division's Oracle software, and who is paying support for a division they no longer own?</a:t>
            </a:r>
            <a:endParaRPr lang="en-US" sz="135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Licensing Mastery  |  Session 38 of 40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14 / 19</a:t>
            </a:r>
            <a:endParaRPr lang="en-US" sz="85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2E7D46"/>
                </a:solidFill>
                <a:latin typeface="Segoe UI" pitchFamily="34" charset="0"/>
                <a:ea typeface="Segoe UI" pitchFamily="34" charset="-122"/>
                <a:cs typeface="Segoe UI" pitchFamily="34" charset="-120"/>
              </a:rPr>
              <a:t>KNOWLEDGE CHECK 3  ·  ANSWER</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A divestiture is two license problems, both planned early</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Nothing; the division takes its Oracle licenses with it automatically</a:t>
            </a:r>
            <a:endParaRPr lang="en-US" sz="1650" dirty="0"/>
          </a:p>
        </p:txBody>
      </p:sp>
      <p:sp>
        <p:nvSpPr>
          <p:cNvPr id="8" name="Shape 6"/>
          <p:cNvSpPr/>
          <p:nvPr/>
        </p:nvSpPr>
        <p:spPr>
          <a:xfrm>
            <a:off x="457200" y="2176272"/>
            <a:ext cx="11274552" cy="621792"/>
          </a:xfrm>
          <a:prstGeom prst="rect">
            <a:avLst/>
          </a:prstGeom>
          <a:solidFill>
            <a:srgbClr val="EAF3EC"/>
          </a:solidFill>
          <a:ln w="19050">
            <a:solidFill>
              <a:srgbClr val="2E7D46"/>
            </a:solidFill>
            <a:prstDash val="solid"/>
          </a:ln>
        </p:spPr>
      </p:sp>
      <p:sp>
        <p:nvSpPr>
          <p:cNvPr id="9" name="Shape 7"/>
          <p:cNvSpPr/>
          <p:nvPr/>
        </p:nvSpPr>
        <p:spPr>
          <a:xfrm>
            <a:off x="621792" y="2267712"/>
            <a:ext cx="438912" cy="438912"/>
          </a:xfrm>
          <a:prstGeom prst="rect">
            <a:avLst/>
          </a:prstGeom>
          <a:solidFill>
            <a:srgbClr val="2E7D46"/>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b="1" dirty="0">
                <a:solidFill>
                  <a:srgbClr val="1F5231"/>
                </a:solidFill>
                <a:latin typeface="Segoe UI" pitchFamily="34" charset="0"/>
                <a:ea typeface="Segoe UI" pitchFamily="34" charset="-122"/>
                <a:cs typeface="Segoe UI" pitchFamily="34" charset="-120"/>
              </a:rPr>
              <a:t>Both sides: the divested unit's own Oracle agreement and TSA terms, and the parent's right sizing to its retained estate, because neither happens automatically and both cost more if left to after   ✓</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Only the parent's side; the buyer of the division handles Oracle later</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Nothing; Oracle is not involved in divestitures</a:t>
            </a:r>
            <a:endParaRPr lang="en-US" sz="1650" dirty="0"/>
          </a:p>
        </p:txBody>
      </p:sp>
      <p:sp>
        <p:nvSpPr>
          <p:cNvPr id="20" name="Shape 18"/>
          <p:cNvSpPr/>
          <p:nvPr/>
        </p:nvSpPr>
        <p:spPr>
          <a:xfrm>
            <a:off x="457200" y="4389120"/>
            <a:ext cx="11274552" cy="1051560"/>
          </a:xfrm>
          <a:prstGeom prst="rect">
            <a:avLst/>
          </a:prstGeom>
          <a:solidFill>
            <a:srgbClr val="FDF8EC"/>
          </a:solidFill>
          <a:ln/>
        </p:spPr>
      </p:sp>
      <p:sp>
        <p:nvSpPr>
          <p:cNvPr id="21" name="Shape 19"/>
          <p:cNvSpPr/>
          <p:nvPr/>
        </p:nvSpPr>
        <p:spPr>
          <a:xfrm>
            <a:off x="457200" y="4389120"/>
            <a:ext cx="45720" cy="1051560"/>
          </a:xfrm>
          <a:prstGeom prst="rect">
            <a:avLst/>
          </a:prstGeom>
          <a:solidFill>
            <a:srgbClr val="C9A227"/>
          </a:solidFill>
          <a:ln/>
        </p:spPr>
      </p:sp>
      <p:sp>
        <p:nvSpPr>
          <p:cNvPr id="22" name="Text 20"/>
          <p:cNvSpPr/>
          <p:nvPr/>
        </p:nvSpPr>
        <p:spPr>
          <a:xfrm>
            <a:off x="685800" y="4389120"/>
            <a:ext cx="10817352" cy="1051560"/>
          </a:xfrm>
          <a:prstGeom prst="rect">
            <a:avLst/>
          </a:prstGeom>
          <a:noFill/>
          <a:ln/>
        </p:spPr>
        <p:txBody>
          <a:bodyPr wrap="square" lIns="0" tIns="0" rIns="0" bIns="0" rtlCol="0" anchor="ctr"/>
          <a:lstStyle/>
          <a:p>
            <a:pPr indent="0" marL="0">
              <a:lnSpc>
                <a:spcPct val="105000"/>
              </a:lnSpc>
              <a:buNone/>
            </a:pPr>
            <a:r>
              <a:rPr lang="en-US" sz="1100" b="1" spc="200" kern="0" dirty="0">
                <a:solidFill>
                  <a:srgbClr val="8A6E14"/>
                </a:solidFill>
                <a:latin typeface="Segoe UI" pitchFamily="34" charset="0"/>
                <a:ea typeface="Segoe UI" pitchFamily="34" charset="-122"/>
                <a:cs typeface="Segoe UI" pitchFamily="34" charset="-120"/>
              </a:rPr>
              <a:t>WHY  </a:t>
            </a:r>
            <a:pPr indent="0" marL="0">
              <a:lnSpc>
                <a:spcPct val="105000"/>
              </a:lnSpc>
              <a:buNone/>
            </a:pPr>
            <a:r>
              <a:rPr lang="en-US" sz="1250" dirty="0">
                <a:solidFill>
                  <a:srgbClr val="2A303C"/>
                </a:solidFill>
                <a:latin typeface="Segoe UI" pitchFamily="34" charset="0"/>
                <a:ea typeface="Segoe UI" pitchFamily="34" charset="-122"/>
                <a:cs typeface="Segoe UI" pitchFamily="34" charset="-120"/>
              </a:rPr>
              <a:t>A divestiture splits one company into two, and it splits the Oracle problem into two as well, both of which have to be planned before the carve out because neither resolves itself. On the divested side, the unit cannot take the parent's licenses automatically, so it needs its own Oracle agreement to run independently, priced by Oracle as a new customer, and it needs the transition service agreement terms to keep running on the parent's systems in the interim without breaching the parent's license scope. On the parent side, the retained estate is now smaller, so support and licenses should be right sized down to what it actually keeps, per module 4, or the parent keeps paying maintenance on a division it no longer owns, pure shelfware created by the split. B captures both, and the timing point: planned before the carve out, when the deal can allocate these costs and the TSA can be scoped, they are manageable; left to after, the divested unit faces an unplanned new agreement under time pressure and the parent bleeds support on a departed business. A is the automatic transfer myth this whole session dismantles, licenses do not follow a business unit out the door. C handles only half the problem and abandons the divested unit's licensing to a scramble after close, and the transition period exposure with it. D is simply false, Oracle is very much involved in divestitures, and often audits around them. The rule: plan both sides of a divestiture's Oracle position before the carve out, the new agreement and TSA for the unit, the right sizing for the parent, because a corporate split is two licensing events, and both are cheaper handled early.</a:t>
            </a:r>
            <a:endParaRPr lang="en-US" sz="110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Licensing Mastery  |  Session 38 of 40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15 / 19</a:t>
            </a:r>
            <a:endParaRPr lang="en-US" sz="85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WORKED EXAMPLE</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One deal, licensed correctly</a:t>
            </a:r>
            <a:endParaRPr lang="en-US" sz="2700" dirty="0"/>
          </a:p>
        </p:txBody>
      </p:sp>
      <p:graphicFrame>
        <p:nvGraphicFramePr>
          <p:cNvPr id="17" name="Table 0"/>
          <p:cNvGraphicFramePr>
            <a:graphicFrameLocks noGrp="1"/>
          </p:cNvGraphicFramePr>
          <p:nvPr>
            <p:extLst>
              <p:ext uri="{D42A27DB-BD31-4B8C-83A1-F6EECF244321}">
                <p14:modId xmlns:p14="http://schemas.microsoft.com/office/powerpoint/2010/main" val="1579011935"/>
              </p:ext>
            </p:extLst>
          </p:nvPr>
        </p:nvGraphicFramePr>
        <p:xfrm>
          <a:off x="457200" y="1188720"/>
          <a:ext cx="11274552" cy="914400"/>
        </p:xfrm>
        <a:graphic>
          <a:graphicData uri="http://schemas.openxmlformats.org/drawingml/2006/table">
            <a:tbl>
              <a:tblPr/>
              <a:tblGrid>
                <a:gridCol w="2597823"/>
                <a:gridCol w="4208473"/>
                <a:gridCol w="4468256"/>
              </a:tblGrid>
              <a:tr h="411480">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EVENT</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THE RISK IF IGNORED</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HANDLED BEFORE CLOSE</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r>
              <a:tr h="675132">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Acquisition</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Change of control clause triggers a consent demand later</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Consent negotiated as a deal condition, cost known upfront</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675132">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Target's gap</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Inherited under licensing surfaces in a post close audit</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Reconciled in diligence; priced into the purchase price</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675132">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Combined estate</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Merged usage breaches territory or entitlement limits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Combined position counted; true up sized and negotiated</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675132">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ULA in play</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Acquired usage excluded at certification</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M&amp;A clause read; certification planned around the deal</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675132">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Later divestiture</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Unit stranded, parent over supported</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New agreement and TSA scoped; parent right sized</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675132">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The deal</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Oracle costs surface after close, at full price</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Every Oracle cost known, priced, and allocated before signing</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bl>
          </a:graphicData>
        </a:graphic>
      </p:graphicFrame>
      <p:sp>
        <p:nvSpPr>
          <p:cNvPr id="5" name="Shape 2"/>
          <p:cNvSpPr/>
          <p:nvPr/>
        </p:nvSpPr>
        <p:spPr>
          <a:xfrm>
            <a:off x="457200" y="5815584"/>
            <a:ext cx="11274552" cy="548640"/>
          </a:xfrm>
          <a:prstGeom prst="rect">
            <a:avLst/>
          </a:prstGeom>
          <a:solidFill>
            <a:srgbClr val="FDF8EC"/>
          </a:solidFill>
          <a:ln/>
        </p:spPr>
      </p:sp>
      <p:sp>
        <p:nvSpPr>
          <p:cNvPr id="6" name="Shape 3"/>
          <p:cNvSpPr/>
          <p:nvPr/>
        </p:nvSpPr>
        <p:spPr>
          <a:xfrm>
            <a:off x="457200" y="5815584"/>
            <a:ext cx="45720" cy="548640"/>
          </a:xfrm>
          <a:prstGeom prst="rect">
            <a:avLst/>
          </a:prstGeom>
          <a:solidFill>
            <a:srgbClr val="C9A227"/>
          </a:solidFill>
          <a:ln/>
        </p:spPr>
      </p:sp>
      <p:sp>
        <p:nvSpPr>
          <p:cNvPr id="7" name="Text 4"/>
          <p:cNvSpPr/>
          <p:nvPr/>
        </p:nvSpPr>
        <p:spPr>
          <a:xfrm>
            <a:off x="685800" y="5815584"/>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The same transaction, two outcomes. Ignored, the Oracle costs arrive after close at full price and no leverage. Handled in diligence, every one is known, priced, and allocated while the deal is still open.</a:t>
            </a:r>
            <a:endParaRPr lang="en-US" sz="1350" dirty="0"/>
          </a:p>
        </p:txBody>
      </p:sp>
      <p:sp>
        <p:nvSpPr>
          <p:cNvPr id="8" name="Shape 5"/>
          <p:cNvSpPr/>
          <p:nvPr/>
        </p:nvSpPr>
        <p:spPr>
          <a:xfrm>
            <a:off x="457200" y="6473952"/>
            <a:ext cx="11274552" cy="0"/>
          </a:xfrm>
          <a:prstGeom prst="line">
            <a:avLst/>
          </a:prstGeom>
          <a:noFill/>
          <a:ln w="9525">
            <a:solidFill>
              <a:srgbClr val="E5E7EB"/>
            </a:solidFill>
            <a:prstDash val="solid"/>
          </a:ln>
        </p:spPr>
      </p:sp>
      <p:sp>
        <p:nvSpPr>
          <p:cNvPr id="9" name="Text 6"/>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Licensing Mastery  |  Session 38 of 40</a:t>
            </a:r>
            <a:endParaRPr lang="en-US" sz="850" dirty="0"/>
          </a:p>
        </p:txBody>
      </p:sp>
      <p:sp>
        <p:nvSpPr>
          <p:cNvPr id="10" name="Text 7"/>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16 / 19</a:t>
            </a:r>
            <a:endParaRPr lang="en-US" sz="85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17">
    <p:bg>
      <p:bgPr>
        <a:solidFill>
          <a:srgbClr val="0A1426"/>
        </a:solidFill>
      </p:bgPr>
    </p:bg>
    <p:spTree>
      <p:nvGrpSpPr>
        <p:cNvPr id="1" name=""/>
        <p:cNvGrpSpPr/>
        <p:nvPr/>
      </p:nvGrpSpPr>
      <p:grpSpPr>
        <a:xfrm>
          <a:off x="0" y="0"/>
          <a:ext cx="0" cy="0"/>
          <a:chOff x="0" y="0"/>
          <a:chExt cx="0" cy="0"/>
        </a:xfrm>
      </p:grpSpPr>
      <p:sp>
        <p:nvSpPr>
          <p:cNvPr id="2" name="Text 0"/>
          <p:cNvSpPr/>
          <p:nvPr/>
        </p:nvSpPr>
        <p:spPr>
          <a:xfrm>
            <a:off x="457200" y="457200"/>
            <a:ext cx="11274552" cy="256032"/>
          </a:xfrm>
          <a:prstGeom prst="rect">
            <a:avLst/>
          </a:prstGeom>
          <a:noFill/>
          <a:ln/>
        </p:spPr>
        <p:txBody>
          <a:bodyPr wrap="square" lIns="0" tIns="0" rIns="0" bIns="0" rtlCol="0" anchor="ctr"/>
          <a:lstStyle/>
          <a:p>
            <a:pPr indent="0" marL="0">
              <a:buNone/>
            </a:pPr>
            <a:r>
              <a:rPr lang="en-US" sz="1150" b="1" spc="300" kern="0" dirty="0">
                <a:solidFill>
                  <a:srgbClr val="C9A227"/>
                </a:solidFill>
                <a:latin typeface="Segoe UI" pitchFamily="34" charset="0"/>
                <a:ea typeface="Segoe UI" pitchFamily="34" charset="-122"/>
                <a:cs typeface="Segoe UI" pitchFamily="34" charset="-120"/>
              </a:rPr>
              <a:t>SESSION 38  ·  RECAP</a:t>
            </a:r>
            <a:endParaRPr lang="en-US" sz="1150" dirty="0"/>
          </a:p>
        </p:txBody>
      </p:sp>
      <p:sp>
        <p:nvSpPr>
          <p:cNvPr id="3" name="Text 1"/>
          <p:cNvSpPr/>
          <p:nvPr/>
        </p:nvSpPr>
        <p:spPr>
          <a:xfrm>
            <a:off x="457200" y="822960"/>
            <a:ext cx="11274552" cy="777240"/>
          </a:xfrm>
          <a:prstGeom prst="rect">
            <a:avLst/>
          </a:prstGeom>
          <a:noFill/>
          <a:ln/>
        </p:spPr>
        <p:txBody>
          <a:bodyPr wrap="square" lIns="0" tIns="0" rIns="0" bIns="0" rtlCol="0" anchor="ctr"/>
          <a:lstStyle/>
          <a:p>
            <a:pPr indent="0" marL="0">
              <a:buNone/>
            </a:pPr>
            <a:r>
              <a:rPr lang="en-US" sz="3600" b="1" dirty="0">
                <a:solidFill>
                  <a:srgbClr val="FFFFFF"/>
                </a:solidFill>
                <a:latin typeface="Segoe UI" pitchFamily="34" charset="0"/>
                <a:ea typeface="Segoe UI" pitchFamily="34" charset="-122"/>
                <a:cs typeface="Segoe UI" pitchFamily="34" charset="-120"/>
              </a:rPr>
              <a:t>M&amp;A licensing, in three sentences</a:t>
            </a:r>
            <a:endParaRPr lang="en-US" sz="3600" dirty="0"/>
          </a:p>
        </p:txBody>
      </p:sp>
      <p:sp>
        <p:nvSpPr>
          <p:cNvPr id="4" name="Shape 2"/>
          <p:cNvSpPr/>
          <p:nvPr/>
        </p:nvSpPr>
        <p:spPr>
          <a:xfrm>
            <a:off x="457200" y="1737360"/>
            <a:ext cx="1463040" cy="0"/>
          </a:xfrm>
          <a:prstGeom prst="line">
            <a:avLst/>
          </a:prstGeom>
          <a:noFill/>
          <a:ln w="31750">
            <a:solidFill>
              <a:srgbClr val="C9A227"/>
            </a:solidFill>
            <a:prstDash val="solid"/>
          </a:ln>
        </p:spPr>
      </p:sp>
      <p:sp>
        <p:nvSpPr>
          <p:cNvPr id="5" name="Text 3"/>
          <p:cNvSpPr/>
          <p:nvPr/>
        </p:nvSpPr>
        <p:spPr>
          <a:xfrm>
            <a:off x="457200" y="1965960"/>
            <a:ext cx="11274552" cy="2377440"/>
          </a:xfrm>
          <a:prstGeom prst="rect">
            <a:avLst/>
          </a:prstGeom>
          <a:noFill/>
          <a:ln/>
        </p:spPr>
        <p:txBody>
          <a:bodyPr wrap="square" lIns="0" tIns="0" rIns="0" bIns="0" rtlCol="0" anchor="t"/>
          <a:lstStyle/>
          <a:p>
            <a:pPr indent="0" marL="0">
              <a:lnSpc>
                <a:spcPct val="115000"/>
              </a:lnSpc>
              <a:spcAft>
                <a:spcPts val="1200"/>
              </a:spcAft>
              <a:buNone/>
            </a:pPr>
            <a:r>
              <a:rPr lang="en-US" sz="1600" dirty="0">
                <a:solidFill>
                  <a:srgbClr val="B8C5DA"/>
                </a:solidFill>
                <a:latin typeface="Segoe UI" pitchFamily="34" charset="0"/>
                <a:ea typeface="Segoe UI" pitchFamily="34" charset="-122"/>
                <a:cs typeface="Segoe UI" pitchFamily="34" charset="-120"/>
              </a:rPr>
              <a:t>Oracle licenses are bound to a legal entity and are non transferable without consent, so every acquisition, divestiture, and restructure is a licensing event, decided in advance by the assignment, change of control, affiliate, and ULA clauses signed years earlier.</a:t>
            </a:r>
            <a:endParaRPr lang="en-US" sz="1600" dirty="0"/>
          </a:p>
          <a:p>
            <a:pPr indent="0" marL="0">
              <a:lnSpc>
                <a:spcPct val="115000"/>
              </a:lnSpc>
              <a:spcAft>
                <a:spcPts val="1200"/>
              </a:spcAft>
              <a:buNone/>
            </a:pPr>
            <a:r>
              <a:rPr lang="en-US" sz="1600" dirty="0">
                <a:solidFill>
                  <a:srgbClr val="B8C5DA"/>
                </a:solidFill>
                <a:latin typeface="Segoe UI" pitchFamily="34" charset="0"/>
                <a:ea typeface="Segoe UI" pitchFamily="34" charset="-122"/>
                <a:cs typeface="Segoe UI" pitchFamily="34" charset="-120"/>
              </a:rPr>
              <a:t>When you acquire, you inherit the target's entire Oracle position, entitlements, gaps, and audit exposure, so you assess and price it in diligence and settle it before close, because after close the liability and the consent leverage are entirely yours.</a:t>
            </a:r>
            <a:endParaRPr lang="en-US" sz="1600" dirty="0"/>
          </a:p>
          <a:p>
            <a:pPr indent="0" marL="0">
              <a:lnSpc>
                <a:spcPct val="115000"/>
              </a:lnSpc>
              <a:spcAft>
                <a:spcPts val="1200"/>
              </a:spcAft>
              <a:buNone/>
            </a:pPr>
            <a:r>
              <a:rPr lang="en-US" sz="1600" dirty="0">
                <a:solidFill>
                  <a:srgbClr val="B8C5DA"/>
                </a:solidFill>
                <a:latin typeface="Segoe UI" pitchFamily="34" charset="0"/>
                <a:ea typeface="Segoe UI" pitchFamily="34" charset="-122"/>
                <a:cs typeface="Segoe UI" pitchFamily="34" charset="-120"/>
              </a:rPr>
              <a:t>When you divest, the licenses do not follow the unit, so the carve out needs its own Oracle agreement and TSA terms while the parent right sizes to its retained estate, and both, like everything in M&amp;A licensing, cost less handled before the event than after.</a:t>
            </a:r>
            <a:endParaRPr lang="en-US" sz="1600" dirty="0"/>
          </a:p>
        </p:txBody>
      </p:sp>
      <p:sp>
        <p:nvSpPr>
          <p:cNvPr id="6" name="Text 4"/>
          <p:cNvSpPr/>
          <p:nvPr/>
        </p:nvSpPr>
        <p:spPr>
          <a:xfrm>
            <a:off x="457200" y="4526280"/>
            <a:ext cx="11274552" cy="914400"/>
          </a:xfrm>
          <a:prstGeom prst="rect">
            <a:avLst/>
          </a:prstGeom>
          <a:noFill/>
          <a:ln/>
        </p:spPr>
        <p:txBody>
          <a:bodyPr wrap="square" lIns="0" tIns="0" rIns="0" bIns="0" rtlCol="0" anchor="t"/>
          <a:lstStyle/>
          <a:p>
            <a:pPr indent="0" marL="0">
              <a:spcAft>
                <a:spcPts val="500"/>
              </a:spcAft>
              <a:buNone/>
            </a:pPr>
            <a:r>
              <a:rPr lang="en-US" sz="1100" b="1" spc="300" kern="0" dirty="0">
                <a:solidFill>
                  <a:srgbClr val="C9A227"/>
                </a:solidFill>
                <a:latin typeface="Segoe UI" pitchFamily="34" charset="0"/>
                <a:ea typeface="Segoe UI" pitchFamily="34" charset="-122"/>
                <a:cs typeface="Segoe UI" pitchFamily="34" charset="-120"/>
              </a:rPr>
              <a:t>NEXT SESSION</a:t>
            </a:r>
            <a:endParaRPr lang="en-US" sz="1100" dirty="0"/>
          </a:p>
          <a:p>
            <a:pPr indent="0" marL="0">
              <a:spcAft>
                <a:spcPts val="500"/>
              </a:spcAft>
              <a:buNone/>
            </a:pPr>
            <a:r>
              <a:rPr lang="en-US" sz="1500" dirty="0">
                <a:solidFill>
                  <a:srgbClr val="FFFFFF"/>
                </a:solidFill>
                <a:latin typeface="Segoe UI" pitchFamily="34" charset="0"/>
                <a:ea typeface="Segoe UI" pitchFamily="34" charset="-122"/>
                <a:cs typeface="Segoe UI" pitchFamily="34" charset="-120"/>
              </a:rPr>
              <a:t>Session 39 · The Oracle relationship, run deliberately: account team dynamics, quarter and year end behavior, escalation paths, and an annual Oracle calendar for the buyer.</a:t>
            </a:r>
            <a:endParaRPr lang="en-US" sz="1100" dirty="0"/>
          </a:p>
        </p:txBody>
      </p:sp>
      <p:sp>
        <p:nvSpPr>
          <p:cNvPr id="7" name="Shape 5"/>
          <p:cNvSpPr/>
          <p:nvPr/>
        </p:nvSpPr>
        <p:spPr>
          <a:xfrm>
            <a:off x="457200" y="6473952"/>
            <a:ext cx="11274552" cy="0"/>
          </a:xfrm>
          <a:prstGeom prst="line">
            <a:avLst/>
          </a:prstGeom>
          <a:noFill/>
          <a:ln w="9525">
            <a:solidFill>
              <a:srgbClr val="22314F"/>
            </a:solidFill>
            <a:prstDash val="solid"/>
          </a:ln>
        </p:spPr>
      </p:sp>
      <p:sp>
        <p:nvSpPr>
          <p:cNvPr id="8" name="Text 6"/>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B8C5DA"/>
                </a:solidFill>
                <a:latin typeface="Segoe UI" pitchFamily="34" charset="0"/>
                <a:ea typeface="Segoe UI" pitchFamily="34" charset="-122"/>
                <a:cs typeface="Segoe UI" pitchFamily="34" charset="-120"/>
              </a:rPr>
              <a:t>Redress Compliance  |  Oracle Licensing Mastery  |  Session 38 of 40</a:t>
            </a:r>
            <a:endParaRPr lang="en-US" sz="850" dirty="0"/>
          </a:p>
        </p:txBody>
      </p:sp>
      <p:sp>
        <p:nvSpPr>
          <p:cNvPr id="9" name="Text 7"/>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B8C5DA"/>
                </a:solidFill>
                <a:latin typeface="Segoe UI" pitchFamily="34" charset="0"/>
                <a:ea typeface="Segoe UI" pitchFamily="34" charset="-122"/>
                <a:cs typeface="Segoe UI" pitchFamily="34" charset="-120"/>
              </a:rPr>
              <a:t>17 / 19</a:t>
            </a:r>
            <a:endParaRPr lang="en-US" sz="850"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name="Slide 1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BEFORE SESSION 39</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Homework, about one hour</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Find the transfer clauses.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In your main Oracle agreement, locate the assignment and change of control clauses. Note what each requires. Most buyers have never read them.</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Text 5"/>
          <p:cNvSpPr/>
          <p:nvPr/>
        </p:nvSpPr>
        <p:spPr>
          <a:xfrm>
            <a:off x="457200" y="201168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Check the affiliate definition.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Who counts as an affiliate entitled to use your licenses, and what happens to an entity that leaves the group?</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Text 8"/>
          <p:cNvSpPr/>
          <p:nvPr/>
        </p:nvSpPr>
        <p:spPr>
          <a:xfrm>
            <a:off x="457200" y="2724912"/>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Map any live events.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Any acquisition, divestiture, or restructure underway or planned. Each is an Oracle event, list the exposure.</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Text 11"/>
          <p:cNvSpPr/>
          <p:nvPr/>
        </p:nvSpPr>
        <p:spPr>
          <a:xfrm>
            <a:off x="457200" y="3438144"/>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Read the ULA M&amp;A language.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If a ULA is live, find its acquisition and divestiture provisions, per sessions 12 and 14. They decide the certification.</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Text 14"/>
          <p:cNvSpPr/>
          <p:nvPr/>
        </p:nvSpPr>
        <p:spPr>
          <a:xfrm>
            <a:off x="457200" y="4151376"/>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Draft a diligence checklist.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The Oracle questions to ask of any acquisition target or carve out, so the licensing position is priced into every deal.</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Licensing Mastery  |  Session 38 of 40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18 / 19</a:t>
            </a:r>
            <a:endParaRPr lang="en-US" sz="850"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name="Slide 1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FURTHER READING</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Go deeper on today's themes</a:t>
            </a:r>
            <a:endParaRPr lang="en-US" sz="2700" dirty="0"/>
          </a:p>
        </p:txBody>
      </p:sp>
      <p:sp>
        <p:nvSpPr>
          <p:cNvPr id="4" name="Text 2"/>
          <p:cNvSpPr/>
          <p:nvPr/>
        </p:nvSpPr>
        <p:spPr>
          <a:xfrm>
            <a:off x="457200" y="1060704"/>
            <a:ext cx="11274552" cy="320040"/>
          </a:xfrm>
          <a:prstGeom prst="rect">
            <a:avLst/>
          </a:prstGeom>
          <a:noFill/>
          <a:ln/>
        </p:spPr>
        <p:txBody>
          <a:bodyPr wrap="square" lIns="0" tIns="0" rIns="0" bIns="0" rtlCol="0" anchor="ctr"/>
          <a:lstStyle/>
          <a:p>
            <a:pPr indent="0" marL="0">
              <a:buNone/>
            </a:pPr>
            <a:r>
              <a:rPr lang="en-US" sz="1350" dirty="0">
                <a:solidFill>
                  <a:srgbClr val="5A6472"/>
                </a:solidFill>
                <a:latin typeface="Segoe UI" pitchFamily="34" charset="0"/>
                <a:ea typeface="Segoe UI" pitchFamily="34" charset="-122"/>
                <a:cs typeface="Segoe UI" pitchFamily="34" charset="-120"/>
              </a:rPr>
              <a:t>Five buyer side guides from Redress Compliance that expand on this session.</a:t>
            </a:r>
            <a:endParaRPr lang="en-US" sz="1350" dirty="0"/>
          </a:p>
        </p:txBody>
      </p:sp>
      <p:sp>
        <p:nvSpPr>
          <p:cNvPr id="5" name="Text 3"/>
          <p:cNvSpPr/>
          <p:nvPr/>
        </p:nvSpPr>
        <p:spPr>
          <a:xfrm>
            <a:off x="457200" y="157276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6" name="Text 4"/>
          <p:cNvSpPr/>
          <p:nvPr/>
        </p:nvSpPr>
        <p:spPr>
          <a:xfrm>
            <a:off x="1097280" y="146304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Oracle licensing in mergers and acquisitions</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redresscompliance.com/oracle-licensing-mergers-acquisitions-guide</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The transfer rules and deal treatment, at reference depth.</a:t>
            </a:r>
            <a:endParaRPr lang="en-US" sz="1550" dirty="0"/>
          </a:p>
        </p:txBody>
      </p:sp>
      <p:sp>
        <p:nvSpPr>
          <p:cNvPr id="7" name="Shape 5"/>
          <p:cNvSpPr/>
          <p:nvPr/>
        </p:nvSpPr>
        <p:spPr>
          <a:xfrm>
            <a:off x="457200" y="2331720"/>
            <a:ext cx="11274552" cy="0"/>
          </a:xfrm>
          <a:prstGeom prst="line">
            <a:avLst/>
          </a:prstGeom>
          <a:noFill/>
          <a:ln w="9525">
            <a:solidFill>
              <a:srgbClr val="E5E7EB"/>
            </a:solidFill>
            <a:prstDash val="solid"/>
          </a:ln>
        </p:spPr>
      </p:sp>
      <p:sp>
        <p:nvSpPr>
          <p:cNvPr id="8" name="Text 6"/>
          <p:cNvSpPr/>
          <p:nvPr/>
        </p:nvSpPr>
        <p:spPr>
          <a:xfrm>
            <a:off x="457200" y="2441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9" name="Text 7"/>
          <p:cNvSpPr/>
          <p:nvPr/>
        </p:nvSpPr>
        <p:spPr>
          <a:xfrm>
            <a:off x="1097280" y="233172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Oracle license transfer and assignment</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redresscompliance.com/oracle-license-transfer-assignment-guide</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The assignment and change of control clauses, explained.</a:t>
            </a:r>
            <a:endParaRPr lang="en-US" sz="1550" dirty="0"/>
          </a:p>
        </p:txBody>
      </p:sp>
      <p:sp>
        <p:nvSpPr>
          <p:cNvPr id="10" name="Shape 8"/>
          <p:cNvSpPr/>
          <p:nvPr/>
        </p:nvSpPr>
        <p:spPr>
          <a:xfrm>
            <a:off x="457200" y="3200400"/>
            <a:ext cx="11274552" cy="0"/>
          </a:xfrm>
          <a:prstGeom prst="line">
            <a:avLst/>
          </a:prstGeom>
          <a:noFill/>
          <a:ln w="9525">
            <a:solidFill>
              <a:srgbClr val="E5E7EB"/>
            </a:solidFill>
            <a:prstDash val="solid"/>
          </a:ln>
        </p:spPr>
      </p:sp>
      <p:sp>
        <p:nvSpPr>
          <p:cNvPr id="11" name="Text 9"/>
          <p:cNvSpPr/>
          <p:nvPr/>
        </p:nvSpPr>
        <p:spPr>
          <a:xfrm>
            <a:off x="457200" y="331012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2" name="Text 10"/>
          <p:cNvSpPr/>
          <p:nvPr/>
        </p:nvSpPr>
        <p:spPr>
          <a:xfrm>
            <a:off x="1097280" y="320040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Oracle divestiture and carve out licensing</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redresscompliance.com/oracle-divestiture-carve-out-licensing</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The new agreement, the TSA, and the parent right sizing.</a:t>
            </a:r>
            <a:endParaRPr lang="en-US" sz="1550" dirty="0"/>
          </a:p>
        </p:txBody>
      </p:sp>
      <p:sp>
        <p:nvSpPr>
          <p:cNvPr id="13" name="Shape 11"/>
          <p:cNvSpPr/>
          <p:nvPr/>
        </p:nvSpPr>
        <p:spPr>
          <a:xfrm>
            <a:off x="457200" y="4069080"/>
            <a:ext cx="11274552" cy="0"/>
          </a:xfrm>
          <a:prstGeom prst="line">
            <a:avLst/>
          </a:prstGeom>
          <a:noFill/>
          <a:ln w="9525">
            <a:solidFill>
              <a:srgbClr val="E5E7EB"/>
            </a:solidFill>
            <a:prstDash val="solid"/>
          </a:ln>
        </p:spPr>
      </p:sp>
      <p:sp>
        <p:nvSpPr>
          <p:cNvPr id="14" name="Text 12"/>
          <p:cNvSpPr/>
          <p:nvPr/>
        </p:nvSpPr>
        <p:spPr>
          <a:xfrm>
            <a:off x="457200" y="417880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5" name="Text 13"/>
          <p:cNvSpPr/>
          <p:nvPr/>
        </p:nvSpPr>
        <p:spPr>
          <a:xfrm>
            <a:off x="1097280" y="406908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Oracle ULAs and M&amp;A</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redresscompliance.com/oracle-ula-mergers-acquisitions</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The ULA merger language and certification, per sessions 12 and 14.</a:t>
            </a:r>
            <a:endParaRPr lang="en-US" sz="1550" dirty="0"/>
          </a:p>
        </p:txBody>
      </p:sp>
      <p:sp>
        <p:nvSpPr>
          <p:cNvPr id="16" name="Shape 14"/>
          <p:cNvSpPr/>
          <p:nvPr/>
        </p:nvSpPr>
        <p:spPr>
          <a:xfrm>
            <a:off x="457200" y="4937760"/>
            <a:ext cx="11274552" cy="0"/>
          </a:xfrm>
          <a:prstGeom prst="line">
            <a:avLst/>
          </a:prstGeom>
          <a:noFill/>
          <a:ln w="9525">
            <a:solidFill>
              <a:srgbClr val="E5E7EB"/>
            </a:solidFill>
            <a:prstDash val="solid"/>
          </a:ln>
        </p:spPr>
      </p:sp>
      <p:sp>
        <p:nvSpPr>
          <p:cNvPr id="17" name="Text 15"/>
          <p:cNvSpPr/>
          <p:nvPr/>
        </p:nvSpPr>
        <p:spPr>
          <a:xfrm>
            <a:off x="457200" y="504748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8" name="Text 16"/>
          <p:cNvSpPr/>
          <p:nvPr/>
        </p:nvSpPr>
        <p:spPr>
          <a:xfrm>
            <a:off x="1097280" y="493776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Oracle software audits</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redresscompliance.com/oracle-software-audits-guide</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Why M&amp;A invites an audit, and how to be ready, per module 5.</a:t>
            </a:r>
            <a:endParaRPr lang="en-US" sz="1550" dirty="0"/>
          </a:p>
        </p:txBody>
      </p:sp>
      <p:sp>
        <p:nvSpPr>
          <p:cNvPr id="19" name="Shape 17"/>
          <p:cNvSpPr/>
          <p:nvPr/>
        </p:nvSpPr>
        <p:spPr>
          <a:xfrm>
            <a:off x="457200" y="6473952"/>
            <a:ext cx="11274552" cy="0"/>
          </a:xfrm>
          <a:prstGeom prst="line">
            <a:avLst/>
          </a:prstGeom>
          <a:noFill/>
          <a:ln w="9525">
            <a:solidFill>
              <a:srgbClr val="E5E7EB"/>
            </a:solidFill>
            <a:prstDash val="solid"/>
          </a:ln>
        </p:spPr>
      </p:sp>
      <p:sp>
        <p:nvSpPr>
          <p:cNvPr id="20" name="Text 18"/>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Licensing Mastery  |  Session 38 of 40</a:t>
            </a:r>
            <a:endParaRPr lang="en-US" sz="850" dirty="0"/>
          </a:p>
        </p:txBody>
      </p:sp>
      <p:sp>
        <p:nvSpPr>
          <p:cNvPr id="21" name="Text 19"/>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19 / 19</a:t>
            </a:r>
            <a:endParaRPr lang="en-US" sz="85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SESSION 38  ·  OBJECTIVES</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What you will be able to do after this session</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See the event.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Recognize acquisitions, divestitures, and restructures as Oracle licensing events, not just corporate ones.</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Text 5"/>
          <p:cNvSpPr/>
          <p:nvPr/>
        </p:nvSpPr>
        <p:spPr>
          <a:xfrm>
            <a:off x="457200" y="201168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Know the transfer rule.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Understand that Oracle licenses do not move freely between legal entities without consent.</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Text 8"/>
          <p:cNvSpPr/>
          <p:nvPr/>
        </p:nvSpPr>
        <p:spPr>
          <a:xfrm>
            <a:off x="457200" y="2724912"/>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Read the deciding clauses.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Find the assignment, change of control, and territory clauses that decide the outcome in advance.</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Text 11"/>
          <p:cNvSpPr/>
          <p:nvPr/>
        </p:nvSpPr>
        <p:spPr>
          <a:xfrm>
            <a:off x="457200" y="3438144"/>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Handle both sides.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Know what changes when you acquire a company and when you carve one out or sell it.</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Text 14"/>
          <p:cNvSpPr/>
          <p:nvPr/>
        </p:nvSpPr>
        <p:spPr>
          <a:xfrm>
            <a:off x="457200" y="4151376"/>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Do the diligence.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Assess Oracle exposure before the deal closes, when you still have leverage to price it in.</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Licensing Mastery  |  Session 38 of 40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2 / 19</a:t>
            </a:r>
            <a:endParaRPr lang="en-US" sz="85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WHY THIS MATTERS</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A corporate event is a licensing event</a:t>
            </a:r>
            <a:endParaRPr lang="en-US" sz="2700" dirty="0"/>
          </a:p>
        </p:txBody>
      </p:sp>
      <p:sp>
        <p:nvSpPr>
          <p:cNvPr id="4" name="Text 2"/>
          <p:cNvSpPr/>
          <p:nvPr/>
        </p:nvSpPr>
        <p:spPr>
          <a:xfrm>
            <a:off x="457200" y="1060704"/>
            <a:ext cx="11274552" cy="320040"/>
          </a:xfrm>
          <a:prstGeom prst="rect">
            <a:avLst/>
          </a:prstGeom>
          <a:noFill/>
          <a:ln/>
        </p:spPr>
        <p:txBody>
          <a:bodyPr wrap="square" lIns="0" tIns="0" rIns="0" bIns="0" rtlCol="0" anchor="ctr"/>
          <a:lstStyle/>
          <a:p>
            <a:pPr indent="0" marL="0">
              <a:buNone/>
            </a:pPr>
            <a:r>
              <a:rPr lang="en-US" sz="1350" dirty="0">
                <a:solidFill>
                  <a:srgbClr val="5A6472"/>
                </a:solidFill>
                <a:latin typeface="Segoe UI" pitchFamily="34" charset="0"/>
                <a:ea typeface="Segoe UI" pitchFamily="34" charset="-122"/>
                <a:cs typeface="Segoe UI" pitchFamily="34" charset="-120"/>
              </a:rPr>
              <a:t>Mergers, acquisitions, and divestitures change the legal entity that holds the licenses, and Oracle licenses are bound to entities and terms. The corporate deal quietly reopens every Oracle agreement.</a:t>
            </a:r>
            <a:endParaRPr lang="en-US" sz="1350" dirty="0"/>
          </a:p>
        </p:txBody>
      </p:sp>
      <p:sp>
        <p:nvSpPr>
          <p:cNvPr id="5" name="Shape 3"/>
          <p:cNvSpPr/>
          <p:nvPr/>
        </p:nvSpPr>
        <p:spPr>
          <a:xfrm>
            <a:off x="457200" y="1463040"/>
            <a:ext cx="2647188" cy="2651760"/>
          </a:xfrm>
          <a:prstGeom prst="rect">
            <a:avLst/>
          </a:prstGeom>
          <a:solidFill>
            <a:srgbClr val="FAFAF9"/>
          </a:solidFill>
          <a:ln w="12700">
            <a:solidFill>
              <a:srgbClr val="E5E7EB"/>
            </a:solidFill>
            <a:prstDash val="solid"/>
          </a:ln>
        </p:spPr>
      </p:sp>
      <p:sp>
        <p:nvSpPr>
          <p:cNvPr id="6" name="Shape 4"/>
          <p:cNvSpPr/>
          <p:nvPr/>
        </p:nvSpPr>
        <p:spPr>
          <a:xfrm>
            <a:off x="685800" y="1737360"/>
            <a:ext cx="502920" cy="0"/>
          </a:xfrm>
          <a:prstGeom prst="line">
            <a:avLst/>
          </a:prstGeom>
          <a:noFill/>
          <a:ln w="31750">
            <a:solidFill>
              <a:srgbClr val="C9A227"/>
            </a:solidFill>
            <a:prstDash val="solid"/>
          </a:ln>
        </p:spPr>
      </p:sp>
      <p:sp>
        <p:nvSpPr>
          <p:cNvPr id="7" name="Text 5"/>
          <p:cNvSpPr/>
          <p:nvPr/>
        </p:nvSpPr>
        <p:spPr>
          <a:xfrm>
            <a:off x="658368" y="1847088"/>
            <a:ext cx="2244852" cy="502920"/>
          </a:xfrm>
          <a:prstGeom prst="rect">
            <a:avLst/>
          </a:prstGeom>
          <a:noFill/>
          <a:ln/>
        </p:spPr>
        <p:txBody>
          <a:bodyPr wrap="square" lIns="0" tIns="0" rIns="0" bIns="0" rtlCol="0" anchor="ctr"/>
          <a:lstStyle/>
          <a:p>
            <a:pPr indent="0" marL="0">
              <a:buNone/>
            </a:pPr>
            <a:r>
              <a:rPr lang="en-US" sz="2500" b="1" dirty="0">
                <a:solidFill>
                  <a:srgbClr val="1B2A4A"/>
                </a:solidFill>
                <a:latin typeface="Segoe UI" pitchFamily="34" charset="0"/>
                <a:ea typeface="Segoe UI" pitchFamily="34" charset="-122"/>
                <a:cs typeface="Segoe UI" pitchFamily="34" charset="-120"/>
              </a:rPr>
              <a:t>Entity</a:t>
            </a:r>
            <a:endParaRPr lang="en-US" sz="2500" dirty="0"/>
          </a:p>
        </p:txBody>
      </p:sp>
      <p:sp>
        <p:nvSpPr>
          <p:cNvPr id="8" name="Text 6"/>
          <p:cNvSpPr/>
          <p:nvPr/>
        </p:nvSpPr>
        <p:spPr>
          <a:xfrm>
            <a:off x="658368" y="2395728"/>
            <a:ext cx="2244852" cy="1554480"/>
          </a:xfrm>
          <a:prstGeom prst="rect">
            <a:avLst/>
          </a:prstGeom>
          <a:noFill/>
          <a:ln/>
        </p:spPr>
        <p:txBody>
          <a:bodyPr wrap="square" lIns="0" tIns="0" rIns="0" bIns="0" rtlCol="0" anchor="t"/>
          <a:lstStyle/>
          <a:p>
            <a:pPr indent="0" marL="0">
              <a:lnSpc>
                <a:spcPct val="110000"/>
              </a:lnSpc>
              <a:buNone/>
            </a:pPr>
            <a:r>
              <a:rPr lang="en-US" sz="1300" dirty="0">
                <a:solidFill>
                  <a:srgbClr val="2A303C"/>
                </a:solidFill>
                <a:latin typeface="Segoe UI" pitchFamily="34" charset="0"/>
                <a:ea typeface="Segoe UI" pitchFamily="34" charset="-122"/>
                <a:cs typeface="Segoe UI" pitchFamily="34" charset="-120"/>
              </a:rPr>
              <a:t>What an Oracle license is bound to: a specific legal entity, on specific terms, in a defined territory. Change the entity, and you have changed the license's world.</a:t>
            </a:r>
            <a:endParaRPr lang="en-US" sz="1300" dirty="0"/>
          </a:p>
        </p:txBody>
      </p:sp>
      <p:sp>
        <p:nvSpPr>
          <p:cNvPr id="9" name="Shape 7"/>
          <p:cNvSpPr/>
          <p:nvPr/>
        </p:nvSpPr>
        <p:spPr>
          <a:xfrm>
            <a:off x="3332988" y="1463040"/>
            <a:ext cx="2647188" cy="2651760"/>
          </a:xfrm>
          <a:prstGeom prst="rect">
            <a:avLst/>
          </a:prstGeom>
          <a:solidFill>
            <a:srgbClr val="FAFAF9"/>
          </a:solidFill>
          <a:ln w="12700">
            <a:solidFill>
              <a:srgbClr val="E5E7EB"/>
            </a:solidFill>
            <a:prstDash val="solid"/>
          </a:ln>
        </p:spPr>
      </p:sp>
      <p:sp>
        <p:nvSpPr>
          <p:cNvPr id="10" name="Shape 8"/>
          <p:cNvSpPr/>
          <p:nvPr/>
        </p:nvSpPr>
        <p:spPr>
          <a:xfrm>
            <a:off x="3561588" y="1737360"/>
            <a:ext cx="502920" cy="0"/>
          </a:xfrm>
          <a:prstGeom prst="line">
            <a:avLst/>
          </a:prstGeom>
          <a:noFill/>
          <a:ln w="31750">
            <a:solidFill>
              <a:srgbClr val="C9A227"/>
            </a:solidFill>
            <a:prstDash val="solid"/>
          </a:ln>
        </p:spPr>
      </p:sp>
      <p:sp>
        <p:nvSpPr>
          <p:cNvPr id="11" name="Text 9"/>
          <p:cNvSpPr/>
          <p:nvPr/>
        </p:nvSpPr>
        <p:spPr>
          <a:xfrm>
            <a:off x="3534156" y="1847088"/>
            <a:ext cx="2244852" cy="502920"/>
          </a:xfrm>
          <a:prstGeom prst="rect">
            <a:avLst/>
          </a:prstGeom>
          <a:noFill/>
          <a:ln/>
        </p:spPr>
        <p:txBody>
          <a:bodyPr wrap="square" lIns="0" tIns="0" rIns="0" bIns="0" rtlCol="0" anchor="ctr"/>
          <a:lstStyle/>
          <a:p>
            <a:pPr indent="0" marL="0">
              <a:buNone/>
            </a:pPr>
            <a:r>
              <a:rPr lang="en-US" sz="2500" b="1" dirty="0">
                <a:solidFill>
                  <a:srgbClr val="1B2A4A"/>
                </a:solidFill>
                <a:latin typeface="Segoe UI" pitchFamily="34" charset="0"/>
                <a:ea typeface="Segoe UI" pitchFamily="34" charset="-122"/>
                <a:cs typeface="Segoe UI" pitchFamily="34" charset="-120"/>
              </a:rPr>
              <a:t>Consent</a:t>
            </a:r>
            <a:endParaRPr lang="en-US" sz="2500" dirty="0"/>
          </a:p>
        </p:txBody>
      </p:sp>
      <p:sp>
        <p:nvSpPr>
          <p:cNvPr id="12" name="Text 10"/>
          <p:cNvSpPr/>
          <p:nvPr/>
        </p:nvSpPr>
        <p:spPr>
          <a:xfrm>
            <a:off x="3534156" y="2395728"/>
            <a:ext cx="2244852" cy="1554480"/>
          </a:xfrm>
          <a:prstGeom prst="rect">
            <a:avLst/>
          </a:prstGeom>
          <a:noFill/>
          <a:ln/>
        </p:spPr>
        <p:txBody>
          <a:bodyPr wrap="square" lIns="0" tIns="0" rIns="0" bIns="0" rtlCol="0" anchor="t"/>
          <a:lstStyle/>
          <a:p>
            <a:pPr indent="0" marL="0">
              <a:lnSpc>
                <a:spcPct val="110000"/>
              </a:lnSpc>
              <a:buNone/>
            </a:pPr>
            <a:r>
              <a:rPr lang="en-US" sz="1300" dirty="0">
                <a:solidFill>
                  <a:srgbClr val="2A303C"/>
                </a:solidFill>
                <a:latin typeface="Segoe UI" pitchFamily="34" charset="0"/>
                <a:ea typeface="Segoe UI" pitchFamily="34" charset="-122"/>
                <a:cs typeface="Segoe UI" pitchFamily="34" charset="-120"/>
              </a:rPr>
              <a:t>What transferring licenses usually requires: Oracle's. Licenses are generally non transferable without approval, so the corporate deal needs Oracle's yes to move them.</a:t>
            </a:r>
            <a:endParaRPr lang="en-US" sz="1300" dirty="0"/>
          </a:p>
        </p:txBody>
      </p:sp>
      <p:sp>
        <p:nvSpPr>
          <p:cNvPr id="13" name="Shape 11"/>
          <p:cNvSpPr/>
          <p:nvPr/>
        </p:nvSpPr>
        <p:spPr>
          <a:xfrm>
            <a:off x="6208776" y="1463040"/>
            <a:ext cx="2647188" cy="2651760"/>
          </a:xfrm>
          <a:prstGeom prst="rect">
            <a:avLst/>
          </a:prstGeom>
          <a:solidFill>
            <a:srgbClr val="FAFAF9"/>
          </a:solidFill>
          <a:ln w="12700">
            <a:solidFill>
              <a:srgbClr val="E5E7EB"/>
            </a:solidFill>
            <a:prstDash val="solid"/>
          </a:ln>
        </p:spPr>
      </p:sp>
      <p:sp>
        <p:nvSpPr>
          <p:cNvPr id="14" name="Shape 12"/>
          <p:cNvSpPr/>
          <p:nvPr/>
        </p:nvSpPr>
        <p:spPr>
          <a:xfrm>
            <a:off x="6437376" y="1737360"/>
            <a:ext cx="502920" cy="0"/>
          </a:xfrm>
          <a:prstGeom prst="line">
            <a:avLst/>
          </a:prstGeom>
          <a:noFill/>
          <a:ln w="31750">
            <a:solidFill>
              <a:srgbClr val="C9A227"/>
            </a:solidFill>
            <a:prstDash val="solid"/>
          </a:ln>
        </p:spPr>
      </p:sp>
      <p:sp>
        <p:nvSpPr>
          <p:cNvPr id="15" name="Text 13"/>
          <p:cNvSpPr/>
          <p:nvPr/>
        </p:nvSpPr>
        <p:spPr>
          <a:xfrm>
            <a:off x="6409944" y="1847088"/>
            <a:ext cx="2244852" cy="502920"/>
          </a:xfrm>
          <a:prstGeom prst="rect">
            <a:avLst/>
          </a:prstGeom>
          <a:noFill/>
          <a:ln/>
        </p:spPr>
        <p:txBody>
          <a:bodyPr wrap="square" lIns="0" tIns="0" rIns="0" bIns="0" rtlCol="0" anchor="ctr"/>
          <a:lstStyle/>
          <a:p>
            <a:pPr indent="0" marL="0">
              <a:buNone/>
            </a:pPr>
            <a:r>
              <a:rPr lang="en-US" sz="2500" b="1" dirty="0">
                <a:solidFill>
                  <a:srgbClr val="1B2A4A"/>
                </a:solidFill>
                <a:latin typeface="Segoe UI" pitchFamily="34" charset="0"/>
                <a:ea typeface="Segoe UI" pitchFamily="34" charset="-122"/>
                <a:cs typeface="Segoe UI" pitchFamily="34" charset="-120"/>
              </a:rPr>
              <a:t>Audit</a:t>
            </a:r>
            <a:endParaRPr lang="en-US" sz="2500" dirty="0"/>
          </a:p>
        </p:txBody>
      </p:sp>
      <p:sp>
        <p:nvSpPr>
          <p:cNvPr id="16" name="Text 14"/>
          <p:cNvSpPr/>
          <p:nvPr/>
        </p:nvSpPr>
        <p:spPr>
          <a:xfrm>
            <a:off x="6409944" y="2395728"/>
            <a:ext cx="2244852" cy="1554480"/>
          </a:xfrm>
          <a:prstGeom prst="rect">
            <a:avLst/>
          </a:prstGeom>
          <a:noFill/>
          <a:ln/>
        </p:spPr>
        <p:txBody>
          <a:bodyPr wrap="square" lIns="0" tIns="0" rIns="0" bIns="0" rtlCol="0" anchor="t"/>
          <a:lstStyle/>
          <a:p>
            <a:pPr indent="0" marL="0">
              <a:lnSpc>
                <a:spcPct val="110000"/>
              </a:lnSpc>
              <a:buNone/>
            </a:pPr>
            <a:r>
              <a:rPr lang="en-US" sz="1300" dirty="0">
                <a:solidFill>
                  <a:srgbClr val="2A303C"/>
                </a:solidFill>
                <a:latin typeface="Segoe UI" pitchFamily="34" charset="0"/>
                <a:ea typeface="Segoe UI" pitchFamily="34" charset="-122"/>
                <a:cs typeface="Segoe UI" pitchFamily="34" charset="-120"/>
              </a:rPr>
              <a:t>What frequently follows M&amp;A: an Oracle audit. A merger or carve out is a visible trigger, and combined or split estates are where compliance gaps surface.</a:t>
            </a:r>
            <a:endParaRPr lang="en-US" sz="1300" dirty="0"/>
          </a:p>
        </p:txBody>
      </p:sp>
      <p:sp>
        <p:nvSpPr>
          <p:cNvPr id="17" name="Shape 15"/>
          <p:cNvSpPr/>
          <p:nvPr/>
        </p:nvSpPr>
        <p:spPr>
          <a:xfrm>
            <a:off x="9084564" y="1463040"/>
            <a:ext cx="2647188" cy="2651760"/>
          </a:xfrm>
          <a:prstGeom prst="rect">
            <a:avLst/>
          </a:prstGeom>
          <a:solidFill>
            <a:srgbClr val="FAFAF9"/>
          </a:solidFill>
          <a:ln w="12700">
            <a:solidFill>
              <a:srgbClr val="E5E7EB"/>
            </a:solidFill>
            <a:prstDash val="solid"/>
          </a:ln>
        </p:spPr>
      </p:sp>
      <p:sp>
        <p:nvSpPr>
          <p:cNvPr id="18" name="Shape 16"/>
          <p:cNvSpPr/>
          <p:nvPr/>
        </p:nvSpPr>
        <p:spPr>
          <a:xfrm>
            <a:off x="9313164" y="1737360"/>
            <a:ext cx="502920" cy="0"/>
          </a:xfrm>
          <a:prstGeom prst="line">
            <a:avLst/>
          </a:prstGeom>
          <a:noFill/>
          <a:ln w="31750">
            <a:solidFill>
              <a:srgbClr val="C9A227"/>
            </a:solidFill>
            <a:prstDash val="solid"/>
          </a:ln>
        </p:spPr>
      </p:sp>
      <p:sp>
        <p:nvSpPr>
          <p:cNvPr id="19" name="Text 17"/>
          <p:cNvSpPr/>
          <p:nvPr/>
        </p:nvSpPr>
        <p:spPr>
          <a:xfrm>
            <a:off x="9285732" y="1847088"/>
            <a:ext cx="2244852" cy="502920"/>
          </a:xfrm>
          <a:prstGeom prst="rect">
            <a:avLst/>
          </a:prstGeom>
          <a:noFill/>
          <a:ln/>
        </p:spPr>
        <p:txBody>
          <a:bodyPr wrap="square" lIns="0" tIns="0" rIns="0" bIns="0" rtlCol="0" anchor="ctr"/>
          <a:lstStyle/>
          <a:p>
            <a:pPr indent="0" marL="0">
              <a:buNone/>
            </a:pPr>
            <a:r>
              <a:rPr lang="en-US" sz="2500" b="1" dirty="0">
                <a:solidFill>
                  <a:srgbClr val="1B2A4A"/>
                </a:solidFill>
                <a:latin typeface="Segoe UI" pitchFamily="34" charset="0"/>
                <a:ea typeface="Segoe UI" pitchFamily="34" charset="-122"/>
                <a:cs typeface="Segoe UI" pitchFamily="34" charset="-120"/>
              </a:rPr>
              <a:t>Before</a:t>
            </a:r>
            <a:endParaRPr lang="en-US" sz="2500" dirty="0"/>
          </a:p>
        </p:txBody>
      </p:sp>
      <p:sp>
        <p:nvSpPr>
          <p:cNvPr id="20" name="Text 18"/>
          <p:cNvSpPr/>
          <p:nvPr/>
        </p:nvSpPr>
        <p:spPr>
          <a:xfrm>
            <a:off x="9285732" y="2395728"/>
            <a:ext cx="2244852" cy="1554480"/>
          </a:xfrm>
          <a:prstGeom prst="rect">
            <a:avLst/>
          </a:prstGeom>
          <a:noFill/>
          <a:ln/>
        </p:spPr>
        <p:txBody>
          <a:bodyPr wrap="square" lIns="0" tIns="0" rIns="0" bIns="0" rtlCol="0" anchor="t"/>
          <a:lstStyle/>
          <a:p>
            <a:pPr indent="0" marL="0">
              <a:lnSpc>
                <a:spcPct val="110000"/>
              </a:lnSpc>
              <a:buNone/>
            </a:pPr>
            <a:r>
              <a:rPr lang="en-US" sz="1300" dirty="0">
                <a:solidFill>
                  <a:srgbClr val="2A303C"/>
                </a:solidFill>
                <a:latin typeface="Segoe UI" pitchFamily="34" charset="0"/>
                <a:ea typeface="Segoe UI" pitchFamily="34" charset="-122"/>
                <a:cs typeface="Segoe UI" pitchFamily="34" charset="-120"/>
              </a:rPr>
              <a:t>When it is decided: in advance, by clauses signed years ago and by diligence done before close. After the deal, the leverage is gone and the terms are fixed.</a:t>
            </a:r>
            <a:endParaRPr lang="en-US" sz="1300" dirty="0"/>
          </a:p>
        </p:txBody>
      </p:sp>
      <p:sp>
        <p:nvSpPr>
          <p:cNvPr id="21" name="Shape 19"/>
          <p:cNvSpPr/>
          <p:nvPr/>
        </p:nvSpPr>
        <p:spPr>
          <a:xfrm>
            <a:off x="457200" y="4297680"/>
            <a:ext cx="11274552" cy="548640"/>
          </a:xfrm>
          <a:prstGeom prst="rect">
            <a:avLst/>
          </a:prstGeom>
          <a:solidFill>
            <a:srgbClr val="FDF8EC"/>
          </a:solidFill>
          <a:ln/>
        </p:spPr>
      </p:sp>
      <p:sp>
        <p:nvSpPr>
          <p:cNvPr id="22" name="Shape 20"/>
          <p:cNvSpPr/>
          <p:nvPr/>
        </p:nvSpPr>
        <p:spPr>
          <a:xfrm>
            <a:off x="457200" y="4297680"/>
            <a:ext cx="45720" cy="548640"/>
          </a:xfrm>
          <a:prstGeom prst="rect">
            <a:avLst/>
          </a:prstGeom>
          <a:solidFill>
            <a:srgbClr val="C9A227"/>
          </a:solidFill>
          <a:ln/>
        </p:spPr>
      </p:sp>
      <p:sp>
        <p:nvSpPr>
          <p:cNvPr id="23" name="Text 21"/>
          <p:cNvSpPr/>
          <p:nvPr/>
        </p:nvSpPr>
        <p:spPr>
          <a:xfrm>
            <a:off x="685800" y="429768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The theme of this session is that M&amp;A outcomes are decided before the event, by the clauses in the agreement and the diligence before close, not improvised after. Read the paper early.</a:t>
            </a:r>
            <a:endParaRPr lang="en-US" sz="1350" dirty="0"/>
          </a:p>
        </p:txBody>
      </p:sp>
      <p:sp>
        <p:nvSpPr>
          <p:cNvPr id="24" name="Shape 22"/>
          <p:cNvSpPr/>
          <p:nvPr/>
        </p:nvSpPr>
        <p:spPr>
          <a:xfrm>
            <a:off x="457200" y="6473952"/>
            <a:ext cx="11274552" cy="0"/>
          </a:xfrm>
          <a:prstGeom prst="line">
            <a:avLst/>
          </a:prstGeom>
          <a:noFill/>
          <a:ln w="9525">
            <a:solidFill>
              <a:srgbClr val="E5E7EB"/>
            </a:solidFill>
            <a:prstDash val="solid"/>
          </a:ln>
        </p:spPr>
      </p:sp>
      <p:sp>
        <p:nvSpPr>
          <p:cNvPr id="25" name="Text 23"/>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Licensing Mastery  |  Session 38 of 40</a:t>
            </a:r>
            <a:endParaRPr lang="en-US" sz="850" dirty="0"/>
          </a:p>
        </p:txBody>
      </p:sp>
      <p:sp>
        <p:nvSpPr>
          <p:cNvPr id="26" name="Text 24"/>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3 / 19</a:t>
            </a:r>
            <a:endParaRPr lang="en-US" sz="85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THE TRANSFER RULE</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Oracle licenses do not travel freely</a:t>
            </a:r>
            <a:endParaRPr lang="en-US" sz="2700" dirty="0"/>
          </a:p>
        </p:txBody>
      </p:sp>
      <p:sp>
        <p:nvSpPr>
          <p:cNvPr id="4" name="Text 2"/>
          <p:cNvSpPr/>
          <p:nvPr/>
        </p:nvSpPr>
        <p:spPr>
          <a:xfrm>
            <a:off x="457200" y="1060704"/>
            <a:ext cx="11274552" cy="320040"/>
          </a:xfrm>
          <a:prstGeom prst="rect">
            <a:avLst/>
          </a:prstGeom>
          <a:noFill/>
          <a:ln/>
        </p:spPr>
        <p:txBody>
          <a:bodyPr wrap="square" lIns="0" tIns="0" rIns="0" bIns="0" rtlCol="0" anchor="ctr"/>
          <a:lstStyle/>
          <a:p>
            <a:pPr indent="0" marL="0">
              <a:buNone/>
            </a:pPr>
            <a:r>
              <a:rPr lang="en-US" sz="1350" dirty="0">
                <a:solidFill>
                  <a:srgbClr val="5A6472"/>
                </a:solidFill>
                <a:latin typeface="Segoe UI" pitchFamily="34" charset="0"/>
                <a:ea typeface="Segoe UI" pitchFamily="34" charset="-122"/>
                <a:cs typeface="Segoe UI" pitchFamily="34" charset="-120"/>
              </a:rPr>
              <a:t>The single most important fact in M&amp;A licensing: a license belongs to a legal entity and cannot simply move to another one.</a:t>
            </a:r>
            <a:endParaRPr lang="en-US" sz="1350" dirty="0"/>
          </a:p>
        </p:txBody>
      </p:sp>
      <p:sp>
        <p:nvSpPr>
          <p:cNvPr id="5" name="Shape 3"/>
          <p:cNvSpPr/>
          <p:nvPr/>
        </p:nvSpPr>
        <p:spPr>
          <a:xfrm>
            <a:off x="457200" y="1463040"/>
            <a:ext cx="2667762" cy="3200400"/>
          </a:xfrm>
          <a:prstGeom prst="rect">
            <a:avLst/>
          </a:prstGeom>
          <a:solidFill>
            <a:srgbClr val="FAFAF9"/>
          </a:solidFill>
          <a:ln w="12700">
            <a:solidFill>
              <a:srgbClr val="E5E7EB"/>
            </a:solidFill>
            <a:prstDash val="solid"/>
          </a:ln>
        </p:spPr>
      </p:sp>
      <p:sp>
        <p:nvSpPr>
          <p:cNvPr id="6" name="Shape 4"/>
          <p:cNvSpPr/>
          <p:nvPr/>
        </p:nvSpPr>
        <p:spPr>
          <a:xfrm>
            <a:off x="457200" y="1463040"/>
            <a:ext cx="2667762" cy="73152"/>
          </a:xfrm>
          <a:prstGeom prst="rect">
            <a:avLst/>
          </a:prstGeom>
          <a:solidFill>
            <a:srgbClr val="1B2A4A"/>
          </a:solidFill>
          <a:ln/>
        </p:spPr>
      </p:sp>
      <p:sp>
        <p:nvSpPr>
          <p:cNvPr id="7" name="Text 5"/>
          <p:cNvSpPr/>
          <p:nvPr/>
        </p:nvSpPr>
        <p:spPr>
          <a:xfrm>
            <a:off x="640080" y="1664208"/>
            <a:ext cx="230200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Bound to the entity</a:t>
            </a:r>
            <a:endParaRPr lang="en-US" sz="1450" dirty="0"/>
          </a:p>
        </p:txBody>
      </p:sp>
      <p:sp>
        <p:nvSpPr>
          <p:cNvPr id="8" name="Text 6"/>
          <p:cNvSpPr/>
          <p:nvPr/>
        </p:nvSpPr>
        <p:spPr>
          <a:xfrm>
            <a:off x="640080" y="2359152"/>
            <a:ext cx="230200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An Oracle license is granted to a named legal entity, not to a brand or a group. It does not automatically follow assets, people, or a business unit into a new owner.</a:t>
            </a:r>
            <a:endParaRPr lang="en-US" sz="1250" dirty="0"/>
          </a:p>
        </p:txBody>
      </p:sp>
      <p:sp>
        <p:nvSpPr>
          <p:cNvPr id="9" name="Shape 7"/>
          <p:cNvSpPr/>
          <p:nvPr/>
        </p:nvSpPr>
        <p:spPr>
          <a:xfrm>
            <a:off x="3326130" y="1463040"/>
            <a:ext cx="2667762" cy="3200400"/>
          </a:xfrm>
          <a:prstGeom prst="rect">
            <a:avLst/>
          </a:prstGeom>
          <a:solidFill>
            <a:srgbClr val="FAFAF9"/>
          </a:solidFill>
          <a:ln w="12700">
            <a:solidFill>
              <a:srgbClr val="E5E7EB"/>
            </a:solidFill>
            <a:prstDash val="solid"/>
          </a:ln>
        </p:spPr>
      </p:sp>
      <p:sp>
        <p:nvSpPr>
          <p:cNvPr id="10" name="Shape 8"/>
          <p:cNvSpPr/>
          <p:nvPr/>
        </p:nvSpPr>
        <p:spPr>
          <a:xfrm>
            <a:off x="3326130" y="1463040"/>
            <a:ext cx="2667762" cy="73152"/>
          </a:xfrm>
          <a:prstGeom prst="rect">
            <a:avLst/>
          </a:prstGeom>
          <a:solidFill>
            <a:srgbClr val="1B2A4A"/>
          </a:solidFill>
          <a:ln/>
        </p:spPr>
      </p:sp>
      <p:sp>
        <p:nvSpPr>
          <p:cNvPr id="11" name="Text 9"/>
          <p:cNvSpPr/>
          <p:nvPr/>
        </p:nvSpPr>
        <p:spPr>
          <a:xfrm>
            <a:off x="3509010" y="1664208"/>
            <a:ext cx="230200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Non transferable by default</a:t>
            </a:r>
            <a:endParaRPr lang="en-US" sz="1450" dirty="0"/>
          </a:p>
        </p:txBody>
      </p:sp>
      <p:sp>
        <p:nvSpPr>
          <p:cNvPr id="12" name="Text 10"/>
          <p:cNvSpPr/>
          <p:nvPr/>
        </p:nvSpPr>
        <p:spPr>
          <a:xfrm>
            <a:off x="3509010" y="2359152"/>
            <a:ext cx="230200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Most Oracle agreements make licenses non transferable and non assignable without Oracle's prior written consent, so moving them between entities is a request, not a right.</a:t>
            </a:r>
            <a:endParaRPr lang="en-US" sz="1250" dirty="0"/>
          </a:p>
        </p:txBody>
      </p:sp>
      <p:sp>
        <p:nvSpPr>
          <p:cNvPr id="13" name="Shape 11"/>
          <p:cNvSpPr/>
          <p:nvPr/>
        </p:nvSpPr>
        <p:spPr>
          <a:xfrm>
            <a:off x="6195060" y="1463040"/>
            <a:ext cx="2667762" cy="3200400"/>
          </a:xfrm>
          <a:prstGeom prst="rect">
            <a:avLst/>
          </a:prstGeom>
          <a:solidFill>
            <a:srgbClr val="FAFAF9"/>
          </a:solidFill>
          <a:ln w="12700">
            <a:solidFill>
              <a:srgbClr val="E5E7EB"/>
            </a:solidFill>
            <a:prstDash val="solid"/>
          </a:ln>
        </p:spPr>
      </p:sp>
      <p:sp>
        <p:nvSpPr>
          <p:cNvPr id="14" name="Shape 12"/>
          <p:cNvSpPr/>
          <p:nvPr/>
        </p:nvSpPr>
        <p:spPr>
          <a:xfrm>
            <a:off x="6195060" y="1463040"/>
            <a:ext cx="2667762" cy="73152"/>
          </a:xfrm>
          <a:prstGeom prst="rect">
            <a:avLst/>
          </a:prstGeom>
          <a:solidFill>
            <a:srgbClr val="1B2A4A"/>
          </a:solidFill>
          <a:ln/>
        </p:spPr>
      </p:sp>
      <p:sp>
        <p:nvSpPr>
          <p:cNvPr id="15" name="Text 13"/>
          <p:cNvSpPr/>
          <p:nvPr/>
        </p:nvSpPr>
        <p:spPr>
          <a:xfrm>
            <a:off x="6377940" y="1664208"/>
            <a:ext cx="230200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Change of control matters</a:t>
            </a:r>
            <a:endParaRPr lang="en-US" sz="1450" dirty="0"/>
          </a:p>
        </p:txBody>
      </p:sp>
      <p:sp>
        <p:nvSpPr>
          <p:cNvPr id="16" name="Text 14"/>
          <p:cNvSpPr/>
          <p:nvPr/>
        </p:nvSpPr>
        <p:spPr>
          <a:xfrm>
            <a:off x="6377940" y="2359152"/>
            <a:ext cx="230200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Even keeping the same entity, a change in who controls it can trigger contract provisions, so an acquisition of the whole company is itself a licensing event.</a:t>
            </a:r>
            <a:endParaRPr lang="en-US" sz="1250" dirty="0"/>
          </a:p>
        </p:txBody>
      </p:sp>
      <p:sp>
        <p:nvSpPr>
          <p:cNvPr id="17" name="Shape 15"/>
          <p:cNvSpPr/>
          <p:nvPr/>
        </p:nvSpPr>
        <p:spPr>
          <a:xfrm>
            <a:off x="9063990" y="1463040"/>
            <a:ext cx="2667762" cy="3200400"/>
          </a:xfrm>
          <a:prstGeom prst="rect">
            <a:avLst/>
          </a:prstGeom>
          <a:solidFill>
            <a:srgbClr val="FAFAF9"/>
          </a:solidFill>
          <a:ln w="12700">
            <a:solidFill>
              <a:srgbClr val="E5E7EB"/>
            </a:solidFill>
            <a:prstDash val="solid"/>
          </a:ln>
        </p:spPr>
      </p:sp>
      <p:sp>
        <p:nvSpPr>
          <p:cNvPr id="18" name="Shape 16"/>
          <p:cNvSpPr/>
          <p:nvPr/>
        </p:nvSpPr>
        <p:spPr>
          <a:xfrm>
            <a:off x="9063990" y="1463040"/>
            <a:ext cx="2667762" cy="73152"/>
          </a:xfrm>
          <a:prstGeom prst="rect">
            <a:avLst/>
          </a:prstGeom>
          <a:solidFill>
            <a:srgbClr val="1B2A4A"/>
          </a:solidFill>
          <a:ln/>
        </p:spPr>
      </p:sp>
      <p:sp>
        <p:nvSpPr>
          <p:cNvPr id="19" name="Text 17"/>
          <p:cNvSpPr/>
          <p:nvPr/>
        </p:nvSpPr>
        <p:spPr>
          <a:xfrm>
            <a:off x="9246870" y="1664208"/>
            <a:ext cx="230200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Territory and use limits travel too</a:t>
            </a:r>
            <a:endParaRPr lang="en-US" sz="1450" dirty="0"/>
          </a:p>
        </p:txBody>
      </p:sp>
      <p:sp>
        <p:nvSpPr>
          <p:cNvPr id="20" name="Text 18"/>
          <p:cNvSpPr/>
          <p:nvPr/>
        </p:nvSpPr>
        <p:spPr>
          <a:xfrm>
            <a:off x="9246870" y="2359152"/>
            <a:ext cx="230200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Any territory, affiliate, or use restrictions in the original deal apply to the new structure, so a license fine in one entity may be out of scope in another.</a:t>
            </a:r>
            <a:endParaRPr lang="en-US" sz="1250" dirty="0"/>
          </a:p>
        </p:txBody>
      </p:sp>
      <p:sp>
        <p:nvSpPr>
          <p:cNvPr id="21" name="Shape 19"/>
          <p:cNvSpPr/>
          <p:nvPr/>
        </p:nvSpPr>
        <p:spPr>
          <a:xfrm>
            <a:off x="457200" y="4846320"/>
            <a:ext cx="11274552" cy="548640"/>
          </a:xfrm>
          <a:prstGeom prst="rect">
            <a:avLst/>
          </a:prstGeom>
          <a:solidFill>
            <a:srgbClr val="FDF8EC"/>
          </a:solidFill>
          <a:ln/>
        </p:spPr>
      </p:sp>
      <p:sp>
        <p:nvSpPr>
          <p:cNvPr id="22" name="Shape 20"/>
          <p:cNvSpPr/>
          <p:nvPr/>
        </p:nvSpPr>
        <p:spPr>
          <a:xfrm>
            <a:off x="457200" y="4846320"/>
            <a:ext cx="45720" cy="548640"/>
          </a:xfrm>
          <a:prstGeom prst="rect">
            <a:avLst/>
          </a:prstGeom>
          <a:solidFill>
            <a:srgbClr val="C9A227"/>
          </a:solidFill>
          <a:ln/>
        </p:spPr>
      </p:sp>
      <p:sp>
        <p:nvSpPr>
          <p:cNvPr id="23" name="Text 21"/>
          <p:cNvSpPr/>
          <p:nvPr/>
        </p:nvSpPr>
        <p:spPr>
          <a:xfrm>
            <a:off x="685800" y="484632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Because licenses are entity bound and non transferable, every corporate event that moves software between entities is an Oracle event that needs planning and, usually, Oracle's consent.</a:t>
            </a:r>
            <a:endParaRPr lang="en-US" sz="1350" dirty="0"/>
          </a:p>
        </p:txBody>
      </p:sp>
      <p:sp>
        <p:nvSpPr>
          <p:cNvPr id="24" name="Shape 22"/>
          <p:cNvSpPr/>
          <p:nvPr/>
        </p:nvSpPr>
        <p:spPr>
          <a:xfrm>
            <a:off x="457200" y="6473952"/>
            <a:ext cx="11274552" cy="0"/>
          </a:xfrm>
          <a:prstGeom prst="line">
            <a:avLst/>
          </a:prstGeom>
          <a:noFill/>
          <a:ln w="9525">
            <a:solidFill>
              <a:srgbClr val="E5E7EB"/>
            </a:solidFill>
            <a:prstDash val="solid"/>
          </a:ln>
        </p:spPr>
      </p:sp>
      <p:sp>
        <p:nvSpPr>
          <p:cNvPr id="25" name="Text 23"/>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Licensing Mastery  |  Session 38 of 40</a:t>
            </a:r>
            <a:endParaRPr lang="en-US" sz="850" dirty="0"/>
          </a:p>
        </p:txBody>
      </p:sp>
      <p:sp>
        <p:nvSpPr>
          <p:cNvPr id="26" name="Text 24"/>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4 / 19</a:t>
            </a:r>
            <a:endParaRPr lang="en-US" sz="85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THE CLAUSES</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The clauses that decide in advance</a:t>
            </a:r>
            <a:endParaRPr lang="en-US" sz="2700" dirty="0"/>
          </a:p>
        </p:txBody>
      </p:sp>
      <p:sp>
        <p:nvSpPr>
          <p:cNvPr id="4" name="Text 2"/>
          <p:cNvSpPr/>
          <p:nvPr/>
        </p:nvSpPr>
        <p:spPr>
          <a:xfrm>
            <a:off x="457200" y="1060704"/>
            <a:ext cx="11274552" cy="320040"/>
          </a:xfrm>
          <a:prstGeom prst="rect">
            <a:avLst/>
          </a:prstGeom>
          <a:noFill/>
          <a:ln/>
        </p:spPr>
        <p:txBody>
          <a:bodyPr wrap="square" lIns="0" tIns="0" rIns="0" bIns="0" rtlCol="0" anchor="ctr"/>
          <a:lstStyle/>
          <a:p>
            <a:pPr indent="0" marL="0">
              <a:buNone/>
            </a:pPr>
            <a:r>
              <a:rPr lang="en-US" sz="1350" dirty="0">
                <a:solidFill>
                  <a:srgbClr val="5A6472"/>
                </a:solidFill>
                <a:latin typeface="Segoe UI" pitchFamily="34" charset="0"/>
                <a:ea typeface="Segoe UI" pitchFamily="34" charset="-122"/>
                <a:cs typeface="Segoe UI" pitchFamily="34" charset="-120"/>
              </a:rPr>
              <a:t>The outcome of an M&amp;A event is written into the agreement long before the deal. Four clauses decide most of it.</a:t>
            </a:r>
            <a:endParaRPr lang="en-US" sz="1350" dirty="0"/>
          </a:p>
        </p:txBody>
      </p:sp>
      <p:sp>
        <p:nvSpPr>
          <p:cNvPr id="5" name="Shape 3"/>
          <p:cNvSpPr/>
          <p:nvPr/>
        </p:nvSpPr>
        <p:spPr>
          <a:xfrm>
            <a:off x="457200" y="1463040"/>
            <a:ext cx="2667762" cy="3200400"/>
          </a:xfrm>
          <a:prstGeom prst="rect">
            <a:avLst/>
          </a:prstGeom>
          <a:solidFill>
            <a:srgbClr val="FAFAF9"/>
          </a:solidFill>
          <a:ln w="12700">
            <a:solidFill>
              <a:srgbClr val="E5E7EB"/>
            </a:solidFill>
            <a:prstDash val="solid"/>
          </a:ln>
        </p:spPr>
      </p:sp>
      <p:sp>
        <p:nvSpPr>
          <p:cNvPr id="6" name="Shape 4"/>
          <p:cNvSpPr/>
          <p:nvPr/>
        </p:nvSpPr>
        <p:spPr>
          <a:xfrm>
            <a:off x="457200" y="1463040"/>
            <a:ext cx="2667762" cy="73152"/>
          </a:xfrm>
          <a:prstGeom prst="rect">
            <a:avLst/>
          </a:prstGeom>
          <a:solidFill>
            <a:srgbClr val="1B2A4A"/>
          </a:solidFill>
          <a:ln/>
        </p:spPr>
      </p:sp>
      <p:sp>
        <p:nvSpPr>
          <p:cNvPr id="7" name="Text 5"/>
          <p:cNvSpPr/>
          <p:nvPr/>
        </p:nvSpPr>
        <p:spPr>
          <a:xfrm>
            <a:off x="640080" y="1664208"/>
            <a:ext cx="230200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Assignment clause</a:t>
            </a:r>
            <a:endParaRPr lang="en-US" sz="1450" dirty="0"/>
          </a:p>
        </p:txBody>
      </p:sp>
      <p:sp>
        <p:nvSpPr>
          <p:cNvPr id="8" name="Text 6"/>
          <p:cNvSpPr/>
          <p:nvPr/>
        </p:nvSpPr>
        <p:spPr>
          <a:xfrm>
            <a:off x="640080" y="2359152"/>
            <a:ext cx="230200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Whether, and how, licenses can be assigned to another entity. It states whether consent is required and on what terms, and it is the master clause for any transfer.</a:t>
            </a:r>
            <a:endParaRPr lang="en-US" sz="1250" dirty="0"/>
          </a:p>
        </p:txBody>
      </p:sp>
      <p:sp>
        <p:nvSpPr>
          <p:cNvPr id="9" name="Shape 7"/>
          <p:cNvSpPr/>
          <p:nvPr/>
        </p:nvSpPr>
        <p:spPr>
          <a:xfrm>
            <a:off x="3326130" y="1463040"/>
            <a:ext cx="2667762" cy="3200400"/>
          </a:xfrm>
          <a:prstGeom prst="rect">
            <a:avLst/>
          </a:prstGeom>
          <a:solidFill>
            <a:srgbClr val="FAFAF9"/>
          </a:solidFill>
          <a:ln w="12700">
            <a:solidFill>
              <a:srgbClr val="E5E7EB"/>
            </a:solidFill>
            <a:prstDash val="solid"/>
          </a:ln>
        </p:spPr>
      </p:sp>
      <p:sp>
        <p:nvSpPr>
          <p:cNvPr id="10" name="Shape 8"/>
          <p:cNvSpPr/>
          <p:nvPr/>
        </p:nvSpPr>
        <p:spPr>
          <a:xfrm>
            <a:off x="3326130" y="1463040"/>
            <a:ext cx="2667762" cy="73152"/>
          </a:xfrm>
          <a:prstGeom prst="rect">
            <a:avLst/>
          </a:prstGeom>
          <a:solidFill>
            <a:srgbClr val="1B2A4A"/>
          </a:solidFill>
          <a:ln/>
        </p:spPr>
      </p:sp>
      <p:sp>
        <p:nvSpPr>
          <p:cNvPr id="11" name="Text 9"/>
          <p:cNvSpPr/>
          <p:nvPr/>
        </p:nvSpPr>
        <p:spPr>
          <a:xfrm>
            <a:off x="3509010" y="1664208"/>
            <a:ext cx="230200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Change of control clause</a:t>
            </a:r>
            <a:endParaRPr lang="en-US" sz="1450" dirty="0"/>
          </a:p>
        </p:txBody>
      </p:sp>
      <p:sp>
        <p:nvSpPr>
          <p:cNvPr id="12" name="Text 10"/>
          <p:cNvSpPr/>
          <p:nvPr/>
        </p:nvSpPr>
        <p:spPr>
          <a:xfrm>
            <a:off x="3509010" y="2359152"/>
            <a:ext cx="230200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What happens when control of the licensed entity changes hands. Some agreements treat a change of control as an assignment requiring consent, or a termination trigger.</a:t>
            </a:r>
            <a:endParaRPr lang="en-US" sz="1250" dirty="0"/>
          </a:p>
        </p:txBody>
      </p:sp>
      <p:sp>
        <p:nvSpPr>
          <p:cNvPr id="13" name="Shape 11"/>
          <p:cNvSpPr/>
          <p:nvPr/>
        </p:nvSpPr>
        <p:spPr>
          <a:xfrm>
            <a:off x="6195060" y="1463040"/>
            <a:ext cx="2667762" cy="3200400"/>
          </a:xfrm>
          <a:prstGeom prst="rect">
            <a:avLst/>
          </a:prstGeom>
          <a:solidFill>
            <a:srgbClr val="FAFAF9"/>
          </a:solidFill>
          <a:ln w="12700">
            <a:solidFill>
              <a:srgbClr val="E5E7EB"/>
            </a:solidFill>
            <a:prstDash val="solid"/>
          </a:ln>
        </p:spPr>
      </p:sp>
      <p:sp>
        <p:nvSpPr>
          <p:cNvPr id="14" name="Shape 12"/>
          <p:cNvSpPr/>
          <p:nvPr/>
        </p:nvSpPr>
        <p:spPr>
          <a:xfrm>
            <a:off x="6195060" y="1463040"/>
            <a:ext cx="2667762" cy="73152"/>
          </a:xfrm>
          <a:prstGeom prst="rect">
            <a:avLst/>
          </a:prstGeom>
          <a:solidFill>
            <a:srgbClr val="1B2A4A"/>
          </a:solidFill>
          <a:ln/>
        </p:spPr>
      </p:sp>
      <p:sp>
        <p:nvSpPr>
          <p:cNvPr id="15" name="Text 13"/>
          <p:cNvSpPr/>
          <p:nvPr/>
        </p:nvSpPr>
        <p:spPr>
          <a:xfrm>
            <a:off x="6377940" y="1664208"/>
            <a:ext cx="230200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Affiliate and territory definitions</a:t>
            </a:r>
            <a:endParaRPr lang="en-US" sz="1450" dirty="0"/>
          </a:p>
        </p:txBody>
      </p:sp>
      <p:sp>
        <p:nvSpPr>
          <p:cNvPr id="16" name="Text 14"/>
          <p:cNvSpPr/>
          <p:nvPr/>
        </p:nvSpPr>
        <p:spPr>
          <a:xfrm>
            <a:off x="6377940" y="2359152"/>
            <a:ext cx="230200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Who counts as an affiliate entitled to use the license, and where. A divested unit that leaves the affiliate group can lose its right to use the software.</a:t>
            </a:r>
            <a:endParaRPr lang="en-US" sz="1250" dirty="0"/>
          </a:p>
        </p:txBody>
      </p:sp>
      <p:sp>
        <p:nvSpPr>
          <p:cNvPr id="17" name="Shape 15"/>
          <p:cNvSpPr/>
          <p:nvPr/>
        </p:nvSpPr>
        <p:spPr>
          <a:xfrm>
            <a:off x="9063990" y="1463040"/>
            <a:ext cx="2667762" cy="3200400"/>
          </a:xfrm>
          <a:prstGeom prst="rect">
            <a:avLst/>
          </a:prstGeom>
          <a:solidFill>
            <a:srgbClr val="FAFAF9"/>
          </a:solidFill>
          <a:ln w="12700">
            <a:solidFill>
              <a:srgbClr val="E5E7EB"/>
            </a:solidFill>
            <a:prstDash val="solid"/>
          </a:ln>
        </p:spPr>
      </p:sp>
      <p:sp>
        <p:nvSpPr>
          <p:cNvPr id="18" name="Shape 16"/>
          <p:cNvSpPr/>
          <p:nvPr/>
        </p:nvSpPr>
        <p:spPr>
          <a:xfrm>
            <a:off x="9063990" y="1463040"/>
            <a:ext cx="2667762" cy="73152"/>
          </a:xfrm>
          <a:prstGeom prst="rect">
            <a:avLst/>
          </a:prstGeom>
          <a:solidFill>
            <a:srgbClr val="1B2A4A"/>
          </a:solidFill>
          <a:ln/>
        </p:spPr>
      </p:sp>
      <p:sp>
        <p:nvSpPr>
          <p:cNvPr id="19" name="Text 17"/>
          <p:cNvSpPr/>
          <p:nvPr/>
        </p:nvSpPr>
        <p:spPr>
          <a:xfrm>
            <a:off x="9246870" y="1664208"/>
            <a:ext cx="230200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The ULA merger language</a:t>
            </a:r>
            <a:endParaRPr lang="en-US" sz="1450" dirty="0"/>
          </a:p>
        </p:txBody>
      </p:sp>
      <p:sp>
        <p:nvSpPr>
          <p:cNvPr id="20" name="Text 18"/>
          <p:cNvSpPr/>
          <p:nvPr/>
        </p:nvSpPr>
        <p:spPr>
          <a:xfrm>
            <a:off x="9246870" y="2359152"/>
            <a:ext cx="230200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For a ULA, specific clauses govern acquisitions and divestitures during the term, per session 14, and they can make or break the certification. Read them before any deal.</a:t>
            </a:r>
            <a:endParaRPr lang="en-US" sz="1250" dirty="0"/>
          </a:p>
        </p:txBody>
      </p:sp>
      <p:sp>
        <p:nvSpPr>
          <p:cNvPr id="21" name="Shape 19"/>
          <p:cNvSpPr/>
          <p:nvPr/>
        </p:nvSpPr>
        <p:spPr>
          <a:xfrm>
            <a:off x="457200" y="4846320"/>
            <a:ext cx="11274552" cy="548640"/>
          </a:xfrm>
          <a:prstGeom prst="rect">
            <a:avLst/>
          </a:prstGeom>
          <a:solidFill>
            <a:srgbClr val="FDF8EC"/>
          </a:solidFill>
          <a:ln/>
        </p:spPr>
      </p:sp>
      <p:sp>
        <p:nvSpPr>
          <p:cNvPr id="22" name="Shape 20"/>
          <p:cNvSpPr/>
          <p:nvPr/>
        </p:nvSpPr>
        <p:spPr>
          <a:xfrm>
            <a:off x="457200" y="4846320"/>
            <a:ext cx="45720" cy="548640"/>
          </a:xfrm>
          <a:prstGeom prst="rect">
            <a:avLst/>
          </a:prstGeom>
          <a:solidFill>
            <a:srgbClr val="C9A227"/>
          </a:solidFill>
          <a:ln/>
        </p:spPr>
      </p:sp>
      <p:sp>
        <p:nvSpPr>
          <p:cNvPr id="23" name="Text 21"/>
          <p:cNvSpPr/>
          <p:nvPr/>
        </p:nvSpPr>
        <p:spPr>
          <a:xfrm>
            <a:off x="685800" y="484632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These clauses are negotiated years before any M&amp;A, which is exactly why they matter: the deal you did then decides the outcome now. Read them at signature, and again the moment a transaction appears.</a:t>
            </a:r>
            <a:endParaRPr lang="en-US" sz="1350" dirty="0"/>
          </a:p>
        </p:txBody>
      </p:sp>
      <p:sp>
        <p:nvSpPr>
          <p:cNvPr id="24" name="Shape 22"/>
          <p:cNvSpPr/>
          <p:nvPr/>
        </p:nvSpPr>
        <p:spPr>
          <a:xfrm>
            <a:off x="457200" y="6473952"/>
            <a:ext cx="11274552" cy="0"/>
          </a:xfrm>
          <a:prstGeom prst="line">
            <a:avLst/>
          </a:prstGeom>
          <a:noFill/>
          <a:ln w="9525">
            <a:solidFill>
              <a:srgbClr val="E5E7EB"/>
            </a:solidFill>
            <a:prstDash val="solid"/>
          </a:ln>
        </p:spPr>
      </p:sp>
      <p:sp>
        <p:nvSpPr>
          <p:cNvPr id="25" name="Text 23"/>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Licensing Mastery  |  Session 38 of 40</a:t>
            </a:r>
            <a:endParaRPr lang="en-US" sz="850" dirty="0"/>
          </a:p>
        </p:txBody>
      </p:sp>
      <p:sp>
        <p:nvSpPr>
          <p:cNvPr id="26" name="Text 24"/>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5 / 19</a:t>
            </a:r>
            <a:endParaRPr lang="en-US" sz="85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KNOWLEDGE CHECK 1 OF 3</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A company is acquired outright. Its Oracle agreement has a change of control clause requiring Oracle's consent for a change in ownership. The deal team assumes the licenses just carry over. Correct?</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Yes; the company still exists, so its licenses are unaffected</a:t>
            </a:r>
            <a:endParaRPr lang="en-US" sz="1650" dirty="0"/>
          </a:p>
        </p:txBody>
      </p:sp>
      <p:sp>
        <p:nvSpPr>
          <p:cNvPr id="8" name="Shape 6"/>
          <p:cNvSpPr/>
          <p:nvPr/>
        </p:nvSpPr>
        <p:spPr>
          <a:xfrm>
            <a:off x="457200" y="2176272"/>
            <a:ext cx="11274552" cy="621792"/>
          </a:xfrm>
          <a:prstGeom prst="rect">
            <a:avLst/>
          </a:prstGeom>
          <a:solidFill>
            <a:srgbClr val="FAFAF9"/>
          </a:solidFill>
          <a:ln w="12700">
            <a:solidFill>
              <a:srgbClr val="E5E7EB"/>
            </a:solidFill>
            <a:prstDash val="solid"/>
          </a:ln>
        </p:spPr>
      </p:sp>
      <p:sp>
        <p:nvSpPr>
          <p:cNvPr id="9" name="Shape 7"/>
          <p:cNvSpPr/>
          <p:nvPr/>
        </p:nvSpPr>
        <p:spPr>
          <a:xfrm>
            <a:off x="621792" y="2267712"/>
            <a:ext cx="438912" cy="438912"/>
          </a:xfrm>
          <a:prstGeom prst="rect">
            <a:avLst/>
          </a:prstGeom>
          <a:solidFill>
            <a:srgbClr val="1B2A4A"/>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No: the change of control clause is triggered, so Oracle's consent is required and the transfer is a negotiation, best addressed before close, not assumed</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Yes; Oracle licenses always transfer automatically on acquisition</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No; the licenses are simply void and must be repurchased</a:t>
            </a:r>
            <a:endParaRPr lang="en-US" sz="1650" dirty="0"/>
          </a:p>
        </p:txBody>
      </p:sp>
      <p:sp>
        <p:nvSpPr>
          <p:cNvPr id="20" name="Shape 18"/>
          <p:cNvSpPr/>
          <p:nvPr/>
        </p:nvSpPr>
        <p:spPr>
          <a:xfrm>
            <a:off x="457200" y="4389120"/>
            <a:ext cx="11274552" cy="548640"/>
          </a:xfrm>
          <a:prstGeom prst="rect">
            <a:avLst/>
          </a:prstGeom>
          <a:solidFill>
            <a:srgbClr val="FDF8EC"/>
          </a:solidFill>
          <a:ln/>
        </p:spPr>
      </p:sp>
      <p:sp>
        <p:nvSpPr>
          <p:cNvPr id="21" name="Shape 19"/>
          <p:cNvSpPr/>
          <p:nvPr/>
        </p:nvSpPr>
        <p:spPr>
          <a:xfrm>
            <a:off x="457200" y="4389120"/>
            <a:ext cx="45720" cy="548640"/>
          </a:xfrm>
          <a:prstGeom prst="rect">
            <a:avLst/>
          </a:prstGeom>
          <a:solidFill>
            <a:srgbClr val="C9A227"/>
          </a:solidFill>
          <a:ln/>
        </p:spPr>
      </p:sp>
      <p:sp>
        <p:nvSpPr>
          <p:cNvPr id="22" name="Text 20"/>
          <p:cNvSpPr/>
          <p:nvPr/>
        </p:nvSpPr>
        <p:spPr>
          <a:xfrm>
            <a:off x="685800" y="438912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Pause here. The entity survives, but who now controls it, and what does the clause say about that?</a:t>
            </a:r>
            <a:endParaRPr lang="en-US" sz="135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Licensing Mastery  |  Session 38 of 40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6 / 19</a:t>
            </a:r>
            <a:endParaRPr lang="en-US" sz="85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2E7D46"/>
                </a:solidFill>
                <a:latin typeface="Segoe UI" pitchFamily="34" charset="0"/>
                <a:ea typeface="Segoe UI" pitchFamily="34" charset="-122"/>
                <a:cs typeface="Segoe UI" pitchFamily="34" charset="-120"/>
              </a:rPr>
              <a:t>KNOWLEDGE CHECK 1  ·  ANSWER</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A change of control triggers the clause, even if the entity survives</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Yes; the company still exists, so its licenses are unaffected</a:t>
            </a:r>
            <a:endParaRPr lang="en-US" sz="1650" dirty="0"/>
          </a:p>
        </p:txBody>
      </p:sp>
      <p:sp>
        <p:nvSpPr>
          <p:cNvPr id="8" name="Shape 6"/>
          <p:cNvSpPr/>
          <p:nvPr/>
        </p:nvSpPr>
        <p:spPr>
          <a:xfrm>
            <a:off x="457200" y="2176272"/>
            <a:ext cx="11274552" cy="621792"/>
          </a:xfrm>
          <a:prstGeom prst="rect">
            <a:avLst/>
          </a:prstGeom>
          <a:solidFill>
            <a:srgbClr val="EAF3EC"/>
          </a:solidFill>
          <a:ln w="19050">
            <a:solidFill>
              <a:srgbClr val="2E7D46"/>
            </a:solidFill>
            <a:prstDash val="solid"/>
          </a:ln>
        </p:spPr>
      </p:sp>
      <p:sp>
        <p:nvSpPr>
          <p:cNvPr id="9" name="Shape 7"/>
          <p:cNvSpPr/>
          <p:nvPr/>
        </p:nvSpPr>
        <p:spPr>
          <a:xfrm>
            <a:off x="621792" y="2267712"/>
            <a:ext cx="438912" cy="438912"/>
          </a:xfrm>
          <a:prstGeom prst="rect">
            <a:avLst/>
          </a:prstGeom>
          <a:solidFill>
            <a:srgbClr val="2E7D46"/>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b="1" dirty="0">
                <a:solidFill>
                  <a:srgbClr val="1F5231"/>
                </a:solidFill>
                <a:latin typeface="Segoe UI" pitchFamily="34" charset="0"/>
                <a:ea typeface="Segoe UI" pitchFamily="34" charset="-122"/>
                <a:cs typeface="Segoe UI" pitchFamily="34" charset="-120"/>
              </a:rPr>
              <a:t>No: the change of control clause is triggered, so Oracle's consent is required and the transfer is a negotiation, best addressed before close, not assumed   ✓</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Yes; Oracle licenses always transfer automatically on acquisition</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No; the licenses are simply void and must be repurchased</a:t>
            </a:r>
            <a:endParaRPr lang="en-US" sz="1650" dirty="0"/>
          </a:p>
        </p:txBody>
      </p:sp>
      <p:sp>
        <p:nvSpPr>
          <p:cNvPr id="20" name="Shape 18"/>
          <p:cNvSpPr/>
          <p:nvPr/>
        </p:nvSpPr>
        <p:spPr>
          <a:xfrm>
            <a:off x="457200" y="4389120"/>
            <a:ext cx="11274552" cy="1051560"/>
          </a:xfrm>
          <a:prstGeom prst="rect">
            <a:avLst/>
          </a:prstGeom>
          <a:solidFill>
            <a:srgbClr val="FDF8EC"/>
          </a:solidFill>
          <a:ln/>
        </p:spPr>
      </p:sp>
      <p:sp>
        <p:nvSpPr>
          <p:cNvPr id="21" name="Shape 19"/>
          <p:cNvSpPr/>
          <p:nvPr/>
        </p:nvSpPr>
        <p:spPr>
          <a:xfrm>
            <a:off x="457200" y="4389120"/>
            <a:ext cx="45720" cy="1051560"/>
          </a:xfrm>
          <a:prstGeom prst="rect">
            <a:avLst/>
          </a:prstGeom>
          <a:solidFill>
            <a:srgbClr val="C9A227"/>
          </a:solidFill>
          <a:ln/>
        </p:spPr>
      </p:sp>
      <p:sp>
        <p:nvSpPr>
          <p:cNvPr id="22" name="Text 20"/>
          <p:cNvSpPr/>
          <p:nvPr/>
        </p:nvSpPr>
        <p:spPr>
          <a:xfrm>
            <a:off x="685800" y="4389120"/>
            <a:ext cx="10817352" cy="1051560"/>
          </a:xfrm>
          <a:prstGeom prst="rect">
            <a:avLst/>
          </a:prstGeom>
          <a:noFill/>
          <a:ln/>
        </p:spPr>
        <p:txBody>
          <a:bodyPr wrap="square" lIns="0" tIns="0" rIns="0" bIns="0" rtlCol="0" anchor="ctr"/>
          <a:lstStyle/>
          <a:p>
            <a:pPr indent="0" marL="0">
              <a:lnSpc>
                <a:spcPct val="105000"/>
              </a:lnSpc>
              <a:buNone/>
            </a:pPr>
            <a:r>
              <a:rPr lang="en-US" sz="1100" b="1" spc="200" kern="0" dirty="0">
                <a:solidFill>
                  <a:srgbClr val="8A6E14"/>
                </a:solidFill>
                <a:latin typeface="Segoe UI" pitchFamily="34" charset="0"/>
                <a:ea typeface="Segoe UI" pitchFamily="34" charset="-122"/>
                <a:cs typeface="Segoe UI" pitchFamily="34" charset="-120"/>
              </a:rPr>
              <a:t>WHY  </a:t>
            </a:r>
            <a:pPr indent="0" marL="0">
              <a:lnSpc>
                <a:spcPct val="105000"/>
              </a:lnSpc>
              <a:buNone/>
            </a:pPr>
            <a:r>
              <a:rPr lang="en-US" sz="1250" dirty="0">
                <a:solidFill>
                  <a:srgbClr val="2A303C"/>
                </a:solidFill>
                <a:latin typeface="Segoe UI" pitchFamily="34" charset="0"/>
                <a:ea typeface="Segoe UI" pitchFamily="34" charset="-122"/>
                <a:cs typeface="Segoe UI" pitchFamily="34" charset="-120"/>
              </a:rPr>
              <a:t>The deal team's assumption, the entity survives so nothing changes, is exactly the trap the change of control clause is written to catch. The licensed entity does continue to exist, but its ownership has changed, and the clause makes that change itself the event: a change of control requiring Oracle's consent. So the licenses do not simply carry over, their continuation is subject to Oracle's approval, and that approval is a negotiation Oracle can attach conditions to, true ups, repricing, new terms, or a demand to move onto its current agreement. B is correct and, crucially, names the timing: this is addressed before close, when the acquirer still has leverage and the transaction can be structured or priced to account for it, not after, when Oracle holds a consent the deal now depends on. A misreads the clause by focusing on the entity's survival rather than its control. C is the dangerous optimism this whole session refutes, Oracle licenses do not transfer automatically, that is precisely the default that produces post close surprises. D overstates it in the other direction, the licenses are not void, they are subject to consent, which is a negotiation, not an extinction. The rule: in any acquisition, read the change of control and assignment clauses first, because whether the licenses carry, and at what cost, is decided by those clauses and by whether you raised it before or after the deal closed.</a:t>
            </a:r>
            <a:endParaRPr lang="en-US" sz="110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Licensing Mastery  |  Session 38 of 40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7 / 19</a:t>
            </a:r>
            <a:endParaRPr lang="en-US" sz="85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WHEN YOU ACQUIRE</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When you acquire a company</a:t>
            </a:r>
            <a:endParaRPr lang="en-US" sz="2700" dirty="0"/>
          </a:p>
        </p:txBody>
      </p:sp>
      <p:sp>
        <p:nvSpPr>
          <p:cNvPr id="4" name="Text 2"/>
          <p:cNvSpPr/>
          <p:nvPr/>
        </p:nvSpPr>
        <p:spPr>
          <a:xfrm>
            <a:off x="457200" y="1060704"/>
            <a:ext cx="11274552" cy="320040"/>
          </a:xfrm>
          <a:prstGeom prst="rect">
            <a:avLst/>
          </a:prstGeom>
          <a:noFill/>
          <a:ln/>
        </p:spPr>
        <p:txBody>
          <a:bodyPr wrap="square" lIns="0" tIns="0" rIns="0" bIns="0" rtlCol="0" anchor="ctr"/>
          <a:lstStyle/>
          <a:p>
            <a:pPr indent="0" marL="0">
              <a:buNone/>
            </a:pPr>
            <a:r>
              <a:rPr lang="en-US" sz="1350" dirty="0">
                <a:solidFill>
                  <a:srgbClr val="5A6472"/>
                </a:solidFill>
                <a:latin typeface="Segoe UI" pitchFamily="34" charset="0"/>
                <a:ea typeface="Segoe UI" pitchFamily="34" charset="-122"/>
                <a:cs typeface="Segoe UI" pitchFamily="34" charset="-120"/>
              </a:rPr>
              <a:t>Buying a company means inheriting its Oracle estate, its entitlements, its gaps, and its audit exposure. Handle it as diligence, not an afterthought.</a:t>
            </a:r>
            <a:endParaRPr lang="en-US" sz="1350" dirty="0"/>
          </a:p>
        </p:txBody>
      </p:sp>
      <p:sp>
        <p:nvSpPr>
          <p:cNvPr id="5" name="Shape 3"/>
          <p:cNvSpPr/>
          <p:nvPr/>
        </p:nvSpPr>
        <p:spPr>
          <a:xfrm>
            <a:off x="457200" y="1463040"/>
            <a:ext cx="2667762" cy="3200400"/>
          </a:xfrm>
          <a:prstGeom prst="rect">
            <a:avLst/>
          </a:prstGeom>
          <a:solidFill>
            <a:srgbClr val="FAFAF9"/>
          </a:solidFill>
          <a:ln w="12700">
            <a:solidFill>
              <a:srgbClr val="E5E7EB"/>
            </a:solidFill>
            <a:prstDash val="solid"/>
          </a:ln>
        </p:spPr>
      </p:sp>
      <p:sp>
        <p:nvSpPr>
          <p:cNvPr id="6" name="Shape 4"/>
          <p:cNvSpPr/>
          <p:nvPr/>
        </p:nvSpPr>
        <p:spPr>
          <a:xfrm>
            <a:off x="457200" y="1463040"/>
            <a:ext cx="2667762" cy="73152"/>
          </a:xfrm>
          <a:prstGeom prst="rect">
            <a:avLst/>
          </a:prstGeom>
          <a:solidFill>
            <a:srgbClr val="1B2A4A"/>
          </a:solidFill>
          <a:ln/>
        </p:spPr>
      </p:sp>
      <p:sp>
        <p:nvSpPr>
          <p:cNvPr id="7" name="Text 5"/>
          <p:cNvSpPr/>
          <p:nvPr/>
        </p:nvSpPr>
        <p:spPr>
          <a:xfrm>
            <a:off x="640080" y="1664208"/>
            <a:ext cx="230200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Inherit the whole position</a:t>
            </a:r>
            <a:endParaRPr lang="en-US" sz="1450" dirty="0"/>
          </a:p>
        </p:txBody>
      </p:sp>
      <p:sp>
        <p:nvSpPr>
          <p:cNvPr id="8" name="Text 6"/>
          <p:cNvSpPr/>
          <p:nvPr/>
        </p:nvSpPr>
        <p:spPr>
          <a:xfrm>
            <a:off x="640080" y="2359152"/>
            <a:ext cx="230200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You acquire the target's licenses and its liabilities: any non compliance, any shelfware, any ULA obligations. The estate comes as it is, good and bad, so you assess it before you own it.</a:t>
            </a:r>
            <a:endParaRPr lang="en-US" sz="1250" dirty="0"/>
          </a:p>
        </p:txBody>
      </p:sp>
      <p:sp>
        <p:nvSpPr>
          <p:cNvPr id="9" name="Shape 7"/>
          <p:cNvSpPr/>
          <p:nvPr/>
        </p:nvSpPr>
        <p:spPr>
          <a:xfrm>
            <a:off x="3326130" y="1463040"/>
            <a:ext cx="2667762" cy="3200400"/>
          </a:xfrm>
          <a:prstGeom prst="rect">
            <a:avLst/>
          </a:prstGeom>
          <a:solidFill>
            <a:srgbClr val="FAFAF9"/>
          </a:solidFill>
          <a:ln w="12700">
            <a:solidFill>
              <a:srgbClr val="E5E7EB"/>
            </a:solidFill>
            <a:prstDash val="solid"/>
          </a:ln>
        </p:spPr>
      </p:sp>
      <p:sp>
        <p:nvSpPr>
          <p:cNvPr id="10" name="Shape 8"/>
          <p:cNvSpPr/>
          <p:nvPr/>
        </p:nvSpPr>
        <p:spPr>
          <a:xfrm>
            <a:off x="3326130" y="1463040"/>
            <a:ext cx="2667762" cy="73152"/>
          </a:xfrm>
          <a:prstGeom prst="rect">
            <a:avLst/>
          </a:prstGeom>
          <a:solidFill>
            <a:srgbClr val="1B2A4A"/>
          </a:solidFill>
          <a:ln/>
        </p:spPr>
      </p:sp>
      <p:sp>
        <p:nvSpPr>
          <p:cNvPr id="11" name="Text 9"/>
          <p:cNvSpPr/>
          <p:nvPr/>
        </p:nvSpPr>
        <p:spPr>
          <a:xfrm>
            <a:off x="3509010" y="1664208"/>
            <a:ext cx="230200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Consent and transfer</a:t>
            </a:r>
            <a:endParaRPr lang="en-US" sz="1450" dirty="0"/>
          </a:p>
        </p:txBody>
      </p:sp>
      <p:sp>
        <p:nvSpPr>
          <p:cNvPr id="12" name="Text 10"/>
          <p:cNvSpPr/>
          <p:nvPr/>
        </p:nvSpPr>
        <p:spPr>
          <a:xfrm>
            <a:off x="3509010" y="2359152"/>
            <a:ext cx="230200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Moving or combining the target's licenses into your entity usually needs Oracle's consent, per the clauses, so plan the transfer and its cost as part of the deal, not after.</a:t>
            </a:r>
            <a:endParaRPr lang="en-US" sz="1250" dirty="0"/>
          </a:p>
        </p:txBody>
      </p:sp>
      <p:sp>
        <p:nvSpPr>
          <p:cNvPr id="13" name="Shape 11"/>
          <p:cNvSpPr/>
          <p:nvPr/>
        </p:nvSpPr>
        <p:spPr>
          <a:xfrm>
            <a:off x="6195060" y="1463040"/>
            <a:ext cx="2667762" cy="3200400"/>
          </a:xfrm>
          <a:prstGeom prst="rect">
            <a:avLst/>
          </a:prstGeom>
          <a:solidFill>
            <a:srgbClr val="FAFAF9"/>
          </a:solidFill>
          <a:ln w="12700">
            <a:solidFill>
              <a:srgbClr val="E5E7EB"/>
            </a:solidFill>
            <a:prstDash val="solid"/>
          </a:ln>
        </p:spPr>
      </p:sp>
      <p:sp>
        <p:nvSpPr>
          <p:cNvPr id="14" name="Shape 12"/>
          <p:cNvSpPr/>
          <p:nvPr/>
        </p:nvSpPr>
        <p:spPr>
          <a:xfrm>
            <a:off x="6195060" y="1463040"/>
            <a:ext cx="2667762" cy="73152"/>
          </a:xfrm>
          <a:prstGeom prst="rect">
            <a:avLst/>
          </a:prstGeom>
          <a:solidFill>
            <a:srgbClr val="1B2A4A"/>
          </a:solidFill>
          <a:ln/>
        </p:spPr>
      </p:sp>
      <p:sp>
        <p:nvSpPr>
          <p:cNvPr id="15" name="Text 13"/>
          <p:cNvSpPr/>
          <p:nvPr/>
        </p:nvSpPr>
        <p:spPr>
          <a:xfrm>
            <a:off x="6377940" y="1664208"/>
            <a:ext cx="230200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Combining estates raises exposure</a:t>
            </a:r>
            <a:endParaRPr lang="en-US" sz="1450" dirty="0"/>
          </a:p>
        </p:txBody>
      </p:sp>
      <p:sp>
        <p:nvSpPr>
          <p:cNvPr id="16" name="Text 14"/>
          <p:cNvSpPr/>
          <p:nvPr/>
        </p:nvSpPr>
        <p:spPr>
          <a:xfrm>
            <a:off x="6377940" y="2359152"/>
            <a:ext cx="230200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Merging two Oracle estates can breach territory or entity limits, or push usage past entitlements, so the combined position must be counted, not assumed to simply add up.</a:t>
            </a:r>
            <a:endParaRPr lang="en-US" sz="1250" dirty="0"/>
          </a:p>
        </p:txBody>
      </p:sp>
      <p:sp>
        <p:nvSpPr>
          <p:cNvPr id="17" name="Shape 15"/>
          <p:cNvSpPr/>
          <p:nvPr/>
        </p:nvSpPr>
        <p:spPr>
          <a:xfrm>
            <a:off x="9063990" y="1463040"/>
            <a:ext cx="2667762" cy="3200400"/>
          </a:xfrm>
          <a:prstGeom prst="rect">
            <a:avLst/>
          </a:prstGeom>
          <a:solidFill>
            <a:srgbClr val="FAFAF9"/>
          </a:solidFill>
          <a:ln w="12700">
            <a:solidFill>
              <a:srgbClr val="E5E7EB"/>
            </a:solidFill>
            <a:prstDash val="solid"/>
          </a:ln>
        </p:spPr>
      </p:sp>
      <p:sp>
        <p:nvSpPr>
          <p:cNvPr id="18" name="Shape 16"/>
          <p:cNvSpPr/>
          <p:nvPr/>
        </p:nvSpPr>
        <p:spPr>
          <a:xfrm>
            <a:off x="9063990" y="1463040"/>
            <a:ext cx="2667762" cy="73152"/>
          </a:xfrm>
          <a:prstGeom prst="rect">
            <a:avLst/>
          </a:prstGeom>
          <a:solidFill>
            <a:srgbClr val="1B2A4A"/>
          </a:solidFill>
          <a:ln/>
        </p:spPr>
      </p:sp>
      <p:sp>
        <p:nvSpPr>
          <p:cNvPr id="19" name="Text 17"/>
          <p:cNvSpPr/>
          <p:nvPr/>
        </p:nvSpPr>
        <p:spPr>
          <a:xfrm>
            <a:off x="9246870" y="1664208"/>
            <a:ext cx="230200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M&amp;A invites the audit</a:t>
            </a:r>
            <a:endParaRPr lang="en-US" sz="1450" dirty="0"/>
          </a:p>
        </p:txBody>
      </p:sp>
      <p:sp>
        <p:nvSpPr>
          <p:cNvPr id="20" name="Text 18"/>
          <p:cNvSpPr/>
          <p:nvPr/>
        </p:nvSpPr>
        <p:spPr>
          <a:xfrm>
            <a:off x="9246870" y="2359152"/>
            <a:ext cx="230200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Oracle watches for acquisitions and often audits around them, per module 5, so the combined estate should be reconciled to entitlements before Oracle asks, not after.</a:t>
            </a:r>
            <a:endParaRPr lang="en-US" sz="1250" dirty="0"/>
          </a:p>
        </p:txBody>
      </p:sp>
      <p:sp>
        <p:nvSpPr>
          <p:cNvPr id="21" name="Shape 19"/>
          <p:cNvSpPr/>
          <p:nvPr/>
        </p:nvSpPr>
        <p:spPr>
          <a:xfrm>
            <a:off x="457200" y="4846320"/>
            <a:ext cx="11274552" cy="548640"/>
          </a:xfrm>
          <a:prstGeom prst="rect">
            <a:avLst/>
          </a:prstGeom>
          <a:solidFill>
            <a:srgbClr val="FDF8EC"/>
          </a:solidFill>
          <a:ln/>
        </p:spPr>
      </p:sp>
      <p:sp>
        <p:nvSpPr>
          <p:cNvPr id="22" name="Shape 20"/>
          <p:cNvSpPr/>
          <p:nvPr/>
        </p:nvSpPr>
        <p:spPr>
          <a:xfrm>
            <a:off x="457200" y="4846320"/>
            <a:ext cx="45720" cy="548640"/>
          </a:xfrm>
          <a:prstGeom prst="rect">
            <a:avLst/>
          </a:prstGeom>
          <a:solidFill>
            <a:srgbClr val="C9A227"/>
          </a:solidFill>
          <a:ln/>
        </p:spPr>
      </p:sp>
      <p:sp>
        <p:nvSpPr>
          <p:cNvPr id="23" name="Text 21"/>
          <p:cNvSpPr/>
          <p:nvPr/>
        </p:nvSpPr>
        <p:spPr>
          <a:xfrm>
            <a:off x="685800" y="484632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Acquiring a company is acquiring its Oracle position in full. The diligence that prices the deal must include the Oracle estate, or the cost surfaces later as a consent demand or an audit finding.</a:t>
            </a:r>
            <a:endParaRPr lang="en-US" sz="1350" dirty="0"/>
          </a:p>
        </p:txBody>
      </p:sp>
      <p:sp>
        <p:nvSpPr>
          <p:cNvPr id="24" name="Shape 22"/>
          <p:cNvSpPr/>
          <p:nvPr/>
        </p:nvSpPr>
        <p:spPr>
          <a:xfrm>
            <a:off x="457200" y="6473952"/>
            <a:ext cx="11274552" cy="0"/>
          </a:xfrm>
          <a:prstGeom prst="line">
            <a:avLst/>
          </a:prstGeom>
          <a:noFill/>
          <a:ln w="9525">
            <a:solidFill>
              <a:srgbClr val="E5E7EB"/>
            </a:solidFill>
            <a:prstDash val="solid"/>
          </a:ln>
        </p:spPr>
      </p:sp>
      <p:sp>
        <p:nvSpPr>
          <p:cNvPr id="25" name="Text 23"/>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Licensing Mastery  |  Session 38 of 40</a:t>
            </a:r>
            <a:endParaRPr lang="en-US" sz="850" dirty="0"/>
          </a:p>
        </p:txBody>
      </p:sp>
      <p:sp>
        <p:nvSpPr>
          <p:cNvPr id="26" name="Text 24"/>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8 / 19</a:t>
            </a:r>
            <a:endParaRPr lang="en-US" sz="85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KNOWLEDGE CHECK 2 OF 3</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During due diligence on an acquisition target, you find it has been under licensed on Oracle Database for years. When is the best time to deal with this?</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After close; sort it out once the company is yours</a:t>
            </a:r>
            <a:endParaRPr lang="en-US" sz="1650" dirty="0"/>
          </a:p>
        </p:txBody>
      </p:sp>
      <p:sp>
        <p:nvSpPr>
          <p:cNvPr id="8" name="Shape 6"/>
          <p:cNvSpPr/>
          <p:nvPr/>
        </p:nvSpPr>
        <p:spPr>
          <a:xfrm>
            <a:off x="457200" y="2176272"/>
            <a:ext cx="11274552" cy="621792"/>
          </a:xfrm>
          <a:prstGeom prst="rect">
            <a:avLst/>
          </a:prstGeom>
          <a:solidFill>
            <a:srgbClr val="FAFAF9"/>
          </a:solidFill>
          <a:ln w="12700">
            <a:solidFill>
              <a:srgbClr val="E5E7EB"/>
            </a:solidFill>
            <a:prstDash val="solid"/>
          </a:ln>
        </p:spPr>
      </p:sp>
      <p:sp>
        <p:nvSpPr>
          <p:cNvPr id="9" name="Shape 7"/>
          <p:cNvSpPr/>
          <p:nvPr/>
        </p:nvSpPr>
        <p:spPr>
          <a:xfrm>
            <a:off x="621792" y="2267712"/>
            <a:ext cx="438912" cy="438912"/>
          </a:xfrm>
          <a:prstGeom prst="rect">
            <a:avLst/>
          </a:prstGeom>
          <a:solidFill>
            <a:srgbClr val="1B2A4A"/>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Before close: price the exposure into the deal or make the seller resolve it, because after close the liability is entirely yours and Oracle may audit the new structure</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Never; under licensing on a target is not the acquirer's problem</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After close, and hope Oracle does not notice the acquisition</a:t>
            </a:r>
            <a:endParaRPr lang="en-US" sz="1650" dirty="0"/>
          </a:p>
        </p:txBody>
      </p:sp>
      <p:sp>
        <p:nvSpPr>
          <p:cNvPr id="20" name="Shape 18"/>
          <p:cNvSpPr/>
          <p:nvPr/>
        </p:nvSpPr>
        <p:spPr>
          <a:xfrm>
            <a:off x="457200" y="4389120"/>
            <a:ext cx="11274552" cy="548640"/>
          </a:xfrm>
          <a:prstGeom prst="rect">
            <a:avLst/>
          </a:prstGeom>
          <a:solidFill>
            <a:srgbClr val="FDF8EC"/>
          </a:solidFill>
          <a:ln/>
        </p:spPr>
      </p:sp>
      <p:sp>
        <p:nvSpPr>
          <p:cNvPr id="21" name="Shape 19"/>
          <p:cNvSpPr/>
          <p:nvPr/>
        </p:nvSpPr>
        <p:spPr>
          <a:xfrm>
            <a:off x="457200" y="4389120"/>
            <a:ext cx="45720" cy="548640"/>
          </a:xfrm>
          <a:prstGeom prst="rect">
            <a:avLst/>
          </a:prstGeom>
          <a:solidFill>
            <a:srgbClr val="C9A227"/>
          </a:solidFill>
          <a:ln/>
        </p:spPr>
      </p:sp>
      <p:sp>
        <p:nvSpPr>
          <p:cNvPr id="22" name="Text 20"/>
          <p:cNvSpPr/>
          <p:nvPr/>
        </p:nvSpPr>
        <p:spPr>
          <a:xfrm>
            <a:off x="685800" y="438912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Pause here. Who owns the target's compliance gap the day after close, and who owned it the day before?</a:t>
            </a:r>
            <a:endParaRPr lang="en-US" sz="135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Licensing Mastery  |  Session 38 of 40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9 / 19</a:t>
            </a:r>
            <a:endParaRPr lang="en-US" sz="85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19</Slides>
  <Notes>19</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19</vt:i4>
      </vt:variant>
    </vt:vector>
  </HeadingPairs>
  <TitlesOfParts>
    <vt:vector size="22"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PptxGenJS Presentation</dc:title>
  <dc:subject>PptxGenJS Presentation</dc:subject>
  <dc:creator>PptxGenJS</dc:creator>
  <cp:lastModifiedBy>PptxGenJS</cp:lastModifiedBy>
  <cp:revision>1</cp:revision>
  <dcterms:created xsi:type="dcterms:W3CDTF">2026-08-09T11:22:58Z</dcterms:created>
  <dcterms:modified xsi:type="dcterms:W3CDTF">2026-08-09T11:22:58Z</dcterms:modified>
</cp:coreProperties>
</file>