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6  ·  SESSION 28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Support Rewards and OCI negotiation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25 cent arithmetic, and the cloud deal negotiated like you mean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BYOL, license included, and the harvest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cloud starts paying the support bill, and the deal gets negotiated.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Rerun the arithmetic; keep the discipline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Support Rewards makes all support reduction work obsolete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but rerun the arithmetic: rewards change the numbers, and the legacy estate's third party case must now beat the subsidized Oracle price, not list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Ignore rewards entirely when comparing support options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because third party support would end the rewards program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right answer is the analyst's answer: nothing is cancelled, everything is repriced. Session 19's third party case was built when Oracle support cost full price; with $500K of rewards flowing, the effective cost of the support those rewards offset drops, and the third party delta narrows accordingly. If the legacy estate's slice of the bill is effectively half subsidized, the 50 percent third party saving may shrink toward zero, and the move may no longer clear the switching costs. Or it may still clear them handsomely, if the rewards are fully absorbed by the core estate's support and the legacy slice remains effectively full price. That allocation question, which support dollars do the rewards actually displace, is the whole analysis, and it is an afternoon with a spreadsheet, not a strategy crisis. What B preserves is the discipline: the fit profile still governs, the priced alternative still disciplines every renewal per session 20, and the walk away still needs to be real. A throws away leverage that took three sessions to build, and note the subtlety: even if the third party move never executes, its priced existence keeps working in every negotiation, which is exactly why the evaluation continues. C is analysis malpractice in the other direction, comparing options while ignoring a half million dollar annual flow. And D states a half truth backwards: moving specific license sets to third party support removes those sets' bills from what rewards can offset, but it does not end the program, and the estate keeps earning on consumption regardless. The general rule, and it may be the course's most repeated sentence by now: when a new mechanism appears, nothing is sacred and nothing is obsolete, everything is rerun. The negotiation itself,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NEGOTIATION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OCI deal, negotiated like a module 4 deal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Because it is one. Every skill transfers; only the SKUs changed.</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Benchmark the discount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discounts follow commit size and term, and the published tiers are the floor of the conversation, not the ceiling. Session 9's habit, cloud edition.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Bring the forecast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confidence weighted number from session 26 is your anchor against theirs. The buyer who knows their consumption negotiates; the one who does not accepts.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Work the calendar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Cloud deals are bookable revenue on the same fiscal calendar as everything else. Q4 flexibility applies to rate cards, ramps, and credits alike.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Keep the alternative alive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AWS and Azure quotes, credible and current, do for OCI deals what third party quotes did for renewals. OCI competes hardest when it must.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Bank everything</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Rate holds, ramp terms, credits, enhanced rewards treatment: in the order, in writing. The retention desk's warmth rule has a cloud twin.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addition to the module 4 toolkit: the deal now touches two bills. Every proposal gets scored on cloud cost and support relief together, or it gets scored wrong.</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MENU</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OCI concession menu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Six asks that first drafts never contain and prepared buyers routinely get.</a:t>
            </a:r>
            <a:endParaRPr lang="en-US" sz="1350" dirty="0"/>
          </a:p>
        </p:txBody>
      </p:sp>
      <p:sp>
        <p:nvSpPr>
          <p:cNvPr id="5" name="Shape 3"/>
          <p:cNvSpPr/>
          <p:nvPr/>
        </p:nvSpPr>
        <p:spPr>
          <a:xfrm>
            <a:off x="457200" y="1463040"/>
            <a:ext cx="1711452" cy="3200400"/>
          </a:xfrm>
          <a:prstGeom prst="rect">
            <a:avLst/>
          </a:prstGeom>
          <a:solidFill>
            <a:srgbClr val="FAFAF9"/>
          </a:solidFill>
          <a:ln w="12700">
            <a:solidFill>
              <a:srgbClr val="E5E7EB"/>
            </a:solidFill>
            <a:prstDash val="solid"/>
          </a:ln>
        </p:spPr>
      </p:sp>
      <p:sp>
        <p:nvSpPr>
          <p:cNvPr id="6" name="Shape 4"/>
          <p:cNvSpPr/>
          <p:nvPr/>
        </p:nvSpPr>
        <p:spPr>
          <a:xfrm>
            <a:off x="457200" y="1463040"/>
            <a:ext cx="1711452" cy="73152"/>
          </a:xfrm>
          <a:prstGeom prst="rect">
            <a:avLst/>
          </a:prstGeom>
          <a:solidFill>
            <a:srgbClr val="1B2A4A"/>
          </a:solidFill>
          <a:ln/>
        </p:spPr>
      </p:sp>
      <p:sp>
        <p:nvSpPr>
          <p:cNvPr id="7" name="Text 5"/>
          <p:cNvSpPr/>
          <p:nvPr/>
        </p:nvSpPr>
        <p:spPr>
          <a:xfrm>
            <a:off x="640080" y="1664208"/>
            <a:ext cx="134569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Migration funding</a:t>
            </a:r>
            <a:endParaRPr lang="en-US" sz="1450" dirty="0"/>
          </a:p>
        </p:txBody>
      </p:sp>
      <p:sp>
        <p:nvSpPr>
          <p:cNvPr id="8" name="Text 6"/>
          <p:cNvSpPr/>
          <p:nvPr/>
        </p:nvSpPr>
        <p:spPr>
          <a:xfrm>
            <a:off x="640080" y="2359152"/>
            <a:ext cx="134569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Proof of concept credits, funded migration services, transition support. Standard in competitive deals, invisible until requested.</a:t>
            </a:r>
            <a:endParaRPr lang="en-US" sz="1250" dirty="0"/>
          </a:p>
        </p:txBody>
      </p:sp>
      <p:sp>
        <p:nvSpPr>
          <p:cNvPr id="9" name="Shape 7"/>
          <p:cNvSpPr/>
          <p:nvPr/>
        </p:nvSpPr>
        <p:spPr>
          <a:xfrm>
            <a:off x="2369820" y="1463040"/>
            <a:ext cx="1711452" cy="3200400"/>
          </a:xfrm>
          <a:prstGeom prst="rect">
            <a:avLst/>
          </a:prstGeom>
          <a:solidFill>
            <a:srgbClr val="FAFAF9"/>
          </a:solidFill>
          <a:ln w="12700">
            <a:solidFill>
              <a:srgbClr val="E5E7EB"/>
            </a:solidFill>
            <a:prstDash val="solid"/>
          </a:ln>
        </p:spPr>
      </p:sp>
      <p:sp>
        <p:nvSpPr>
          <p:cNvPr id="10" name="Shape 8"/>
          <p:cNvSpPr/>
          <p:nvPr/>
        </p:nvSpPr>
        <p:spPr>
          <a:xfrm>
            <a:off x="2369820" y="1463040"/>
            <a:ext cx="1711452" cy="73152"/>
          </a:xfrm>
          <a:prstGeom prst="rect">
            <a:avLst/>
          </a:prstGeom>
          <a:solidFill>
            <a:srgbClr val="1B2A4A"/>
          </a:solidFill>
          <a:ln/>
        </p:spPr>
      </p:sp>
      <p:sp>
        <p:nvSpPr>
          <p:cNvPr id="11" name="Text 9"/>
          <p:cNvSpPr/>
          <p:nvPr/>
        </p:nvSpPr>
        <p:spPr>
          <a:xfrm>
            <a:off x="2552700" y="1664208"/>
            <a:ext cx="134569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ramp</a:t>
            </a:r>
            <a:endParaRPr lang="en-US" sz="1450" dirty="0"/>
          </a:p>
        </p:txBody>
      </p:sp>
      <p:sp>
        <p:nvSpPr>
          <p:cNvPr id="12" name="Text 10"/>
          <p:cNvSpPr/>
          <p:nvPr/>
        </p:nvSpPr>
        <p:spPr>
          <a:xfrm>
            <a:off x="2552700" y="2359152"/>
            <a:ext cx="134569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Commit steps matched to the real migration schedule, per session 26. The single cheapest breakage insurance available.</a:t>
            </a:r>
            <a:endParaRPr lang="en-US" sz="1250" dirty="0"/>
          </a:p>
        </p:txBody>
      </p:sp>
      <p:sp>
        <p:nvSpPr>
          <p:cNvPr id="13" name="Shape 11"/>
          <p:cNvSpPr/>
          <p:nvPr/>
        </p:nvSpPr>
        <p:spPr>
          <a:xfrm>
            <a:off x="4282440" y="1463040"/>
            <a:ext cx="1711452" cy="3200400"/>
          </a:xfrm>
          <a:prstGeom prst="rect">
            <a:avLst/>
          </a:prstGeom>
          <a:solidFill>
            <a:srgbClr val="FAFAF9"/>
          </a:solidFill>
          <a:ln w="12700">
            <a:solidFill>
              <a:srgbClr val="E5E7EB"/>
            </a:solidFill>
            <a:prstDash val="solid"/>
          </a:ln>
        </p:spPr>
      </p:sp>
      <p:sp>
        <p:nvSpPr>
          <p:cNvPr id="14" name="Shape 12"/>
          <p:cNvSpPr/>
          <p:nvPr/>
        </p:nvSpPr>
        <p:spPr>
          <a:xfrm>
            <a:off x="4282440" y="1463040"/>
            <a:ext cx="1711452" cy="73152"/>
          </a:xfrm>
          <a:prstGeom prst="rect">
            <a:avLst/>
          </a:prstGeom>
          <a:solidFill>
            <a:srgbClr val="1B2A4A"/>
          </a:solidFill>
          <a:ln/>
        </p:spPr>
      </p:sp>
      <p:sp>
        <p:nvSpPr>
          <p:cNvPr id="15" name="Text 13"/>
          <p:cNvSpPr/>
          <p:nvPr/>
        </p:nvSpPr>
        <p:spPr>
          <a:xfrm>
            <a:off x="4465320" y="1664208"/>
            <a:ext cx="134569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Rate protection</a:t>
            </a:r>
            <a:endParaRPr lang="en-US" sz="1450" dirty="0"/>
          </a:p>
        </p:txBody>
      </p:sp>
      <p:sp>
        <p:nvSpPr>
          <p:cNvPr id="16" name="Text 14"/>
          <p:cNvSpPr/>
          <p:nvPr/>
        </p:nvSpPr>
        <p:spPr>
          <a:xfrm>
            <a:off x="4465320" y="2359152"/>
            <a:ext cx="134569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Discount holds at renewal and growth pricing agreed in advance, so scaling never reopens the negotiation at retail.</a:t>
            </a:r>
            <a:endParaRPr lang="en-US" sz="1250" dirty="0"/>
          </a:p>
        </p:txBody>
      </p:sp>
      <p:sp>
        <p:nvSpPr>
          <p:cNvPr id="17" name="Shape 15"/>
          <p:cNvSpPr/>
          <p:nvPr/>
        </p:nvSpPr>
        <p:spPr>
          <a:xfrm>
            <a:off x="6195060" y="1463040"/>
            <a:ext cx="1711452" cy="3200400"/>
          </a:xfrm>
          <a:prstGeom prst="rect">
            <a:avLst/>
          </a:prstGeom>
          <a:solidFill>
            <a:srgbClr val="FAFAF9"/>
          </a:solidFill>
          <a:ln w="12700">
            <a:solidFill>
              <a:srgbClr val="E5E7EB"/>
            </a:solidFill>
            <a:prstDash val="solid"/>
          </a:ln>
        </p:spPr>
      </p:sp>
      <p:sp>
        <p:nvSpPr>
          <p:cNvPr id="18" name="Shape 16"/>
          <p:cNvSpPr/>
          <p:nvPr/>
        </p:nvSpPr>
        <p:spPr>
          <a:xfrm>
            <a:off x="6195060" y="1463040"/>
            <a:ext cx="1711452" cy="73152"/>
          </a:xfrm>
          <a:prstGeom prst="rect">
            <a:avLst/>
          </a:prstGeom>
          <a:solidFill>
            <a:srgbClr val="1B2A4A"/>
          </a:solidFill>
          <a:ln/>
        </p:spPr>
      </p:sp>
      <p:sp>
        <p:nvSpPr>
          <p:cNvPr id="19" name="Text 17"/>
          <p:cNvSpPr/>
          <p:nvPr/>
        </p:nvSpPr>
        <p:spPr>
          <a:xfrm>
            <a:off x="6377940" y="1664208"/>
            <a:ext cx="134569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Carryover and extension</a:t>
            </a:r>
            <a:endParaRPr lang="en-US" sz="1450" dirty="0"/>
          </a:p>
        </p:txBody>
      </p:sp>
      <p:sp>
        <p:nvSpPr>
          <p:cNvPr id="20" name="Text 18"/>
          <p:cNvSpPr/>
          <p:nvPr/>
        </p:nvSpPr>
        <p:spPr>
          <a:xfrm>
            <a:off x="6377940" y="2359152"/>
            <a:ext cx="134569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Flexibility on credit expiry, obtainable at signature in real deals, worth asking for every time, valuable exactly when forecasts miss.</a:t>
            </a:r>
            <a:endParaRPr lang="en-US" sz="1250" dirty="0"/>
          </a:p>
        </p:txBody>
      </p:sp>
      <p:sp>
        <p:nvSpPr>
          <p:cNvPr id="21" name="Shape 19"/>
          <p:cNvSpPr/>
          <p:nvPr/>
        </p:nvSpPr>
        <p:spPr>
          <a:xfrm>
            <a:off x="8107680" y="1463040"/>
            <a:ext cx="1711452" cy="3200400"/>
          </a:xfrm>
          <a:prstGeom prst="rect">
            <a:avLst/>
          </a:prstGeom>
          <a:solidFill>
            <a:srgbClr val="FAFAF9"/>
          </a:solidFill>
          <a:ln w="12700">
            <a:solidFill>
              <a:srgbClr val="E5E7EB"/>
            </a:solidFill>
            <a:prstDash val="solid"/>
          </a:ln>
        </p:spPr>
      </p:sp>
      <p:sp>
        <p:nvSpPr>
          <p:cNvPr id="22" name="Shape 20"/>
          <p:cNvSpPr/>
          <p:nvPr/>
        </p:nvSpPr>
        <p:spPr>
          <a:xfrm>
            <a:off x="8107680" y="1463040"/>
            <a:ext cx="1711452" cy="73152"/>
          </a:xfrm>
          <a:prstGeom prst="rect">
            <a:avLst/>
          </a:prstGeom>
          <a:solidFill>
            <a:srgbClr val="1B2A4A"/>
          </a:solidFill>
          <a:ln/>
        </p:spPr>
      </p:sp>
      <p:sp>
        <p:nvSpPr>
          <p:cNvPr id="23" name="Text 21"/>
          <p:cNvSpPr/>
          <p:nvPr/>
        </p:nvSpPr>
        <p:spPr>
          <a:xfrm>
            <a:off x="8290560" y="1664208"/>
            <a:ext cx="134569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Training and enablement</a:t>
            </a:r>
            <a:endParaRPr lang="en-US" sz="1450" dirty="0"/>
          </a:p>
        </p:txBody>
      </p:sp>
      <p:sp>
        <p:nvSpPr>
          <p:cNvPr id="24" name="Text 22"/>
          <p:cNvSpPr/>
          <p:nvPr/>
        </p:nvSpPr>
        <p:spPr>
          <a:xfrm>
            <a:off x="8290560" y="2359152"/>
            <a:ext cx="134569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Certification funding and architecture support, cheap for Oracle, genuinely useful during migrations, and free for asking.</a:t>
            </a:r>
            <a:endParaRPr lang="en-US" sz="1250" dirty="0"/>
          </a:p>
        </p:txBody>
      </p:sp>
      <p:sp>
        <p:nvSpPr>
          <p:cNvPr id="25" name="Shape 23"/>
          <p:cNvSpPr/>
          <p:nvPr/>
        </p:nvSpPr>
        <p:spPr>
          <a:xfrm>
            <a:off x="10020300" y="1463040"/>
            <a:ext cx="1711452" cy="3200400"/>
          </a:xfrm>
          <a:prstGeom prst="rect">
            <a:avLst/>
          </a:prstGeom>
          <a:solidFill>
            <a:srgbClr val="FAFAF9"/>
          </a:solidFill>
          <a:ln w="12700">
            <a:solidFill>
              <a:srgbClr val="E5E7EB"/>
            </a:solidFill>
            <a:prstDash val="solid"/>
          </a:ln>
        </p:spPr>
      </p:sp>
      <p:sp>
        <p:nvSpPr>
          <p:cNvPr id="26" name="Shape 24"/>
          <p:cNvSpPr/>
          <p:nvPr/>
        </p:nvSpPr>
        <p:spPr>
          <a:xfrm>
            <a:off x="10020300" y="1463040"/>
            <a:ext cx="1711452" cy="73152"/>
          </a:xfrm>
          <a:prstGeom prst="rect">
            <a:avLst/>
          </a:prstGeom>
          <a:solidFill>
            <a:srgbClr val="1B2A4A"/>
          </a:solidFill>
          <a:ln/>
        </p:spPr>
      </p:sp>
      <p:sp>
        <p:nvSpPr>
          <p:cNvPr id="27" name="Text 25"/>
          <p:cNvSpPr/>
          <p:nvPr/>
        </p:nvSpPr>
        <p:spPr>
          <a:xfrm>
            <a:off x="10203180" y="1664208"/>
            <a:ext cx="134569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two bill sweetener</a:t>
            </a:r>
            <a:endParaRPr lang="en-US" sz="1450" dirty="0"/>
          </a:p>
        </p:txBody>
      </p:sp>
      <p:sp>
        <p:nvSpPr>
          <p:cNvPr id="28" name="Text 26"/>
          <p:cNvSpPr/>
          <p:nvPr/>
        </p:nvSpPr>
        <p:spPr>
          <a:xfrm>
            <a:off x="10203180" y="2359152"/>
            <a:ext cx="134569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 large deals, support treatment itself is negotiable alongside the cloud commit: caps and credits on the annuity, folded into the cloud paper.</a:t>
            </a:r>
            <a:endParaRPr lang="en-US" sz="1250" dirty="0"/>
          </a:p>
        </p:txBody>
      </p:sp>
      <p:sp>
        <p:nvSpPr>
          <p:cNvPr id="29" name="Shape 27"/>
          <p:cNvSpPr/>
          <p:nvPr/>
        </p:nvSpPr>
        <p:spPr>
          <a:xfrm>
            <a:off x="457200" y="4846320"/>
            <a:ext cx="11274552" cy="548640"/>
          </a:xfrm>
          <a:prstGeom prst="rect">
            <a:avLst/>
          </a:prstGeom>
          <a:solidFill>
            <a:srgbClr val="FDF8EC"/>
          </a:solidFill>
          <a:ln/>
        </p:spPr>
      </p:sp>
      <p:sp>
        <p:nvSpPr>
          <p:cNvPr id="30" name="Shape 28"/>
          <p:cNvSpPr/>
          <p:nvPr/>
        </p:nvSpPr>
        <p:spPr>
          <a:xfrm>
            <a:off x="457200" y="4846320"/>
            <a:ext cx="45720" cy="548640"/>
          </a:xfrm>
          <a:prstGeom prst="rect">
            <a:avLst/>
          </a:prstGeom>
          <a:solidFill>
            <a:srgbClr val="C9A227"/>
          </a:solidFill>
          <a:ln/>
        </p:spPr>
      </p:sp>
      <p:sp>
        <p:nvSpPr>
          <p:cNvPr id="31" name="Text 29"/>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item is cheaper for Oracle than a discount point, which is why the menu works: you are giving the account team ways to win your deal without breaking their floor.</a:t>
            </a:r>
            <a:endParaRPr lang="en-US" sz="1350" dirty="0"/>
          </a:p>
        </p:txBody>
      </p:sp>
      <p:sp>
        <p:nvSpPr>
          <p:cNvPr id="32" name="Shape 30"/>
          <p:cNvSpPr/>
          <p:nvPr/>
        </p:nvSpPr>
        <p:spPr>
          <a:xfrm>
            <a:off x="457200" y="6473952"/>
            <a:ext cx="11274552" cy="0"/>
          </a:xfrm>
          <a:prstGeom prst="line">
            <a:avLst/>
          </a:prstGeom>
          <a:noFill/>
          <a:ln w="9525">
            <a:solidFill>
              <a:srgbClr val="E5E7EB"/>
            </a:solidFill>
            <a:prstDash val="solid"/>
          </a:ln>
        </p:spPr>
      </p:sp>
      <p:sp>
        <p:nvSpPr>
          <p:cNvPr id="33" name="Text 31"/>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34" name="Text 32"/>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TIMING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and how the OCI deal closes best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with the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confidence weighted number starts the conversation, before their proposal anchors it. First number on the table wins ground.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it against the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9's calendar: the concessions list gets signed in closing quarters that stalls in opening ones.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rivals priced.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current AWS or Azure quote for the same workloads, refreshed at each renewal, per the module 4 alternative discipline.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Score both bills.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proposal evaluated as cloud cost minus support relief, on the consumption forecast, not the commit.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 on 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consumption ledger from session 26 is the renewal negotiation's evidence base. Metered history beats every slide deck.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Oracle's first OCI proposal: $1M annual commit, 25 percent discount, three years flat, no ramp, no rate hold, no migration credits. Your forecast says $650K growing to $1.1M by year three. Your counter?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it. 25 percent is a good discount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ramped commit tracking the forecast, the discount benchmarked and pressed against the quarter, rate hold at renewal, migration credits, and the whole package scored on both bills with rewards included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any commitment and stay pay as you go</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$1M flat but ask for 27 percent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Count the missing menu items, and the breakage in year one.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Counter with the whole toolkit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it. 25 percent is a good discount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ramped commit tracking the forecast, the discount benchmarked and pressed against the quarter, rate hold at renewal, migration credits, and the whole package scored on both bills with rewards included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any commitment and stay pay as you go</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$1M flat but ask for 27 percent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Audit the first draft the way this course audits everything. The commit: $1M flat against a $650K year one forecast is $350K of probable breakage, which also, per knowledge check one, forfeits roughly $87K of Support Rewards the business case was quietly counting. The structure: no ramp, though the forecast itself describes one, rising to $1.1M by year three; a ramped commit tracking that curve captures the discount with almost no breakage risk. The protections: no rate hold means the renewal reopens at retail; no migration credits means the standard competitive concession went unrequested; and nothing in the draft acknowledges that this deal touches two bills. B fixes all of it with tools you already own: the ramp from session 26, the benchmark and calendar from module 4, the concession menu from this session, the alternative kept credibly priced, and the whole package scored as cloud cost minus rewards driven support relief on the consumption forecast. That counter is not aggressive; it is literate, and account teams recognize the difference immediately. A pays for the anchor's shape: the year one breakage plus forfeited rewards can exceed the entire value of the 25 percent discount, which is exactly why first drafts look like this. D negotiates the decoration while accepting the defect; two extra points on a commitment sized wrong is module 3's ULA lesson miniaturized, the structure is the decision, not its price. C surrenders the discount, the rewards leverage, and the negotiating position on workloads with a defensible multi year forecast; pay as you go is for uncertainty, and this forecast is not uncertain, it is merely smaller than the proposal. The deal you sign should look like your forecast wearing your protections. Anything else is theirs. The full stack, priced,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OCI deal, fully stacked</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407420"/>
                <a:gridCol w="2505456"/>
                <a:gridCol w="536167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CAME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Commit 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$650K→$1.1M ramp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confidence weighted forecast, per session 26, ramped over three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 and protections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29%, rate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Benchmarked, pressed in Q4, hold and growth pricing in writing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Migration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menu, asked for once, granted in the closing quarter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BYOL on the core databases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~$310K/yr avoided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27's harvest: 12 shelf processors covering 24 OCPUs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Rewards, year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~$162K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 on $650K consumed, against the $1.05M support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Net estate effect, year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~$590K better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Cloud discount, BYOL, credits, and rewards, against the do nothing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 single line is heroic; the stack is. Forecast, ramp, benchmark, harvest, rewards, all compounding because each was priced before the negotiation started.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two bill deal,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Support Rewards pays 25 cents of on premises support relief per dollar of OCI consumed, 33 with a ULA, capped at the bill, expiring in 12 months, and earned by the meter, never the signature.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mechanism stacks with module 4's program and reprices its alternatives, so nothing is cancelled and everything is rerun, with the rewards allocated honestly before any support decision moves.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OCI deal is a module 4 negotiation touching two bills: forecast first, ramp to the plan, benchmark the discount, work the quarter, order from the concession menu, and score every proposal as cloud cost minus support relief on consumption you actually believe.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29 · Oracle on AWS, Azure, and Google Cloud: the authorized cloud policy, vCPU counting, and the traps in each hyperscaler.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enrollment.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estate consumes OCI: is Support Rewards active, at which rate, and where are the earned credits going? Found money check, ten minutes.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rewards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consumption forecast times 25 cents, against your support bill. The two bill number your next cloud case needs.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Rerun one comparison.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third party or termination case from module 4's homework, repriced with the rewards allocation. Does the answer move?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counter.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live or upcoming OCI proposal: the ramp, the protections, the menu asks, on one page, before the next meeting.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expiries.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Rewards expiry joins commit expiry in the quarterly review. Two use it or lose it clocks, one calendar.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program rules, rates, and fine print, in full.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OCI procurement toolkit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redresscompliance.com/oracle-oci-procurement-toolkit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negotiation, structured as a complete procurement process.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levers and the sequence, at strategy depth.</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OCI negotiation, 18 percent saved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redresscompliance.com/case-study-oracle-oci-singapore-media-company-18-percent-savings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toolkit applied, with the real numbers.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OCI FinOps framework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redresscompliance.com/oracle-oci-finops-framework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ledger and both expiry clocks, operationalized.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Rewards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 OCI consumption into on premises support relief, at the real rates and rules.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Stack the programs.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Combine Support Rewards with module 4's reduction paths without double counting or conflict.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the OCI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module 4's full toolkit to cloud commitments: benchmarks, calendar, alternatives, banking.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Order from the menu.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OCI concessions worth asking for, from migration funding to rate holds.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whole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Evaluate cloud deals by their effect on both bills, the cloud invoice and the support annuity.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deal, two bills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Support Rewards connects the OCI meter to the support annuity. Every cloud negotiation is now also a support negotiation, whether you run it that way or not.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Earned against the on premises technology support bill for every dollar of OCI Universal Credits consumed. The standard rate, automatic once enrolled.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33¢</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enhanced rate for customers with an active Unlimited License Agreement, one more entry in module 3's ULA ledger.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low Support Rewards can take a tech support bill. Relief is capped at the bill itself; rewards are credits, never cash.</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before earned rewards expire. The expiry discipline from session 26 has a twin, and the same calendar catches both.</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4 spent five sessions shrinking the support bill from inside. This session shrinks it from the cloud, and the two programs compound.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CONSTRUCT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Support Rewards, what it actually is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loyalty mechanism with unusually honest arithmetic: consume OCI, earn credits against the support annuity.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earn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25 cents per dollar of OCI Universal Credits consumed, 33 cents with an active ULA, accrued as you consume, not as you commit.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burn</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Rewards apply against on premises technology support invoices, database, middleware, the module 4 annuity, down to zero if you earn enough.</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qualifies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Universal Credits consumption earns; the rewards offset tech support for on premises licenses. SaaS subscriptions sit outside on both sides.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expiry</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Earned rewards last 12 months. Unused rewards vanish exactly like unused commit, and the same quarterly review catches both.</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Oracle built 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 makes leaving the support annuity for a rival cloud doubly expensive: you lose the workload and the subsidy. Know the intent; use the mechanism anyway.</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Consumption earns, commitment does not. A commit you fail to burn earns nothing, which welds this session to session 26's forecast discipline.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ARITHMETIC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OCI consumption does to the support bill</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90427"/>
                <a:gridCol w="2903318"/>
                <a:gridCol w="508080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ANNUAL OCI CONSUMPTION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REWARDS EARNED (25¢)</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EFFECT ON A $1M SUPPORT BILL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net $900K, a 10% cut without touching a license 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net $800K, stacking on top of any module 4 reductions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net $500K, half the annuity paid by workloads that moved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Support net zero, the bill fully absorbed, further rewards wasted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$800K with active ULA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$264K (33¢)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ULA rate compounds the module 3 calculus for cloud heavy estates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column as module 4 would: these are support reductions with no termination, no repricing, no notice windows, and no policy pincer. The catch is you must genuinely consume the cloud.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estate signs an $800K annual OCI commit but consumes only $500K in year one. The support bill is $900K. What relief did Support Rewards deliver?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$200K, a quarter of the commitment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$125K, a quarter of the $500K actually consumed, because rewards follow consumption, not commitment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$225K, a quarter of the support bill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because the commit was not fully consumed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earns: the signature, or the meter?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meter earns, the signature does not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$200K, a quarter of the commitment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$125K, a quarter of the $500K actually consumed, because rewards follow consumption, not commitment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$225K, a quarter of the support bill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because the commit was not fully consumed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Support Rewards accrue on consumption, and the meter read $500K, so the earn is $125K, applied against the $900K support bill to net it to $775K. That is the whole calculation, and getting it reflexively right matters because every optimistic OCI business case in circulation makes mistake A: quoting rewards on the commitment. This estate's business case promised $200K of support relief; the meter delivered $125K, and the missing $75K is pure forecast error, the same $300K of unconsumed commit that session 26 taught you to fear now failing you twice, once as potential breakage and once as rewards never earned. That double penalty is worth internalizing: every dollar of commit you fail to consume costs you the dollar at year end and the quarter you would have earned against support. Which makes the session 26 forecast discipline worth precisely 125 percent of what it was worth before you knew about Support Rewards. C misreads the mechanism entirely, rewards are computed from cloud consumption and merely spent against support; the bill's size caps the relief but never generates it. D confuses this construct with an all or nothing rebate; there is no full consumption threshold, every consumed dollar earns its quarter regardless of what the commit said. The planning rule that falls out: build the rewards line into the business case at the confidence weighted consumption forecast, not the commit, and treat every ambition above that number as upside, not budget. The interaction with module 4, next, because it is not simple.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Support Rewards meets the module 4 program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Two programs, one support bill. They compound, but they also interact, and the interactions decide real money.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stacks with reductions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Rewards apply to whatever support bill remains after module 4's terminations and restructures. Shrink the bill, then subsidize the remainder.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reprices third party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19's 50 percent saving competed against full price support. Against rewards subsidized support, the delta narrows, sometimes to nothing.</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protects BYOL</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support that BYOL requires, per session 27, is exactly the support rewards offset. Cloud consumption subsidizes its own eligibility ticket.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changes the ULA math</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33 cent rate is real money for cloud heavy ULA estates, and one more variable in module 3's certify or renew decision.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does not remove the annuity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bill still exists, still compounds at session 16's rates, and still deserves the module 4 program. Rewards are a subsidy, not a cure.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of operations: run module 4's program first, then apply rewards to the survivor. Subsidizing a bill you should have cut is still waste.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With $2M of planned OCI consumption earning $500K a year against support, the CFO asks: should we cancel the third party support evaluation for the legacy estate?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Support Rewards makes all support reduction work obsolete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but rerun the arithmetic: rewards change the numbers, and the legacy estate's third party case must now beat the subsidized Oracle price, not list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Ignore rewards entirely when comparing support options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because third party support would end the rewards program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price does third party support compete against now?</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2026-08-09T03:29:09Z</dcterms:created>
  <dcterms:modified xsi:type="dcterms:W3CDTF">2026-08-09T03:29:09Z</dcterms:modified>
</cp:coreProperties>
</file>