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LICENSING MASTERY  |  MODULE 4  ·  SESSION 18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Reducing the support bill</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Termination analysis, restructuring, recontracting, and unsupported deployment: the real options and their risks</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two policies, and the set boundaries where their reach ends</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reduction playbook, path by path, risk by risk. 30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30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18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Reinstatement is priced to make the door one way</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Support resumes at the old rate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new year's fee only, at current pricing</a:t>
            </a:r>
            <a:endParaRPr lang="en-US" sz="1650" dirty="0"/>
          </a:p>
        </p:txBody>
      </p:sp>
      <p:sp>
        <p:nvSpPr>
          <p:cNvPr id="12" name="Shape 10"/>
          <p:cNvSpPr/>
          <p:nvPr/>
        </p:nvSpPr>
        <p:spPr>
          <a:xfrm>
            <a:off x="457200" y="2889504"/>
            <a:ext cx="11274552" cy="621792"/>
          </a:xfrm>
          <a:prstGeom prst="rect">
            <a:avLst/>
          </a:prstGeom>
          <a:solidFill>
            <a:srgbClr val="EAF3EC"/>
          </a:solidFill>
          <a:ln w="19050">
            <a:solidFill>
              <a:srgbClr val="2E7D46"/>
            </a:solidFill>
            <a:prstDash val="solid"/>
          </a:ln>
        </p:spPr>
      </p:sp>
      <p:sp>
        <p:nvSpPr>
          <p:cNvPr id="13" name="Shape 11"/>
          <p:cNvSpPr/>
          <p:nvPr/>
        </p:nvSpPr>
        <p:spPr>
          <a:xfrm>
            <a:off x="621792" y="2980944"/>
            <a:ext cx="438912" cy="438912"/>
          </a:xfrm>
          <a:prstGeom prst="rect">
            <a:avLst/>
          </a:prstGeom>
          <a:solidFill>
            <a:srgbClr val="2E7D46"/>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Roughly the unpaid back years plus a reinstatement penalty, often making repurchase of new licenses the cheaper route   ✓</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Support can never be repurchased once dropped</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reinstatement policy bills the lapsed period plus a penalty, the often quoted 150 percent arithmetic: two years off at $200K becomes roughly $400K of back support plus the penalty and the resumed annuity, at which point buying fresh licenses with new support at session 9 discounts frequently costs less, an absurdity that is entirely intentional. The policy exists to make dropping support frightening, and the correct response is not fear but finality: treat every unsupported decision as permanent at decision time, which is why the path fits frozen, stable, going nowhere systems and not anything with an upgrade in its future. A and B describe pricing models Oracle has never offered, and believing either one at decision time is how estates walk through the door casually and meet the mathematics later. D overshoots, the door reopens, it just costs more than a new door. The planning rule: before any unsupported move, write down the scenario that would force a return, price it at reinstatement rates, and if that scenario is plausible, choose a different path. The savings are real; so is the commitment.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ENGINEERING PATH</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Restructure and repurchase, mechanics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Size the real need.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From the audit: what does production actually require, in licenses and metrics, today and in the plan horizon.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Buy the new set right.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fresh order at a leverage moment, session 9 discounts, session 17 set architecture, session 8 clauses. The new set is clean by construction.</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Terminate the old set whole.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With the replacement live, the bloated set ends completely at its renewal date. No survivors, no repricing, no residue.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Mind the bridge.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overlap period, both sets briefly alive, is the cost of the maneuver. Negotiate it: Oracle sometimes credits the transition to win the new order.</a:t>
            </a:r>
            <a:endParaRPr lang="en-US" sz="1600" dirty="0"/>
          </a:p>
        </p:txBody>
      </p:sp>
      <p:sp>
        <p:nvSpPr>
          <p:cNvPr id="15" name="Shape 13"/>
          <p:cNvSpPr/>
          <p:nvPr/>
        </p:nvSpPr>
        <p:spPr>
          <a:xfrm>
            <a:off x="457200" y="6473952"/>
            <a:ext cx="11274552" cy="0"/>
          </a:xfrm>
          <a:prstGeom prst="line">
            <a:avLst/>
          </a:prstGeom>
          <a:noFill/>
          <a:ln w="9525">
            <a:solidFill>
              <a:srgbClr val="E5E7EB"/>
            </a:solidFill>
            <a:prstDash val="solid"/>
          </a:ln>
        </p:spPr>
      </p:sp>
      <p:sp>
        <p:nvSpPr>
          <p:cNvPr id="16" name="Text 14"/>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18 of 40</a:t>
            </a:r>
            <a:endParaRPr lang="en-US" sz="850" dirty="0"/>
          </a:p>
        </p:txBody>
      </p:sp>
      <p:sp>
        <p:nvSpPr>
          <p:cNvPr id="17" name="Text 15"/>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CASE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 business case that survives scrutiny</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Reduction programs die in review more often than in negotiation. Five components keep the case alive.</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baseline</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Session 16's audit, current: every stream, sorted, with set boundaries verified from the paper.</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repricing model</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Session 17's table, per candidate move. Savings quoted net of repricing, always, or the case dies in its first meeting.</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risk register</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Per path: the exposure, the mitigation, the owner. Unsupported systems get security sign off before finance sign off.</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calendar</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Every move mapped to its renewal date and notice period. A perfect plan a week late waits a year.</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sponsor</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Support reduction crosses IT, procurement, security, and finance. It needs one executive who owns the total, or it fragments.</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strongest cases are boring: verified numbers, net savings, named risks, dated moves. Boring cases get approved.</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18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EXECUTION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Execution discipline, five habits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Notice, perfectly.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Written termination notice, per the policies, inside the window, to the right address, with delivery proof. Procedural perfection removes cheap objections.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Never mid term.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Everything lands on renewal dates. Mid term gestures accomplish nothing except signaling intent early.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Keep running the records.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Terminated support does not mean terminated licenses: the estate remains auditable, and module 1's evidence discipline continues on every set.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Expect the retention call.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termination notice on real money reliably produces a counter offer. That is not a complication; for the negotiated path, it is the mechanism.</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Bank the wins in writing.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Discounts, credits, and caps conceded to keep your business go into the renewal paperwork, multi year where possible, session 8 style.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18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Three weeks after your termination notice on a $400K stream, Oracle counters: stay, at 35 percent less, for three years, in writing. What now?</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Decline on principle. The termination must proceed as planned</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Accept immediately. 35 percent is 35 percent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Compare it against the alternative the notice was built on: if the discounted stream beats the alternative's economics and risks, take it in writing; if not, proceed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Withdraw the notice and restart the analysis from zero</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was the notice actually for?</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counter is the mechanism working</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Decline on principle. The termination must proceed as planned</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Accept immediately. 35 percent is 35 percent</a:t>
            </a:r>
            <a:endParaRPr lang="en-US" sz="1650" dirty="0"/>
          </a:p>
        </p:txBody>
      </p:sp>
      <p:sp>
        <p:nvSpPr>
          <p:cNvPr id="12" name="Shape 10"/>
          <p:cNvSpPr/>
          <p:nvPr/>
        </p:nvSpPr>
        <p:spPr>
          <a:xfrm>
            <a:off x="457200" y="2889504"/>
            <a:ext cx="11274552" cy="621792"/>
          </a:xfrm>
          <a:prstGeom prst="rect">
            <a:avLst/>
          </a:prstGeom>
          <a:solidFill>
            <a:srgbClr val="EAF3EC"/>
          </a:solidFill>
          <a:ln w="19050">
            <a:solidFill>
              <a:srgbClr val="2E7D46"/>
            </a:solidFill>
            <a:prstDash val="solid"/>
          </a:ln>
        </p:spPr>
      </p:sp>
      <p:sp>
        <p:nvSpPr>
          <p:cNvPr id="13" name="Shape 11"/>
          <p:cNvSpPr/>
          <p:nvPr/>
        </p:nvSpPr>
        <p:spPr>
          <a:xfrm>
            <a:off x="621792" y="2980944"/>
            <a:ext cx="438912" cy="438912"/>
          </a:xfrm>
          <a:prstGeom prst="rect">
            <a:avLst/>
          </a:prstGeom>
          <a:solidFill>
            <a:srgbClr val="2E7D46"/>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Compare it against the alternative the notice was built on: if the discounted stream beats the alternative's economics and risks, take it in writing; if not, proceed   ✓</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Withdraw the notice and restart the analysis from zero</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This counter offer is not an obstacle to the program; for the negotiated reduction path, it is the program. Support relief gets granted exactly here, when a credible termination is in motion and the stream is genuinely about to end, never in response to polite requests. So the decision is arithmetic, and the notice was built on an alternative, third party at half cost, unsupported at zero, or a restructured repurchase, with its own economics and risks already priced. If $260K a year for three years, in writing, beats that alternative, taking it is a victory, a 35 percent reduction won by preparation, and nobody should feel tricked into it. If the alternative still wins, the termination proceeds, calmly, because it was real all along, which is precisely why the counter appeared. A confuses momentum with strategy, punishing yourself to prove a point Oracle will not remember. B takes the first counter unexamined, and first counters are rarely last ones, at minimum the cap and terms deserve session 8 treatment before signature. D throws away three weeks of leverage at its moment of maximum effect. The rule: never send a notice you would not execute, and never execute one without reading what comes back. That is the entire negotiated path, and it just worked.</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ONE YEAR LATER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$1.2M bill, after the program</a:t>
            </a:r>
            <a:endParaRPr lang="en-US" sz="2700" dirty="0"/>
          </a:p>
        </p:txBody>
      </p:sp>
      <p:graphicFrame>
        <p:nvGraphicFramePr>
          <p:cNvPr id="17"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3356146"/>
                <a:gridCol w="1573193"/>
                <a:gridCol w="4404941"/>
                <a:gridCol w="1940272"/>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CATEGORY</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WAS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MOVE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NOW</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Active, current, needed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$700K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Renewal negotiated, uplift capped at 3 percent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$680K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Shelfware in mixed sets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$260K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Restructured: new right sized set bought, old set ended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$95K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Ghost support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$180K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Full set termination at renewal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$0</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Sustaining support, frozen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$60K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Moved to third party at roughly half</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$30K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Total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$1.2M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Four paths, one program year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$805K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A 33 percent reduction, no needed coverage touched, every move contractual and boring. The program cost a few weeks of analysis and one properly run renewal season.</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18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18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reduction rule,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Five paths close the gap, full termination, restructure and repurchase, unsupported deployment, third party support, and the negotiated reduction, and the set boundary chooses which path fits each finding.</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Unsupported deployment is a real right behind a near one way door, priced by reinstatement mathematics, so it is decided as permanent and reserved for frozen, stable systems.</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Execution is notices done perfectly on renewal dates, records that never stop, and retention counters read as the mechanism working, compared against the alternative and banked in writing when they win.</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19 · Third party support: the economics, the legal history, the security question, and who it actually fits.</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18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19</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Path your findings.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line from your baseline audit assigned to one of the five paths, or to keep as is. One column added, whole program drafted.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Model one restructure.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worst mixed set: price the right sized repurchase against the current stream, net of the bridge period.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Test one unsupported candidate.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most frozen system you own: write the return scenario, price it at reinstatement rates, and see if the path survives.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Draft one notice.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termination notice for your cleanest candidate, written to the policies' requirements. Drafting it makes the program real.</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the leverage.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renewal date and pending purchase in the next year: the moments where retention counters can be provoked and banked.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18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Optimizing your Oracle footprint before renewal</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redresscompliance.com/optimizing-your-oracle-license-footprint-before-renewal-to-reduce-costs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reduction program, in full methodology.</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Oracle support renewal contract checklist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redresscompliance.com/oracle-support-renewal-contract-checklist-key-clauses-and-best-practices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notice mechanics and clauses behind every move.</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renewal negotiation strategy</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redresscompliance.com/oracle-renewal-negotiation-strategy</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Provoking and banking the retention counter, as strategy.</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contract renewal strategy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redresscompliance.com/oracle-contract-renewal-strategy-guide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renewal season, run as a program.</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vendor management, the buyer side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redresscompliance.com/a-guide-to-oracle-vendor-management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organizational owner every reduction program needs.</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18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18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Choose the path.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Match each reduction candidate to the right one of five paths.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the risks.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Know each path's real risk profile, including the ones Oracle will emphasize.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Judge unsupported.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Understand running perpetual licenses without support, and the near one way door behind it.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Build the case.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Assemble a reduction business case that survives repricing arithmetic and executive scrutiny.</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Execute cleanly.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Run notices, timing, and the inevitable retention counter without losing the plot.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18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gap becomes a program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Session 16 found the gap; session 17 mapped the walls. Today the gap gets closed, deliberately, with the moves that survive the policies.</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5</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Real reduction paths. Every one works at the set level, on a renewal date, with notice, exactly as the pincer demands.</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20-40%</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reduction range disciplined programs achieve on bloated support estates, without touching genuinely needed coverage.</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150%</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reinstatement mathematics: lapsed support wanted back costs the unpaid years plus a penalty. Most reduction moves are one way.</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Retention counter offer per termination notice, roughly. Expect it, price it, and sometimes take it. It is how negotiated reductions happen.</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Nothing today is aggressive. Every path is contractual, practiced across the industry, and boring when executed properly, which is the goal.</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18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PLAYBOOK</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five reduction paths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Session 17 previewed the map. Here it is in full, each path with its natural target from the baseline audit's four way sort.</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Full set termination</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Complete, separable sets nobody needs: ghosts and pure shelfware sets. Clean, final, repricing proof.</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Restructure and repurchase</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Mixed sets with real value trapped inside: buy a right sized new set, terminate the bloated old one whole.</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Unsupported deployment</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Stable systems on frozen versions: keep the perpetual licenses, stop buying updates nobody applies. Real risks, real savings.</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Third party support</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Whole estates on aging versions: roughly half cost, patches replaced by the provider's model. Session 19 in full.</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negotiated reduction</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Leverage moments and credible alternatives converting into support relief Oracle grants to keep the stream. Never offered, only won.</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paths compose: one estate can terminate ghosts, restructure a mixed set, move an aging platform to third party, and negotiate the remainder, all in the same program year.</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18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COMPARISON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paths, honestly compared</a:t>
            </a:r>
            <a:endParaRPr lang="en-US" sz="27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3033512"/>
                <a:gridCol w="1921224"/>
                <a:gridCol w="2325692"/>
                <a:gridCol w="3994124"/>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PATH</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SAVING</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RISK</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FITS WHEN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Full set termination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100% of the set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Low</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Separable, genuinely unneeded sets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Restructure and repurchase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shelfware share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Medium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Value trapped in bloated sets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Unsupported deployment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100% of the set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Managed, real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Frozen, stable, isolated systems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Third party support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About half</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Medium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Aging versions, no upgrade path planned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Negotiated reduction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10 to 30 percent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Low</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Leverage exists and alternatives are priced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Risk here means operational and compliance exposure, not contractual danger: every path is within your rights. The exposures are specific, and each gets named in this session.</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18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audit found $180K of ghost support on a separable set, and $260K of shelfware trapped in a set shared with production licenses. Same path for both?</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terminate both at the next renewal</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the ghost set terminates whole and cleanly, but the mixed set needs restructuring, because partial termination triggers repricing</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move both to third party support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the shelfware must simply stay forever</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Session 17's question: what is the set?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set boundary chooses the path</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terminate both at the next renewal</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No: the ghost set terminates whole and cleanly, but the mixed set needs restructuring, because partial termination triggers repricing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move both to third party support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 the shelfware must simply stay forever</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Two findings, two set situations, two paths, which is the whole discipline in miniature. The ghost set is separable and dead: full set termination, notice at renewal, $180K recovered, path one doing exactly what it exists for. The shelfware sits inside a set with production licenses, so terminating just the shelfware invites the repricing recalculation that erases the saving, session 17's table. Its path is restructuring: a new right sized order for what production actually needs, negotiated at session 9 discounts at a leverage moment, then the old bloated set terminated entirely. More work, real engineering, but the $260K stops billing without the survivors repricing, because there are no survivors, the whole old set ends. A applies the clean path to the dirty problem and funds the repricing lesson personally. C misfits the tool, third party support serves systems that need support cheaper, not licenses that need support gone. D is session 16's learned helplessness, back for one last appearance: the trapped shelfware has an exit, it is just a project rather than a letter. Map the set, then choose the path, always in that order.</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BOLD PATH</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Running unsupported, eyes open</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right is real.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Perpetual licenses run forever; support is optional. Terminating support on a set and continuing to run the software is entirely legitimate.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stops arriving.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Patches, security fixes, new versions, and service requests. For a frozen system that takes none of these anyway, the loss is smaller than it sounds.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must be managed.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Security exposure gets handled by isolation and compensating controls; the version freezes permanently; and the licenses still count in audits, so the records discipline continues.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near one way door.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Reinstatement means paying the lapsed years plus a penalty, the 150 percent mathematics. Decide as if returning is off the table, because economically it is.</a:t>
            </a:r>
            <a:endParaRPr lang="en-US" sz="1600" dirty="0"/>
          </a:p>
        </p:txBody>
      </p:sp>
      <p:sp>
        <p:nvSpPr>
          <p:cNvPr id="15" name="Shape 13"/>
          <p:cNvSpPr/>
          <p:nvPr/>
        </p:nvSpPr>
        <p:spPr>
          <a:xfrm>
            <a:off x="457200" y="6473952"/>
            <a:ext cx="11274552" cy="0"/>
          </a:xfrm>
          <a:prstGeom prst="line">
            <a:avLst/>
          </a:prstGeom>
          <a:noFill/>
          <a:ln w="9525">
            <a:solidFill>
              <a:srgbClr val="E5E7EB"/>
            </a:solidFill>
            <a:prstDash val="solid"/>
          </a:ln>
        </p:spPr>
      </p:sp>
      <p:sp>
        <p:nvSpPr>
          <p:cNvPr id="16" name="Text 14"/>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18 of 40</a:t>
            </a:r>
            <a:endParaRPr lang="en-US" sz="850" dirty="0"/>
          </a:p>
        </p:txBody>
      </p:sp>
      <p:sp>
        <p:nvSpPr>
          <p:cNvPr id="17" name="Text 15"/>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Two years after dropping support on a set to save $200K a year, an upgrade is suddenly needed. What does getting support back cost?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Support resumes at the old rate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new year's fee only, at current pricing</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Roughly the unpaid back years plus a reinstatement penalty, often making repurchase of new licenses the cheaper route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Support can never be repurchased once dropped</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does the one way door cost to reopen?</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2026-08-08T23:38:29Z</dcterms:created>
  <dcterms:modified xsi:type="dcterms:W3CDTF">2026-08-08T23:38:29Z</dcterms:modified>
</cp:coreProperties>
</file>