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ORACLE LICENSING MASTERY  |  MODULE 4  ·  SESSION 16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The economics of Oracle support</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22 percent annuity, the annual uplift, and why the bill never goes down on its own</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ULA end of term decision, closing module 3</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annuity that has been in every session, finally examined. 30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30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Licensing Mastery  |  Session 16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saving is real only if the set survives the math</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Support is per license, so a third of the licenses is a third of the bill</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Usually not that simply: repricing policies recalculate the remaining 200 at higher effective rates, often erasing much of the saving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 because support can never be terminated on anything</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provided the 100 licenses are uninstalled first</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This is the mechanism that makes Oracle support the roach motel of enterprise IT: licenses check in, but partial checkouts get repriced. Terminate support on part of a license set, and the matching service levels and repricing policies recalculate the remainder, typically stripping the original discount from the surviving licenses, so the bill on 200 licenses lands surprisingly close to the old bill on 300. The naive per license arithmetic in A is exactly the trap; the policies exist to defeat it. C overcorrects: full set terminations, license set restructuring, and recontracting are all real paths, session 18's subject, they just require engineering rather than a cancellation email. D confuses deployment with billing again, uninstalling changes nothing about the invoice. The honest takeaway for today: reducing the bill is possible, people do it every year, but it is a designed against activity that needs the policies read first, which is precisely why the next session is dedicated to those two policies and nothing else.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VALUE SIDE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the money actually buys</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real goods.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Patches, security updates, new versions, and the right to raise service requests. For current products under active development, genuinely valuable.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aging curve.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Products move from premier to extended to sustaining support. Sustaining means no new patches or certifications, at an undiminished price.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version question.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 estate frozen on an old version for years is paying full price for updates it never takes. The value received curve falls; the invoice does not.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honest inventory.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Per product: which support tier, which version, when last patched, upgrade genuinely planned? The answers sort the bill into worth it and habit.</a:t>
            </a:r>
            <a:endParaRPr lang="en-US" sz="1600" dirty="0"/>
          </a:p>
        </p:txBody>
      </p:sp>
      <p:sp>
        <p:nvSpPr>
          <p:cNvPr id="15" name="Shape 13"/>
          <p:cNvSpPr/>
          <p:nvPr/>
        </p:nvSpPr>
        <p:spPr>
          <a:xfrm>
            <a:off x="457200" y="6473952"/>
            <a:ext cx="11274552" cy="0"/>
          </a:xfrm>
          <a:prstGeom prst="line">
            <a:avLst/>
          </a:prstGeom>
          <a:noFill/>
          <a:ln w="9525">
            <a:solidFill>
              <a:srgbClr val="E5E7EB"/>
            </a:solidFill>
            <a:prstDash val="solid"/>
          </a:ln>
        </p:spPr>
      </p:sp>
      <p:sp>
        <p:nvSpPr>
          <p:cNvPr id="16" name="Text 14"/>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16 of 40</a:t>
            </a:r>
            <a:endParaRPr lang="en-US" sz="850" dirty="0"/>
          </a:p>
        </p:txBody>
      </p:sp>
      <p:sp>
        <p:nvSpPr>
          <p:cNvPr id="17" name="Text 15"/>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FRAMES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ways to see the same invoice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support bill looks different depending on the frame, and negotiating well means holding all five at once.</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Oracle's frame</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An annuity at 90 percent margin, contractually protected, uplifting annually. The crown jewel, defended accordingly.</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TCO frame</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Yours: license plus a decade of support is the real price of everything, session 9's lesson, now permanent policy.</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discount shadow</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Every point off net at purchase cuts the base forever. Support negotiation starts years before the first renewal.</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leverage calendar</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One renewal date per year per stream. Between dates, asks get sympathy; on the date, they get answers.</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alternatives horizon</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Third party support exists at roughly half price, session 19. Its existence disciplines every renewal, used or not.</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frames are not in conflict; they are the same machine seen from five seats. The buyer who can sit in all five negotiates differently.</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16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BASELINE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support baseline audit, four steps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Reconcile the CSIs.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support line traced to its ordering document and license set, session 6's homework, now operational. Unknown lines are findings.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Sort the licenses.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Per set: deployed and needed, deployed but replaceable, shelfware, and retired. The four categories price very differently.</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ghosts.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Support billing on licenses for systems decommissioned years ago. More common than any estate expects, and pure waste.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Map the calendar.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renewal date, every stream, twelve months forward, with owners. The leverage calendar only works if someone is holding it.</a:t>
            </a:r>
            <a:endParaRPr lang="en-US" sz="1600" dirty="0"/>
          </a:p>
        </p:txBody>
      </p:sp>
      <p:sp>
        <p:nvSpPr>
          <p:cNvPr id="15" name="Shape 13"/>
          <p:cNvSpPr/>
          <p:nvPr/>
        </p:nvSpPr>
        <p:spPr>
          <a:xfrm>
            <a:off x="457200" y="6473952"/>
            <a:ext cx="11274552" cy="0"/>
          </a:xfrm>
          <a:prstGeom prst="line">
            <a:avLst/>
          </a:prstGeom>
          <a:noFill/>
          <a:ln w="9525">
            <a:solidFill>
              <a:srgbClr val="E5E7EB"/>
            </a:solidFill>
            <a:prstDash val="solid"/>
          </a:ln>
        </p:spPr>
      </p:sp>
      <p:sp>
        <p:nvSpPr>
          <p:cNvPr id="16" name="Text 14"/>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16 of 40</a:t>
            </a:r>
            <a:endParaRPr lang="en-US" sz="850" dirty="0"/>
          </a:p>
        </p:txBody>
      </p:sp>
      <p:sp>
        <p:nvSpPr>
          <p:cNvPr id="17" name="Text 15"/>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baseline audit finds $180K per year of support billing on licenses whose systems were decommissioned two years ago. What now?</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Keep paying. Terminating support is impossible anyway</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Stop payment immediately and dispute the old invoices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Verify the set is genuinely separable, check the repricing effect on anything remaining, then terminate at the renewal date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Redeploy the licenses somewhere to justify the spend</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must be checked before the obvious move?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Ghost support dies at the renewal date, after the repricing check</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Keep paying. Terminating support is impossible anyway</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Stop payment immediately and dispute the old invoices</a:t>
            </a:r>
            <a:endParaRPr lang="en-US" sz="1650" dirty="0"/>
          </a:p>
        </p:txBody>
      </p:sp>
      <p:sp>
        <p:nvSpPr>
          <p:cNvPr id="12" name="Shape 10"/>
          <p:cNvSpPr/>
          <p:nvPr/>
        </p:nvSpPr>
        <p:spPr>
          <a:xfrm>
            <a:off x="457200" y="2889504"/>
            <a:ext cx="11274552" cy="621792"/>
          </a:xfrm>
          <a:prstGeom prst="rect">
            <a:avLst/>
          </a:prstGeom>
          <a:solidFill>
            <a:srgbClr val="EAF3EC"/>
          </a:solidFill>
          <a:ln w="19050">
            <a:solidFill>
              <a:srgbClr val="2E7D46"/>
            </a:solidFill>
            <a:prstDash val="solid"/>
          </a:ln>
        </p:spPr>
      </p:sp>
      <p:sp>
        <p:nvSpPr>
          <p:cNvPr id="13" name="Shape 11"/>
          <p:cNvSpPr/>
          <p:nvPr/>
        </p:nvSpPr>
        <p:spPr>
          <a:xfrm>
            <a:off x="621792" y="2980944"/>
            <a:ext cx="438912" cy="438912"/>
          </a:xfrm>
          <a:prstGeom prst="rect">
            <a:avLst/>
          </a:prstGeom>
          <a:solidFill>
            <a:srgbClr val="2E7D46"/>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Verify the set is genuinely separable, check the repricing effect on anything remaining, then terminate at the renewal date   ✓</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Redeploy the licenses somewhere to justify the spend</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Ghost support, billing on retired systems, is the easiest money in the module, but even easy money follows the process. First, verify: are these licenses their own set on their own CSI, or entangled with active licenses? Full set terminations avoid the repricing trap; partial ones invite it, knowledge check two's lesson applied within the hour. Second, model the after: if anything shares the set, price the survivors post repricing before celebrating the $180K. Third, execute at the renewal date with proper notice, clean and contractual. Done that way, this is $180K a year, recovered with a spreadsheet and a letter. A has the learned helplessness exactly backwards, full set termination at renewal is squarely within your rights. B swaps a winnable termination for a payment dispute, breaching your way out of a contract you could simply not renew. D is the sunk cost fallacy wearing a hard hat: deploying unneeded software to justify its support bill spends real operational effort to convert waste into different waste. The ghosts are found by the audit, and the audit only happens if someone runs it. That someone, as of this session, is you.</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DISSECTION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One $1.2M support bill, sorted honestly</a:t>
            </a:r>
            <a:endParaRPr lang="en-US" sz="2700" dirty="0"/>
          </a:p>
        </p:txBody>
      </p:sp>
      <p:graphicFrame>
        <p:nvGraphicFramePr>
          <p:cNvPr id="17"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3640214"/>
                <a:gridCol w="2426809"/>
                <a:gridCol w="5207529"/>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CATEGORY</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ANNUAL AMOUNT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VERDICT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Active, current, needed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$700K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Real value; negotiate the uplift, keep the coverage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Shelfware in mixed sets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$260K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Session 18's project: restructuring and recontracting territory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Ghost support, retired systems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$180K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Separable set confirmed; terminates at renewal, saved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Sustaining support, frozen versions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$60K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Paying full price for no new patches; the third party question, session 19</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$1.2M invoiced, roughly $700K of genuine value. The gap between those numbers is module 4's syllabus, and it exists in almost every Oracle estate at almost exactly these proportions.</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16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16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The annuity rule,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Support is 22 percent of net at purchase and an uplifted, compounding annuity ever after, which makes the decade of support larger than the license deal that created it.</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bill never falls on its own because the machine is built with one way valves, protected sets, repricing policies, fold ins, and administrative autopilot, all assuming nobody is watching.</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counter starts with the baseline audit, sorting the invoice into value, shelf, ghosts, and frozen versions, because every later move in this module prices off that one honest page.</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17 · Matching service levels and repricing: the two policies that block partial termination, and the legitimate paths around them.</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Licensing Mastery  |  Session 16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17</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Project your streams.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three largest support lines, ten years forward at 4 and at 8 percent uplift. Show finance; watch faces.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 the four way sort.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CSI, sorted into needed, replaceable, shelf, and retired. The proportions are your estate's version of today's dissection.</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Hunt one ghost.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Cross reference one support renewal against the asset register. Decommissioned systems with live support lines are worth real money.</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the tiers.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products sit in premier, extended, or sustaining support? Sustaining lines are paying full price for no patches.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Build the calendar.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Oracle support renewal date in the next twelve months, with the notice period each requires. The leverage calendar, started.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16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Optimizing your Oracle footprint before renewal</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redresscompliance.com/optimizing-your-oracle-license-footprint-before-renewal-to-reduce-costs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baseline audit, extended into a cost program.</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Oracle support renewal contract checklist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redresscompliance.com/oracle-support-renewal-contract-checklist-key-clauses-and-best-practices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clauses and practices behind every renewal line.</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renewal negotiation strategy</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redresscompliance.com/oracle-renewal-negotiation-strategy</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leverage calendar, worked as strategy.</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vendor management, the buyer side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redresscompliance.com/a-guide-to-oracle-vendor-management</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Who owns the number, answered organizationally.</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Oracle renewal negotiation checklist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redresscompliance.com/oracle-renewal-negotiation-checklist</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Session 20's playbook, in checklist form, worth an early read.</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16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16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Explain the machine.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Know exactly how the 22 percent annuity is set, uplifted, and protected.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the compounding.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Project any support stream a decade forward, at real uplift rates.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the one way valves.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Understand the mechanisms that stop the bill from ever falling on its own.</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Judge the value.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Know what support actually buys, and how that changes as products age.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Audit the baseline.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Dissect your own support bill into what is needed, what is shelf, and what is ghost.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16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quietest large number in the IT budget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Support renews annually, automatically, and without a meeting. Over a decade it usually outgrows the licenses that created it, and almost nobody is watching.</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22%</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Of net license fees, every year. Set at purchase, per session 9, and compounding from that base ever since.</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3-8%</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annual uplift range in recent years. The quiet percentage that doubles bills across a decade.</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~10 yrs</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At high single digit uplift, roughly how long a support stream takes to double. Most estates never notice it happening.</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Leverage moment per year, the renewal date. Module 4 exists to make you dangerous on that date.</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Support is widely understood to be Oracle's most profitable business at margins reported above 90 percent. That fact explains nearly everything else in this module.</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16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MACHINE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How the annuity actually works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moving parts, most of them familiar from earlier sessions, now assembled into the machine they were always part of.</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base</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22 percent of net license fees at purchase. Session 9's discount shadow: every discount point won cut this base forever.</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uplift</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An annual increase per Oracle's practices, historically low single digits, more recently as high as 8 percent. It compounds.</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license set</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Support attaches to sets of licenses on a CSI. The set, not the license, is the unit the policies protect.</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policies</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Session 6's moving target: technical support policies incorporated by reference, updated by Oracle, governing every renewal.</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autopilot</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Renewal is annual and administrative by default. No negotiation happens unless somebody makes one happen.</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Nothing in this machine is hidden. It is simply designed so that doing nothing is always the most expensive option, and doing nothing is what most estates do.</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16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COMPOUNDING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One million dollars of licenses, ten years of support</a:t>
            </a:r>
            <a:endParaRPr lang="en-US" sz="2700" dirty="0"/>
          </a:p>
        </p:txBody>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629044"/>
                <a:gridCol w="2022341"/>
                <a:gridCol w="2022341"/>
                <a:gridCol w="2022341"/>
                <a:gridCol w="2578485"/>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UPLIFT RATE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YEAR 1</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YEAR 5</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YEAR 10</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TEN YEAR TOTAL</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No uplift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$220K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$220K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$220K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$2.20M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4 percent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$220K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$257K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$313K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$2.64M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8 percent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$220K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$299K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$440K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$3.19M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4288536"/>
            <a:ext cx="11274552" cy="548640"/>
          </a:xfrm>
          <a:prstGeom prst="rect">
            <a:avLst/>
          </a:prstGeom>
          <a:solidFill>
            <a:srgbClr val="FDF8EC"/>
          </a:solidFill>
          <a:ln/>
        </p:spPr>
      </p:sp>
      <p:sp>
        <p:nvSpPr>
          <p:cNvPr id="6" name="Shape 3"/>
          <p:cNvSpPr/>
          <p:nvPr/>
        </p:nvSpPr>
        <p:spPr>
          <a:xfrm>
            <a:off x="457200" y="4288536"/>
            <a:ext cx="45720" cy="548640"/>
          </a:xfrm>
          <a:prstGeom prst="rect">
            <a:avLst/>
          </a:prstGeom>
          <a:solidFill>
            <a:srgbClr val="C9A227"/>
          </a:solidFill>
          <a:ln/>
        </p:spPr>
      </p:sp>
      <p:sp>
        <p:nvSpPr>
          <p:cNvPr id="7" name="Text 4"/>
          <p:cNvSpPr/>
          <p:nvPr/>
        </p:nvSpPr>
        <p:spPr>
          <a:xfrm>
            <a:off x="685800" y="4288536"/>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A $1M net purchase costs $2.2M to $3.2M in support over the following decade. The support decision at every purchase is larger than the license decision, and it is almost never discussed in the deal.</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16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colleague budgets Oracle support as a flat 22 percent of what was paid for the licenses, forever. Accurate?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22 percent of net is the formula, permanently</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 22 percent of net sets year one, and the annual uplift compounds the bill upward from that base indefinitely</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 support is renegotiated from scratch each year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as long as the licenses stay deployed</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happens to the number in year two?</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22 percent is the starting gun, not the price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22 percent of net is the formula, permanently</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No: 22 percent of net sets year one, and the annual uplift compounds the bill upward from that base indefinitely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 support is renegotiated from scratch each year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as long as the licenses stay deployed</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formula sets year one; the uplift owns every year after. At recent uplift rates the compounding is material fast: the table you just saw turns a $220K starting stream into $440K by year ten at 8 percent, and the budget that modeled flat 22 percent is half a million short across the decade. A is the single most common budgeting error in Oracle estates, and it is why support creep surprises finance teams annually. C would be lovely and is the opposite of the design: renewal is administrative continuation with an uplift, not a negotiation, unless you make it one, which is session 20's whole subject. D adds a condition that does not exist, deployment has nothing to do with it, support bills on the license set whether the software runs, idles, or was uninstalled years ago, which is the shelfware lesson from session 9 arriving at its natural home. Model the uplift, cap it where you can, session 8's clause, and treat every renewal date as the one day a year the number can be challenged.</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ONE WAY VALVES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Why the bill never goes down on its own</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set is protected.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Matching service levels and repricing policies make partial termination unattractive by design: drop some licenses, and the rest reprice upward. Session 17 dissects both.</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Shelfware bills forever.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Unused licenses accrue full support inside their sets. The basket padding from session 9 became an annuity, exactly as predicted.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Fold ins ratchet.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new purchase, migration, and ULA folds support streams together, and merged streams inherit the highest base, rarely the lowest.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Nobody owns the number.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invoice renews administratively, split across cost centers, below approval thresholds. The design assumes inattention, and the assumption usually holds.</a:t>
            </a:r>
            <a:endParaRPr lang="en-US" sz="1600" dirty="0"/>
          </a:p>
        </p:txBody>
      </p:sp>
      <p:sp>
        <p:nvSpPr>
          <p:cNvPr id="15" name="Shape 13"/>
          <p:cNvSpPr/>
          <p:nvPr/>
        </p:nvSpPr>
        <p:spPr>
          <a:xfrm>
            <a:off x="457200" y="6473952"/>
            <a:ext cx="11274552" cy="0"/>
          </a:xfrm>
          <a:prstGeom prst="line">
            <a:avLst/>
          </a:prstGeom>
          <a:noFill/>
          <a:ln w="9525">
            <a:solidFill>
              <a:srgbClr val="E5E7EB"/>
            </a:solidFill>
            <a:prstDash val="solid"/>
          </a:ln>
        </p:spPr>
      </p:sp>
      <p:sp>
        <p:nvSpPr>
          <p:cNvPr id="16" name="Text 14"/>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16 of 40</a:t>
            </a:r>
            <a:endParaRPr lang="en-US" sz="850" dirty="0"/>
          </a:p>
        </p:txBody>
      </p:sp>
      <p:sp>
        <p:nvSpPr>
          <p:cNvPr id="17" name="Text 15"/>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An estate pays support on 300 licenses; 100 are confirmed unused. Terminate support on the 100, save a third of the bill?</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Support is per license, so a third of the licenses is a third of the bill</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Usually not that simply: repricing policies recalculate the remaining 200 at higher effective rates, often erasing much of the saving</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 because support can never be terminated on anything</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provided the 100 licenses are uninstalled first</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happens to the price of what remains?</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2026-08-08T22:54:44Z</dcterms:created>
  <dcterms:modified xsi:type="dcterms:W3CDTF">2026-08-08T22:54:44Z</dcterms:modified>
</cp:coreProperties>
</file>