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ORACLE LICENSING MASTERY  |  MODULE 3  ·  SESSION 15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Renew, certify, or restructure</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The end of term decision framework, perpetual ULAs, and the last twelve months run deliberately</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certification exit, run step by step</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end of term decision, made with arithmetic. Module 3 closes. 30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30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Licensing Mastery  |  Session 15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Irreversible decisions deserve the longest arithmetic</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Almost always. Never counting again is worth a premium</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Never. Perpetual agreements are always traps</a:t>
            </a:r>
            <a:endParaRPr lang="en-US" sz="1650" dirty="0"/>
          </a:p>
        </p:txBody>
      </p:sp>
      <p:sp>
        <p:nvSpPr>
          <p:cNvPr id="12" name="Shape 10"/>
          <p:cNvSpPr/>
          <p:nvPr/>
        </p:nvSpPr>
        <p:spPr>
          <a:xfrm>
            <a:off x="457200" y="2889504"/>
            <a:ext cx="11274552" cy="621792"/>
          </a:xfrm>
          <a:prstGeom prst="rect">
            <a:avLst/>
          </a:prstGeom>
          <a:solidFill>
            <a:srgbClr val="EAF3EC"/>
          </a:solidFill>
          <a:ln w="19050">
            <a:solidFill>
              <a:srgbClr val="2E7D46"/>
            </a:solidFill>
            <a:prstDash val="solid"/>
          </a:ln>
        </p:spPr>
      </p:sp>
      <p:sp>
        <p:nvSpPr>
          <p:cNvPr id="13" name="Shape 11"/>
          <p:cNvSpPr/>
          <p:nvPr/>
        </p:nvSpPr>
        <p:spPr>
          <a:xfrm>
            <a:off x="621792" y="2980944"/>
            <a:ext cx="438912" cy="438912"/>
          </a:xfrm>
          <a:prstGeom prst="rect">
            <a:avLst/>
          </a:prstGeom>
          <a:solidFill>
            <a:srgbClr val="2E7D46"/>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Narrowly: a permanent, stable Oracle core, no exit ever desired, and the premium beats decades of alternatives, priced honestly   ✓</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Whenever the immediate budget can absorb the fee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PULA removes the exit, permanently, in both directions: no certification ever required, and no certification ever available. For the rare estate that genuinely is Oracle to the core, forever, at scale, with growth that never settles, that trade can win, and pricing it means comparing the premium and its permanent annuity against decades of the alternatives, including futures where the estate shrinks, migrates, or gets acquired. Note what the analysis must include: the futures you do not expect. A buys comfort at a premium and forgets that never counting again also means never being able to leave through the front door. B overcorrects; the PULA articles in the reading exist because real companies sign defensible ones. D is budget thinking, the same error session 9 retired: affordable and correct are different questions. And one procedural note: PULA proposals often appear as counters late in renewal talks, priced against fatigue. The answer to an irreversible proposal on a deadline is always the same: the deadline is evidence against it.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15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RESTRUCTURE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Reshaping instead of repeating</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Trim the list.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Products that stopped growing come off; the fee should fall with them. A renewal with last term's list is usually paying for finished growth.</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Swap the growth.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If growth moved, middleware ended, analytics began, the new list follows it, priced on the new forecast, not the old fee.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Resize the scope.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division level ULA, a shorter term, a narrower definition: unlimited can shrink to fit the actual growth story.</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hybrid, always on the table.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Certify the finished growth into perpetual licenses, and cover only the genuinely growing area with new paper. Two small right sized deals beat one large wrong sized one.</a:t>
            </a:r>
            <a:endParaRPr lang="en-US" sz="1600" dirty="0"/>
          </a:p>
        </p:txBody>
      </p:sp>
      <p:sp>
        <p:nvSpPr>
          <p:cNvPr id="15" name="Shape 13"/>
          <p:cNvSpPr/>
          <p:nvPr/>
        </p:nvSpPr>
        <p:spPr>
          <a:xfrm>
            <a:off x="457200" y="6473952"/>
            <a:ext cx="11274552" cy="0"/>
          </a:xfrm>
          <a:prstGeom prst="line">
            <a:avLst/>
          </a:prstGeom>
          <a:noFill/>
          <a:ln w="9525">
            <a:solidFill>
              <a:srgbClr val="E5E7EB"/>
            </a:solidFill>
            <a:prstDash val="solid"/>
          </a:ln>
        </p:spPr>
      </p:sp>
      <p:sp>
        <p:nvSpPr>
          <p:cNvPr id="16" name="Text 14"/>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15 of 40</a:t>
            </a:r>
            <a:endParaRPr lang="en-US" sz="850" dirty="0"/>
          </a:p>
        </p:txBody>
      </p:sp>
      <p:sp>
        <p:nvSpPr>
          <p:cNvPr id="17" name="Text 15"/>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LAST YEAR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final twelve months, run deliberately</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Session 14's runway, extended forward: the exit project and the decision project run together, and the decision lands before Oracle's campaign begins.</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T-12: price the paths</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All five, with real numbers: forecast, ceiling, fee anchors, decade totals. One page per path.</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T-9: align inside</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Finance, IT, and the executive signer agree the ranking and the walk away before anyone talks to Oracle.</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T-6: negotiate the chosen path</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Renewal or restructure talks open here, with the certification runway running in parallel, visibly.</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T-3: execute the count</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Whatever the path, the count happens. It is the leverage in every negotiation and the deliverable in the default.</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T-0: land it</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Certify on schedule, or sign the negotiated successor with the count done. Either way, on your paper, on your date.</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single most important property of this timeline: the decision is made at T minus nine, internally, before the renewal campaign is designed to make it for you.</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15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DYNAMICS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Negotiating at term end</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count is the leverage.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completed, defensible count makes certification real, and a real walk away prices every other path down. Fog prices them up.</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Never negotiate uncounted.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Renewal talks without a finished count are conducted entirely on fear. Finish the count first, then talk. Always in that order.</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Their calendar still applies.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Session 9's quarter ends govern renewal pricing too. A term ending mid quarter can often land its successor at the quarter's close.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Bundle the entry terms.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Any renewal or restructure reopens every session 12 term: cloud counting, inclusion language, caps. The successor should be better paper than the original.</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Let certification finish the talks.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If the numbers say exit, the declaration ends the negotiation, politely and completely. That option is what made every other number honest.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15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forecast says 40 more processors over three years, about $1.25M à la carte. The records are solid. Oracle offers renewal at $3.4M. What does the framework say?</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Renew. $3.4M for unlimited beats any per unit purchase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Certify, then buy the growth à la carte: the renewal costs nearly three times the honest alternative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Counter at $2.8M and split the difference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Take a PULA instead, to avoid deciding again in three years</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is the ceiling, and what beats it?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15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ceiling did the deciding months ago</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Renew. $3.4M for unlimited beats any per unit purchase</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Certify, then buy the growth à la carte: the renewal costs nearly three times the honest alternative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Counter at $2.8M and split the difference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Take a PULA instead, to avoid deciding again in three years</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Run it: certification converts the current estate at zero cost, support flat. The growth, 40 processors, buys à la carte for about $1.25M at benchmark discounts, adding about $275K of annual support. The renewal costs $3.4M plus 22 percent of that, roughly $750K a year, indefinitely, for the same outcome plus flexibility the forecast says will not be used. The renewal loses by more than two million dollars up front and half a million a year after, and no negotiation of A's framing survives that arithmetic. C is the anchoring trap: countering $3.4M legitimizes a number the ceiling already refuted; the counter, if any, starts under $1.25M, at which point Oracle rarely continues, which is itself the answer. D spends even more to avoid a decision the framework just made for free. And notice what made B available: solid records. With fog, certification is frightening, the walk away is theoretical, and $3.4M starts sounding safe. The renewal machine's entire business model is that difference. Session 13 was the profitable session; today just cashes it.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15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THREE ENDINGS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companies, three right answers</a:t>
            </a:r>
            <a:endParaRPr lang="en-US" sz="2700" dirty="0"/>
          </a:p>
        </p:txBody>
      </p:sp>
      <p:graphicFrame>
        <p:nvGraphicFramePr>
          <p:cNvPr id="17"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730161"/>
                <a:gridCol w="4348034"/>
                <a:gridCol w="4196358"/>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ESTATE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SITUATION</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RIGHT ENDING</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stabilized estate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Growth done, 210 processors, records solid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Certified, exited, support flat; growth now buys à la carte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data platform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Listed products doubling again, forecast beats any fee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Renewed at $2.6M, negotiated as new entry, better paper than the original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shifting estate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Database flat, analytics exploding, cloud native next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Certified the base, new narrow ULA on the growth products only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4288536"/>
            <a:ext cx="11274552" cy="548640"/>
          </a:xfrm>
          <a:prstGeom prst="rect">
            <a:avLst/>
          </a:prstGeom>
          <a:solidFill>
            <a:srgbClr val="FDF8EC"/>
          </a:solidFill>
          <a:ln/>
        </p:spPr>
      </p:sp>
      <p:sp>
        <p:nvSpPr>
          <p:cNvPr id="6" name="Shape 3"/>
          <p:cNvSpPr/>
          <p:nvPr/>
        </p:nvSpPr>
        <p:spPr>
          <a:xfrm>
            <a:off x="457200" y="4288536"/>
            <a:ext cx="45720" cy="548640"/>
          </a:xfrm>
          <a:prstGeom prst="rect">
            <a:avLst/>
          </a:prstGeom>
          <a:solidFill>
            <a:srgbClr val="C9A227"/>
          </a:solidFill>
          <a:ln/>
        </p:spPr>
      </p:sp>
      <p:sp>
        <p:nvSpPr>
          <p:cNvPr id="7" name="Text 4"/>
          <p:cNvSpPr/>
          <p:nvPr/>
        </p:nvSpPr>
        <p:spPr>
          <a:xfrm>
            <a:off x="685800" y="4288536"/>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Different answers, same method: forecast, ceiling, records, five paths priced, decision at T minus nine. The framework does not pick a favorite path; it picks the honest one.</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15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15  ·  RECAP, AND MODULE 3 COMPLETE</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The decision rule,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A ULA term has five endings, certification is the default that needs no one's permission, and every path that costs new money must beat it on a decade of honest arithmetic.</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Renewals and restructures are new entry negotiations, priced from a fresh forecast against a fresh ceiling with every session 12 term reopened, never rollovers of last term's fee.</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decision is made internally at T minus nine with the count already running, because a finished count is the leverage in every path and the deliverable in the default one.</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16 · The economics of Oracle support: the 22 percent annuity, the uplift, and why the bill never goes down on its own. Module 4 begins.</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Licensing Mastery  |  Session 15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16</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one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the five paths.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For your ULA, real or hypothetical: one page per path, decade totals, honest forecast. The exercise is the framework.</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your T minus nine.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Working back from the real term end date: when must the internal decision land? Put it in the calendar now.</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Draft the renewal ceiling.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Next term's growth, à la carte, at benchmark discounts. The number every renewal conversation should start from.</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Stress test the PULA.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Write the three futures that would make a perpetual commitment wrong for your estate. If none exist, maybe it fits; if they exist, you have your answer.</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Pull a support invoice.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Module 4 starts next session. Find your largest Oracle support renewal invoice and bring it; it is about to become very interesting.</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15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ULA renewal negotiation tactics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redresscompliance.com/oracle-ula-renewal-negotiation-tactics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renewal path, negotiated properly, in depth.</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Negotiating and managing an Oracle PULA</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redresscompliance.com/negotiating-and-managing-an-oracle-pula-10-contract-traps-you-must-avoid</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perpetual path's ten traps, before any signature.</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Oracle ULA negotiation playbook</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redresscompliance.com/oracle-ula-negotiation-playbook</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whole module's reference, decision chapter included.</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Case study: a Fortune 500 retailer's ULA</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redresscompliance.com/case-study-oracle-ula-fortune-500-retailer</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A term end decision with real numbers attached.</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Oracle renewal negotiation checklist</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redresscompliance.com/oracle-renewal-negotiation-checklist</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bridge to module 4: renewals as a discipline.</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15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15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Map the paths.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Know all five ways a ULA term can end, not just the two Oracle presents.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Apply the framework.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Match growth outlook and record quality to the right path, honestly.</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a renewal properly.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Treat renewal as a new entry negotiation with a new ceiling, never a rollover.</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Judge the PULA.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Know when perpetual unlimited genuinely fits, and what irreversible costs.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Run the last year.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Operate the final twelve months so the decision is made before the campaign starts.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15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A decision, not a reflex</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Most ULA terms end in whatever Oracle proposed last, because nobody priced the alternatives. This session makes the ending a choice.</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5</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Real paths from a ULA term end. The renewal call mentions one, sometimes two. You should be pricing all five.</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12</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Months of runway in which the decision gets made deliberately, or gets made for you.</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0</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Good decisions made from fear at T minus one. Every path is stronger with the count already done.</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22%</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annuity, shaping every path: what it compounds from is decided by how the term ends.</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Sessions 11 to 14 built the machinery. Today is the decision that machinery exists to serve, and the bridge to module 4, where the annuity becomes the whole subject.</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15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PATHS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ways a ULA term ends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renewal conversation presents two options: renew, or face certification. The actual decision space has five, and three of them are rarely mentioned.</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Certify and exit</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default. Deployments convert to perpetual entitlement, support stays flat, growth buys à la carte from here.</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Renew</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Another unlimited term, at a new fee. Right when growth genuinely continues; priced as a brand new entry negotiation.</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Restructure</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 new ULA with a different shape: trimmed list, added products, changed scope. For estates whose growth moved.</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Go perpetual, the PULA</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Unlimited forever, no certification ever, larger fee, permanent annuity. Rarely right, completely irreversible.</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Certify plus buy</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hybrid: certify everything, then a targeted à la carte purchase for the one area still growing. Often the sleeper winner.</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Every path except the first requires Oracle's agreement and a negotiation. The first requires only your records, which is exactly why it anchors all the others.</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15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FRAMEWORK</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Matching the estate to the path</a:t>
            </a:r>
            <a:endParaRPr lang="en-US" sz="2700" dirty="0"/>
          </a:p>
        </p:txBody>
      </p:sp>
      <p:graphicFrame>
        <p:nvGraphicFramePr>
          <p:cNvPr id="6"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3640214"/>
                <a:gridCol w="3943565"/>
                <a:gridCol w="3690773"/>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YOUR SITUATION</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HONEST SIGNAL</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LIKELY RIGHT PATH</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Growth flattened, records solid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Forecast well below any fee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Certify and exit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Growth strong in listed products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Forecast clearly beats fee plus annuity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Renew, negotiated as new entry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Growth moved to other products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Wrong list, real growth elsewhere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Restructure the list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Permanent, stable Oracle core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 exit ever desired, decades horizon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PULA, priced across decades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Growth modest and concentrated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One area grows, the rest is flat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Certify, then buy the one area</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framework needs two honest inputs: the forecast, built the session 11 way, and the record quality, measured the session 13 way. Garbage in either column produces the renewal machine's answer.</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15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Term end approaches, and the paths are being weighed. Which path is the default, the one that needs no justification?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Renewal. Continuity is the safe assumption</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Certification: it converts what is already paid for, and every other path must beat it on arithmetic</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Whichever path Oracle recommends for your situation</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PULA, because it ends the question permanently</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Which path requires nobody's agreement?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15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Certification is the default; everything else carries the burden of proof</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Renewal. Continuity is the safe assumption</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Certification: it converts what is already paid for, and every other path must beat it on arithmetic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Whichever path Oracle recommends for your situation</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PULA, because it ends the question permanently</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Certification is the only path that requires no new money, no new negotiation, and no one's consent: the deployments convert, the support stays flat, and the estate owns its position. That makes it the analytical baseline, and it puts the burden of proof exactly where it belongs: a renewal must beat certification plus à la carte growth on a decade of arithmetic, or it loses. Framing matters enormously here, because A is how the renewal machine wins, continuity feels safe while quietly costing seven figures. C outsources a multi million dollar decision to the party across the table, whose recommendation is, with respect, predictable. D mistakes finality for correctness; ending the question permanently is only good if the answer was right, and irreversible answers deserve the most scrutiny, not the least. The discipline: price every path against certification, and make the paths that cost new money argue for themselves. They sometimes win. They always argue.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15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RENEWAL, PRICED</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A renewal is a new entry negotiation</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New forecast, new ceiling.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Session 11's method runs again: honest growth for the next term, priced à la carte. The certified position you already hold makes the ceiling lower this time.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whole session 12 checklist.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List scoping, definitions, cloud counting, certification mechanics: every entry term is open again, and leverage is at its maximum.</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Watch the fee ratchet.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Renewal fees anchor on the old fee plus uplift, not on your forecast. Reject the anchor; the forecast and the ceiling price this deal, nothing else.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Certify first when possible.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completed certification before renewal talks converts your leverage from theoretical to owned. Negotiate the new term holding the perpetual position, not instead of it.</a:t>
            </a:r>
            <a:endParaRPr lang="en-US" sz="1600" dirty="0"/>
          </a:p>
        </p:txBody>
      </p:sp>
      <p:sp>
        <p:nvSpPr>
          <p:cNvPr id="15" name="Shape 13"/>
          <p:cNvSpPr/>
          <p:nvPr/>
        </p:nvSpPr>
        <p:spPr>
          <a:xfrm>
            <a:off x="457200" y="6473952"/>
            <a:ext cx="11274552" cy="0"/>
          </a:xfrm>
          <a:prstGeom prst="line">
            <a:avLst/>
          </a:prstGeom>
          <a:noFill/>
          <a:ln w="9525">
            <a:solidFill>
              <a:srgbClr val="E5E7EB"/>
            </a:solidFill>
            <a:prstDash val="solid"/>
          </a:ln>
        </p:spPr>
      </p:sp>
      <p:sp>
        <p:nvSpPr>
          <p:cNvPr id="16" name="Text 14"/>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15 of 40</a:t>
            </a:r>
            <a:endParaRPr lang="en-US" sz="850" dirty="0"/>
          </a:p>
        </p:txBody>
      </p:sp>
      <p:sp>
        <p:nvSpPr>
          <p:cNvPr id="17" name="Text 15"/>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Oracle proposes converting to a perpetual ULA at 1.8 times the renewal fee: unlimited forever, no certification ever. When is that genuinely attractive?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Almost always. Never counting again is worth a premium</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Never. Perpetual agreements are always traps</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Narrowly: a permanent, stable Oracle core, no exit ever desired, and the premium beats decades of alternatives, priced honestly</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Whenever the immediate budget can absorb the fee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does irreversible require of the analysis?</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15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2026-08-08T22:54:44Z</dcterms:created>
  <dcterms:modified xsi:type="dcterms:W3CDTF">2026-08-08T22:54:44Z</dcterms:modified>
</cp:coreProperties>
</file>