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ORACLE LICENSING MASTERY  |  MODULE 2  ·  SESSION 10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Negotiating the paper, a working session</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A clause by clause markup of a real style ordering document, closing module 2</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Discount benchmarks, the fiscal calendar, and the support shadow</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One draft order, ten markups, and module 2 complete. 30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30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Licensing Mastery  |  Session 10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price hold is a number, a scope, and a date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Oracle will offer competitive pricing on future orders</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Discount levels may continue where commercially reasonable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Oracle intends to maintain the pricing relationship established here</a:t>
            </a:r>
            <a:endParaRPr lang="en-US" sz="1650" dirty="0"/>
          </a:p>
        </p:txBody>
      </p:sp>
      <p:sp>
        <p:nvSpPr>
          <p:cNvPr id="16" name="Shape 14"/>
          <p:cNvSpPr/>
          <p:nvPr/>
        </p:nvSpPr>
        <p:spPr>
          <a:xfrm>
            <a:off x="457200" y="3602736"/>
            <a:ext cx="11274552" cy="621792"/>
          </a:xfrm>
          <a:prstGeom prst="rect">
            <a:avLst/>
          </a:prstGeom>
          <a:solidFill>
            <a:srgbClr val="EAF3EC"/>
          </a:solidFill>
          <a:ln w="19050">
            <a:solidFill>
              <a:srgbClr val="2E7D46"/>
            </a:solidFill>
            <a:prstDash val="solid"/>
          </a:ln>
        </p:spPr>
      </p:sp>
      <p:sp>
        <p:nvSpPr>
          <p:cNvPr id="17" name="Shape 15"/>
          <p:cNvSpPr/>
          <p:nvPr/>
        </p:nvSpPr>
        <p:spPr>
          <a:xfrm>
            <a:off x="621792" y="3694176"/>
            <a:ext cx="438912" cy="438912"/>
          </a:xfrm>
          <a:prstGeom prst="rect">
            <a:avLst/>
          </a:prstGeom>
          <a:solidFill>
            <a:srgbClr val="2E7D46"/>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Net unit prices in this order apply to additional orders of the same products through May 31, 2028   ✓</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D has the three parts an enforceable hold needs: a defined price, net unit prices in this order, a defined scope, the same products, and a defined end date. Everything else is atmosphere. A promises an offer, which Oracle makes anyway. B contains two escape hatches in one sentence: may, and commercially reasonable. C describes an intention, and intentions are not obligations. This is the session 6 lesson in miniature: rights live in specific words, and vague warmth in a special terms section is worth exactly nothing at phase two time. When you write asks, write them like D, so the only negotiation left is whether Oracle signs.</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10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MARKUPS 5 TO 7</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commercial block</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Renewal cap.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Support increases capped at 3 percent per year for five years, replacing the uncapped policy default. On a $225K clean base, the difference against high uplift years compounds fast.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Discount persistence.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final percentage applies to add on orders of the basket products, so phase two does not restart from list. Pairs with the price hold; the hold fixes price, persistence fixes rate.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Divestiture transition.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Divested entities keep use rights for six months post close. Meridian's board reviews a carve out every other year; this clause is why licensing will not block it.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precedence check.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read of session 6's clause confirms these special terms outrank the standard documents they amend. The markup only works if the hierarchy says it does.</a:t>
            </a:r>
            <a:endParaRPr lang="en-US" sz="1600" dirty="0"/>
          </a:p>
        </p:txBody>
      </p:sp>
      <p:sp>
        <p:nvSpPr>
          <p:cNvPr id="15" name="Shape 13"/>
          <p:cNvSpPr/>
          <p:nvPr/>
        </p:nvSpPr>
        <p:spPr>
          <a:xfrm>
            <a:off x="457200" y="6473952"/>
            <a:ext cx="11274552" cy="0"/>
          </a:xfrm>
          <a:prstGeom prst="line">
            <a:avLst/>
          </a:prstGeom>
          <a:noFill/>
          <a:ln w="9525">
            <a:solidFill>
              <a:srgbClr val="E5E7EB"/>
            </a:solidFill>
            <a:prstDash val="solid"/>
          </a:ln>
        </p:spPr>
      </p:sp>
      <p:sp>
        <p:nvSpPr>
          <p:cNvPr id="16" name="Text 14"/>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10 of 40</a:t>
            </a:r>
            <a:endParaRPr lang="en-US" sz="850" dirty="0"/>
          </a:p>
        </p:txBody>
      </p:sp>
      <p:sp>
        <p:nvSpPr>
          <p:cNvPr id="17" name="Text 15"/>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YES LADDER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Oracle concedes, and what it costs them</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Concessions are not equally hard. Knowing which rung each ask sits on tells you what to lead with and what to spend leverage on.</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Granted readily</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Price holds with an end date, affiliate coverage, basket cleanup. Low cost to Oracle, high value to you: ask for these every time.</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Granted with escalation</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Renewal caps and discount persistence touch the annuity, so they climb the approval chain. Quarter end helps them clear it.</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Granted under pressure</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Audit terms and divestiture rights move when revenue is at stake and the ask is written, specific, and attached to a signature.</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Rarely granted</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Anything unwinding matching service levels or the support model itself. Know the wall before you spend the meeting pushing on it.</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ladder is why prepared buyers bundle asks: the easy rungs come along free, and the leverage gets spent where the climbing is.</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10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CHOREOGRAPHY</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Running the meeting itself</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Paper before price.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Negotiate the clauses first, then the percentage. Reversed, every clause ask gets answered with the discount already spent.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One written markup.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All asks in a single redline, valued internally, delivered together. Serial asks train Oracle to wait you out.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Trade, never donate.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concession you make buys one back, out loud. Quarter flexibility is a card; play it for the cap, not for goodwill.</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Let silence work.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After the counter lands, stop talking. The prepared side is comfortable in the pause; the quota side is not.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Keep the walk away real.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September signing option from session 9 stays visibly alive until the paper is right. It is the engine under every other move.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10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Oracle counters: cap accepted at 4 percent, price hold accepted, audit terms rejected, and 3 extra discount points offered instead. Take the trade?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Yes. Three points is about $68K, take it and close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 Reject everything until the audit terms are granted</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Value both sides first: the points pay once, the audit terms pay at every audit, then counter with a smaller price ask and the audit language back in</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Accept, because audit terms never matter for compliant companies</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Session 8's rule: what pays once, what pays every year?</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10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Price the trade before you take it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Yes. Three points is about $68K, take it and close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 Reject everything until the audit terms are granted</a:t>
            </a:r>
            <a:endParaRPr lang="en-US" sz="1650" dirty="0"/>
          </a:p>
        </p:txBody>
      </p:sp>
      <p:sp>
        <p:nvSpPr>
          <p:cNvPr id="12" name="Shape 10"/>
          <p:cNvSpPr/>
          <p:nvPr/>
        </p:nvSpPr>
        <p:spPr>
          <a:xfrm>
            <a:off x="457200" y="2889504"/>
            <a:ext cx="11274552" cy="621792"/>
          </a:xfrm>
          <a:prstGeom prst="rect">
            <a:avLst/>
          </a:prstGeom>
          <a:solidFill>
            <a:srgbClr val="EAF3EC"/>
          </a:solidFill>
          <a:ln w="19050">
            <a:solidFill>
              <a:srgbClr val="2E7D46"/>
            </a:solidFill>
            <a:prstDash val="solid"/>
          </a:ln>
        </p:spPr>
      </p:sp>
      <p:sp>
        <p:nvSpPr>
          <p:cNvPr id="13" name="Shape 11"/>
          <p:cNvSpPr/>
          <p:nvPr/>
        </p:nvSpPr>
        <p:spPr>
          <a:xfrm>
            <a:off x="621792" y="2980944"/>
            <a:ext cx="438912" cy="438912"/>
          </a:xfrm>
          <a:prstGeom prst="rect">
            <a:avLst/>
          </a:prstGeom>
          <a:solidFill>
            <a:srgbClr val="2E7D46"/>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Value both sides first: the points pay once, the audit terms pay at every audit, then counter with a smaller price ask and the audit language back in   ✓</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Accept, because audit terms never matter for compliant companies</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counter is progress: the cap and the hold are the two most valuable commercial asks, and they are in. The offered trade swaps a recurring protection for a one time payment, which is the exchange session 8 warned about, so it gets priced, not accepted: three points on the clean basket is roughly $68K once, while the audit terms shape every audit for the agreement's life, and module 5 will show what unshaped audits cost. A takes the money without doing that arithmetic. B turns a negotiation into a hostage situation over the one ask sitting on a higher rung; the counter, not the ultimatum, is how it lands. D is the belief audits exist to punish guilt; sessions 1 through 8 have been one long correction of it. The close: take the cap, take the hold, give back one of the three points, keep the audit sentence.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10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SCORECARD</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markup, scored at close</a:t>
            </a:r>
            <a:endParaRPr lang="en-US" sz="2700" dirty="0"/>
          </a:p>
        </p:txBody>
      </p:sp>
      <p:graphicFrame>
        <p:nvGraphicFramePr>
          <p:cNvPr id="17"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3340608"/>
                <a:gridCol w="2505456"/>
                <a:gridCol w="5428488"/>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ASK</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OUTCOME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IS WORTH</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Clean basket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Advanced Security out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$162K net now, $35,640 support every year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Discount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55 to 58 on clean basket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About $68K off net, and the support base drops with it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Renewal cap</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4 percent, five years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Tens of thousands per high uplift year avoided, compounding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Price hold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Through May 2028</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Phase two, about $500K, buys at today's net, not list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Persistence, divestiture, audit, definitions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All granted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recurring protections; the carve out alone could be worth $200K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Final paper: $953K net against the $2.27M clean list, support starting near $210K and capped, eight of ten clauses landed. Signed May 29, inside Oracle's quarter, on Meridian's paper.</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10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10  ·  RECAP, AND MODULE 2 COMPLETE</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The working session rule,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An Oracle draft is precise where it bills you and empty where it protects you, so the negotiation is mostly the act of filling the special terms section with session 8's list.</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Every ask is written like an obligation, a number, a scope, and a date, and valued in dollars, so that trades between clauses and discount points become arithmetic.</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Module 2 is complete: you can read the stack, classify the license, benchmark the price, and change the paper, which is the full toolkit the ULA module now builds on.</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11 · ULA fundamentals and economics: the highest stakes contract Oracle sells, and when it genuinely makes sense. Module 3 begins.</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Licensing Mastery  |  Session 10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11</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one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Mark up your own order.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Take your most recent ordering document and run today's exercise on it: what would you change, block by block?</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Write three asks properly.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number, a scope, and a date in each. The check 2 test: could a lawyer enforce the sentence?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Value each ask.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dollar figure per markup, even rough. Trades you cannot price are trades you lose.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Agree the walk away.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Get the fallback date and position agreed internally before the next real negotiation, not during it.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Pull any ULA paper.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If your estate has ever had a ULA, find the agreement and its certification. Module 3 starts from real paper.</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10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Oracle contract clause negotiation playbook</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redresscompliance.com/oracle-contract-clause-negotiation-playbook</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Today's markup list, clause by clause, in reference form.</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price holds, caps, and uplift clauses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redresscompliance.com/oracle-price-hold-cap-uplift-clause-negotiation</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commercial block, with wording that survives check 2.</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Field tested Oracle negotiation strategies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redresscompliance.com/field-tested-oracle-negotiation-strategies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choreography, from buyers who have run it.</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Oracle renewal negotiation checklist</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redresscompliance.com/oracle-renewal-negotiation-checklist</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same working session, aimed at a renewal instead of a purchase.</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Dealing with Oracle sales tactics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redresscompliance.com/dealing-with-oracle-sales-tactics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Friday email, and every cousin it has.</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10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10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a draft order cold.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Take an ordering document from inbox to marked up in one sitting.</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Write the asks.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Turn session 8's clause list into concrete replacement wording.</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Value each ask.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Put a dollar figure on every markup, so trades are arithmetic, not instinct.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Run the meeting.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Sequence clauses before price, and trade one for the other deliberately.</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Close module 2.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Walk out with the full contract toolkit: read it, benchmark it, change it.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10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PREMISE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One draft order, marked up live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Meridian Industrial, a fictional manufacturer, has Oracle's draft for a database expansion on the table. Everything module 2 taught gets used in the next thirty minutes.</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$1.18M</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Net license price on the draft, 55 percent off a $2.63M list basket. Session 9 says: benchmark it.</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$260K</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Year one support at 22 percent of net, the annuity the whole document quietly protects.</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10</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Clauses on the session 8 markup list. The draft's special terms section currently contains none of them.</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May 31</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Six weeks away. Oracle's year end, and the deadline the rep mentions in every call.</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document is fictional. Every clause position, concession pattern, and dollar figure reflects how these negotiations actually run.</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10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DRAFT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Oracle's draft actually contains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blocks, read in the session 6 order. Four are complete and precise. The one that protects you is nearly empty.</a:t>
            </a:r>
            <a:endParaRPr lang="en-US" sz="1350" dirty="0"/>
          </a:p>
        </p:txBody>
      </p:sp>
      <p:sp>
        <p:nvSpPr>
          <p:cNvPr id="5" name="Shape 3"/>
          <p:cNvSpPr/>
          <p:nvPr/>
        </p:nvSpPr>
        <p:spPr>
          <a:xfrm>
            <a:off x="457200" y="1463040"/>
            <a:ext cx="2093976" cy="3200400"/>
          </a:xfrm>
          <a:prstGeom prst="rect">
            <a:avLst/>
          </a:prstGeom>
          <a:solidFill>
            <a:srgbClr val="FAFAF9"/>
          </a:solidFill>
          <a:ln w="12700">
            <a:solidFill>
              <a:srgbClr val="E5E7EB"/>
            </a:solidFill>
            <a:prstDash val="solid"/>
          </a:ln>
        </p:spPr>
      </p:sp>
      <p:sp>
        <p:nvSpPr>
          <p:cNvPr id="6" name="Shape 4"/>
          <p:cNvSpPr/>
          <p:nvPr/>
        </p:nvSpPr>
        <p:spPr>
          <a:xfrm>
            <a:off x="457200" y="1463040"/>
            <a:ext cx="2093976" cy="73152"/>
          </a:xfrm>
          <a:prstGeom prst="rect">
            <a:avLst/>
          </a:prstGeom>
          <a:solidFill>
            <a:srgbClr val="1B2A4A"/>
          </a:solidFill>
          <a:ln/>
        </p:spPr>
      </p:sp>
      <p:sp>
        <p:nvSpPr>
          <p:cNvPr id="7" name="Text 5"/>
          <p:cNvSpPr/>
          <p:nvPr/>
        </p:nvSpPr>
        <p:spPr>
          <a:xfrm>
            <a:off x="640080"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Products and metrics</a:t>
            </a:r>
            <a:endParaRPr lang="en-US" sz="1450" dirty="0"/>
          </a:p>
        </p:txBody>
      </p:sp>
      <p:sp>
        <p:nvSpPr>
          <p:cNvPr id="8" name="Text 6"/>
          <p:cNvSpPr/>
          <p:nvPr/>
        </p:nvSpPr>
        <p:spPr>
          <a:xfrm>
            <a:off x="640080"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EE plus RAC plus Partitioning plus the two packs, Processor metric, 24 licenses. The counting rules from sessions 2 to 4 apply.</a:t>
            </a:r>
            <a:endParaRPr lang="en-US" sz="1250" dirty="0"/>
          </a:p>
        </p:txBody>
      </p:sp>
      <p:sp>
        <p:nvSpPr>
          <p:cNvPr id="9" name="Shape 7"/>
          <p:cNvSpPr/>
          <p:nvPr/>
        </p:nvSpPr>
        <p:spPr>
          <a:xfrm>
            <a:off x="2752344" y="1463040"/>
            <a:ext cx="2093976" cy="3200400"/>
          </a:xfrm>
          <a:prstGeom prst="rect">
            <a:avLst/>
          </a:prstGeom>
          <a:solidFill>
            <a:srgbClr val="FAFAF9"/>
          </a:solidFill>
          <a:ln w="12700">
            <a:solidFill>
              <a:srgbClr val="E5E7EB"/>
            </a:solidFill>
            <a:prstDash val="solid"/>
          </a:ln>
        </p:spPr>
      </p:sp>
      <p:sp>
        <p:nvSpPr>
          <p:cNvPr id="10" name="Shape 8"/>
          <p:cNvSpPr/>
          <p:nvPr/>
        </p:nvSpPr>
        <p:spPr>
          <a:xfrm>
            <a:off x="2752344" y="1463040"/>
            <a:ext cx="2093976" cy="73152"/>
          </a:xfrm>
          <a:prstGeom prst="rect">
            <a:avLst/>
          </a:prstGeom>
          <a:solidFill>
            <a:srgbClr val="1B2A4A"/>
          </a:solidFill>
          <a:ln/>
        </p:spPr>
      </p:sp>
      <p:sp>
        <p:nvSpPr>
          <p:cNvPr id="11" name="Text 9"/>
          <p:cNvSpPr/>
          <p:nvPr/>
        </p:nvSpPr>
        <p:spPr>
          <a:xfrm>
            <a:off x="2935224"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Pricing</a:t>
            </a:r>
            <a:endParaRPr lang="en-US" sz="1450" dirty="0"/>
          </a:p>
        </p:txBody>
      </p:sp>
      <p:sp>
        <p:nvSpPr>
          <p:cNvPr id="12" name="Text 10"/>
          <p:cNvSpPr/>
          <p:nvPr/>
        </p:nvSpPr>
        <p:spPr>
          <a:xfrm>
            <a:off x="2935224"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List, 55 percent discount, net. Real numbers, and session 9 already told you what band this deal sits in.</a:t>
            </a:r>
            <a:endParaRPr lang="en-US" sz="1250" dirty="0"/>
          </a:p>
        </p:txBody>
      </p:sp>
      <p:sp>
        <p:nvSpPr>
          <p:cNvPr id="13" name="Shape 11"/>
          <p:cNvSpPr/>
          <p:nvPr/>
        </p:nvSpPr>
        <p:spPr>
          <a:xfrm>
            <a:off x="5047488" y="1463040"/>
            <a:ext cx="2093976" cy="3200400"/>
          </a:xfrm>
          <a:prstGeom prst="rect">
            <a:avLst/>
          </a:prstGeom>
          <a:solidFill>
            <a:srgbClr val="FAFAF9"/>
          </a:solidFill>
          <a:ln w="12700">
            <a:solidFill>
              <a:srgbClr val="E5E7EB"/>
            </a:solidFill>
            <a:prstDash val="solid"/>
          </a:ln>
        </p:spPr>
      </p:sp>
      <p:sp>
        <p:nvSpPr>
          <p:cNvPr id="14" name="Shape 12"/>
          <p:cNvSpPr/>
          <p:nvPr/>
        </p:nvSpPr>
        <p:spPr>
          <a:xfrm>
            <a:off x="5047488" y="1463040"/>
            <a:ext cx="2093976" cy="73152"/>
          </a:xfrm>
          <a:prstGeom prst="rect">
            <a:avLst/>
          </a:prstGeom>
          <a:solidFill>
            <a:srgbClr val="1B2A4A"/>
          </a:solidFill>
          <a:ln/>
        </p:spPr>
      </p:sp>
      <p:sp>
        <p:nvSpPr>
          <p:cNvPr id="15" name="Text 13"/>
          <p:cNvSpPr/>
          <p:nvPr/>
        </p:nvSpPr>
        <p:spPr>
          <a:xfrm>
            <a:off x="5230368"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Incorporated documents</a:t>
            </a:r>
            <a:endParaRPr lang="en-US" sz="1450" dirty="0"/>
          </a:p>
        </p:txBody>
      </p:sp>
      <p:sp>
        <p:nvSpPr>
          <p:cNvPr id="16" name="Text 14"/>
          <p:cNvSpPr/>
          <p:nvPr/>
        </p:nvSpPr>
        <p:spPr>
          <a:xfrm>
            <a:off x="5230368"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OMA and the support policies, pulled in by reference. The frozen rule and its one exception, from session 6.</a:t>
            </a:r>
            <a:endParaRPr lang="en-US" sz="1250" dirty="0"/>
          </a:p>
        </p:txBody>
      </p:sp>
      <p:sp>
        <p:nvSpPr>
          <p:cNvPr id="17" name="Shape 15"/>
          <p:cNvSpPr/>
          <p:nvPr/>
        </p:nvSpPr>
        <p:spPr>
          <a:xfrm>
            <a:off x="7342632" y="1463040"/>
            <a:ext cx="2093976" cy="3200400"/>
          </a:xfrm>
          <a:prstGeom prst="rect">
            <a:avLst/>
          </a:prstGeom>
          <a:solidFill>
            <a:srgbClr val="FAFAF9"/>
          </a:solidFill>
          <a:ln w="12700">
            <a:solidFill>
              <a:srgbClr val="E5E7EB"/>
            </a:solidFill>
            <a:prstDash val="solid"/>
          </a:ln>
        </p:spPr>
      </p:sp>
      <p:sp>
        <p:nvSpPr>
          <p:cNvPr id="18" name="Shape 16"/>
          <p:cNvSpPr/>
          <p:nvPr/>
        </p:nvSpPr>
        <p:spPr>
          <a:xfrm>
            <a:off x="7342632" y="1463040"/>
            <a:ext cx="2093976" cy="73152"/>
          </a:xfrm>
          <a:prstGeom prst="rect">
            <a:avLst/>
          </a:prstGeom>
          <a:solidFill>
            <a:srgbClr val="1B2A4A"/>
          </a:solidFill>
          <a:ln/>
        </p:spPr>
      </p:sp>
      <p:sp>
        <p:nvSpPr>
          <p:cNvPr id="19" name="Text 17"/>
          <p:cNvSpPr/>
          <p:nvPr/>
        </p:nvSpPr>
        <p:spPr>
          <a:xfrm>
            <a:off x="7525512"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Support</a:t>
            </a:r>
            <a:endParaRPr lang="en-US" sz="1450" dirty="0"/>
          </a:p>
        </p:txBody>
      </p:sp>
      <p:sp>
        <p:nvSpPr>
          <p:cNvPr id="20" name="Text 18"/>
          <p:cNvSpPr/>
          <p:nvPr/>
        </p:nvSpPr>
        <p:spPr>
          <a:xfrm>
            <a:off x="7525512"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22 percent of net, first year, with the policies governing every year after. Uncapped, as drafted.</a:t>
            </a:r>
            <a:endParaRPr lang="en-US" sz="1250" dirty="0"/>
          </a:p>
        </p:txBody>
      </p:sp>
      <p:sp>
        <p:nvSpPr>
          <p:cNvPr id="21" name="Shape 19"/>
          <p:cNvSpPr/>
          <p:nvPr/>
        </p:nvSpPr>
        <p:spPr>
          <a:xfrm>
            <a:off x="9637776" y="1463040"/>
            <a:ext cx="2093976" cy="3200400"/>
          </a:xfrm>
          <a:prstGeom prst="rect">
            <a:avLst/>
          </a:prstGeom>
          <a:solidFill>
            <a:srgbClr val="FAFAF9"/>
          </a:solidFill>
          <a:ln w="12700">
            <a:solidFill>
              <a:srgbClr val="E5E7EB"/>
            </a:solidFill>
            <a:prstDash val="solid"/>
          </a:ln>
        </p:spPr>
      </p:sp>
      <p:sp>
        <p:nvSpPr>
          <p:cNvPr id="22" name="Shape 20"/>
          <p:cNvSpPr/>
          <p:nvPr/>
        </p:nvSpPr>
        <p:spPr>
          <a:xfrm>
            <a:off x="9637776" y="1463040"/>
            <a:ext cx="2093976" cy="73152"/>
          </a:xfrm>
          <a:prstGeom prst="rect">
            <a:avLst/>
          </a:prstGeom>
          <a:solidFill>
            <a:srgbClr val="1B2A4A"/>
          </a:solidFill>
          <a:ln/>
        </p:spPr>
      </p:sp>
      <p:sp>
        <p:nvSpPr>
          <p:cNvPr id="23" name="Text 21"/>
          <p:cNvSpPr/>
          <p:nvPr/>
        </p:nvSpPr>
        <p:spPr>
          <a:xfrm>
            <a:off x="9820656"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Special terms</a:t>
            </a:r>
            <a:endParaRPr lang="en-US" sz="1450" dirty="0"/>
          </a:p>
        </p:txBody>
      </p:sp>
      <p:sp>
        <p:nvSpPr>
          <p:cNvPr id="24" name="Text 22"/>
          <p:cNvSpPr/>
          <p:nvPr/>
        </p:nvSpPr>
        <p:spPr>
          <a:xfrm>
            <a:off x="9820656"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One migration paragraph. Otherwise empty. This block is where the entire negotiation happens.</a:t>
            </a:r>
            <a:endParaRPr lang="en-US" sz="1250" dirty="0"/>
          </a:p>
        </p:txBody>
      </p:sp>
      <p:sp>
        <p:nvSpPr>
          <p:cNvPr id="25" name="Shape 23"/>
          <p:cNvSpPr/>
          <p:nvPr/>
        </p:nvSpPr>
        <p:spPr>
          <a:xfrm>
            <a:off x="457200" y="4846320"/>
            <a:ext cx="11274552" cy="548640"/>
          </a:xfrm>
          <a:prstGeom prst="rect">
            <a:avLst/>
          </a:prstGeom>
          <a:solidFill>
            <a:srgbClr val="FDF8EC"/>
          </a:solidFill>
          <a:ln/>
        </p:spPr>
      </p:sp>
      <p:sp>
        <p:nvSpPr>
          <p:cNvPr id="26" name="Shape 24"/>
          <p:cNvSpPr/>
          <p:nvPr/>
        </p:nvSpPr>
        <p:spPr>
          <a:xfrm>
            <a:off x="457200" y="4846320"/>
            <a:ext cx="45720" cy="548640"/>
          </a:xfrm>
          <a:prstGeom prst="rect">
            <a:avLst/>
          </a:prstGeom>
          <a:solidFill>
            <a:srgbClr val="C9A227"/>
          </a:solidFill>
          <a:ln/>
        </p:spPr>
      </p:sp>
      <p:sp>
        <p:nvSpPr>
          <p:cNvPr id="27" name="Text 25"/>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An empty special terms section is not neutral. It means every default in Oracle's standard paper applies, and session 8 showed whose defaults those are.</a:t>
            </a:r>
            <a:endParaRPr lang="en-US" sz="1350" dirty="0"/>
          </a:p>
        </p:txBody>
      </p:sp>
      <p:sp>
        <p:nvSpPr>
          <p:cNvPr id="28" name="Shape 26"/>
          <p:cNvSpPr/>
          <p:nvPr/>
        </p:nvSpPr>
        <p:spPr>
          <a:xfrm>
            <a:off x="457200" y="6473952"/>
            <a:ext cx="11274552" cy="0"/>
          </a:xfrm>
          <a:prstGeom prst="line">
            <a:avLst/>
          </a:prstGeom>
          <a:noFill/>
          <a:ln w="9525">
            <a:solidFill>
              <a:srgbClr val="E5E7EB"/>
            </a:solidFill>
            <a:prstDash val="solid"/>
          </a:ln>
        </p:spPr>
      </p:sp>
      <p:sp>
        <p:nvSpPr>
          <p:cNvPr id="29" name="Text 2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10 of 40</a:t>
            </a:r>
            <a:endParaRPr lang="en-US" sz="850" dirty="0"/>
          </a:p>
        </p:txBody>
      </p:sp>
      <p:sp>
        <p:nvSpPr>
          <p:cNvPr id="30" name="Text 2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DEAL SHEET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draft order, at list and at net</a:t>
            </a:r>
            <a:endParaRPr lang="en-US" sz="2700" dirty="0"/>
          </a:p>
        </p:txBody>
      </p:sp>
      <p:graphicFrame>
        <p:nvGraphicFramePr>
          <p:cNvPr id="6"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3990171"/>
                <a:gridCol w="2412661"/>
                <a:gridCol w="2412661"/>
                <a:gridCol w="2459059"/>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LINE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LIST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AT 55 PERCENT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SUPPORT PER YEAR</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Database EE, 24 processors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$1,140,000</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$513,000</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$112,860</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RAC, 24 processors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$552,000</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$248,400</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$54,648</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Partitioning, 24 processors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$276,000</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$124,200</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$27,324</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Diagnostics and Tuning, 24 each</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$300,000</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$135,000</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$29,700</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Advanced Security, 24 processors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$360,000</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$162,000</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$35,640</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Draft total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$2,628,000</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$1,182,600</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$260,172</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A $1.18M net deal sits in session 9's $1M to $5M band: 55 percent is commonly achieved, 75 is strong. And Advanced Security was never requested. Both facts get used today.</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10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Friday, the rep emails: sign the draft unchanged by end of quarter and the discount moves from 55 to 60 percent. What is the right response?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Sign. Five points on $2.76M list is real money</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Decline the deadline and restart the negotiation after May</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Counter: the improved price is welcome, and the signature comes with the markup attached</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Escalate to Oracle management to complain about the pressure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does signing unchanged actually cost?</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10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Take the price. Keep the markup</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Sign. Five points on $2.76M list is real money</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Decline the deadline and restart the negotiation after May</a:t>
            </a:r>
            <a:endParaRPr lang="en-US" sz="1650" dirty="0"/>
          </a:p>
        </p:txBody>
      </p:sp>
      <p:sp>
        <p:nvSpPr>
          <p:cNvPr id="12" name="Shape 10"/>
          <p:cNvSpPr/>
          <p:nvPr/>
        </p:nvSpPr>
        <p:spPr>
          <a:xfrm>
            <a:off x="457200" y="2889504"/>
            <a:ext cx="11274552" cy="621792"/>
          </a:xfrm>
          <a:prstGeom prst="rect">
            <a:avLst/>
          </a:prstGeom>
          <a:solidFill>
            <a:srgbClr val="EAF3EC"/>
          </a:solidFill>
          <a:ln w="19050">
            <a:solidFill>
              <a:srgbClr val="2E7D46"/>
            </a:solidFill>
            <a:prstDash val="solid"/>
          </a:ln>
        </p:spPr>
      </p:sp>
      <p:sp>
        <p:nvSpPr>
          <p:cNvPr id="13" name="Shape 11"/>
          <p:cNvSpPr/>
          <p:nvPr/>
        </p:nvSpPr>
        <p:spPr>
          <a:xfrm>
            <a:off x="621792" y="2980944"/>
            <a:ext cx="438912" cy="438912"/>
          </a:xfrm>
          <a:prstGeom prst="rect">
            <a:avLst/>
          </a:prstGeom>
          <a:solidFill>
            <a:srgbClr val="2E7D46"/>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Counter: the improved price is welcome, and the signature comes with the markup attached   ✓</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Escalate to Oracle management to complain about the pressure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five points are real, about $131K off the net, and quarter end is exactly when they appear. But unchanged means the special terms stay empty: no cap on the $260K support line, no price hold for the planned phase two, no divestiture rights, standard audit terms. Session 8's arithmetic says those clauses are worth more than the points over the agreement's life, and Oracle's quarter end need is precisely the leverage that gets them granted. A pays for the discount with every future year. B walks away from genuine leverage that expires May 31. D burns the relationship over a pressure tactic that is simply the job. The counter is one sentence: we can sign inside the quarter, and here is the paper we sign.</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10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MARKUPS 1 TO 4</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protections, written into special terms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Customer definition.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From the signing entity alone to Meridian plus all majority owned affiliates, current and future. Covers the reorganization everyone knows is coming.</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Audit terms.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45 days notice, at most annual, defined scope, confidential handling, and Meridian's own verified data accepted. Session 8's constitution, now in writing.</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Territory.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Worldwide use for the covered entities, replacing silence. Meridian runs workloads in three countries and a cloud region; the paper should too.</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Basket hygiene.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Advanced Security, $162K net and $35,640 every year, was never requested. It leaves the order, and the percentage gets recalculated on the clean basket.</a:t>
            </a:r>
            <a:endParaRPr lang="en-US" sz="1600" dirty="0"/>
          </a:p>
        </p:txBody>
      </p:sp>
      <p:sp>
        <p:nvSpPr>
          <p:cNvPr id="15" name="Shape 13"/>
          <p:cNvSpPr/>
          <p:nvPr/>
        </p:nvSpPr>
        <p:spPr>
          <a:xfrm>
            <a:off x="457200" y="6473952"/>
            <a:ext cx="11274552" cy="0"/>
          </a:xfrm>
          <a:prstGeom prst="line">
            <a:avLst/>
          </a:prstGeom>
          <a:noFill/>
          <a:ln w="9525">
            <a:solidFill>
              <a:srgbClr val="E5E7EB"/>
            </a:solidFill>
            <a:prstDash val="solid"/>
          </a:ln>
        </p:spPr>
      </p:sp>
      <p:sp>
        <p:nvSpPr>
          <p:cNvPr id="16" name="Text 14"/>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10 of 40</a:t>
            </a:r>
            <a:endParaRPr lang="en-US" sz="850" dirty="0"/>
          </a:p>
        </p:txBody>
      </p:sp>
      <p:sp>
        <p:nvSpPr>
          <p:cNvPr id="17" name="Text 15"/>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Four price hold wordings for phase two. Only one protects Meridian. Which?</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Oracle will offer competitive pricing on future orders</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Discount levels may continue where commercially reasonable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Oracle intends to maintain the pricing relationship established here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Net unit prices in this order apply to additional orders of the same products through May 31, 2028</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Which sentence could you enforce?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10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2026-08-08T19:32:23Z</dcterms:created>
  <dcterms:modified xsi:type="dcterms:W3CDTF">2026-08-08T19:32:23Z</dcterms:modified>
</cp:coreProperties>
</file>