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notesMasterIdLst>
    <p:notesMasterId r:id="rId20"/>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notesMaster" Target="notesMasters/notesMaster1.xml"/><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ORACLE CLOUD MANAGEMENT · SESSION 2 OF 30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The Cloud Services Agreement</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The master every Oracle cloud dollar flows through</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CSA's structure and its precedence order</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Suspension, auto renewal, data retrieval, SLAs, and the negotiable list</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Builds 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Session 1: the three clouds and the four money pipes</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Next: session 3, the ordering documents themselves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27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Oracle Cloud Management  |  Session 2 of 30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18</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Fusion was down for a day; the monthly availability lands below the SLA floor. Finance asks what Oracle owes. The accurate answer is: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Consequential damages for the business disruption, on demand</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Service credits against that service's monthly fee, if you file a timely claim with evidence, and credits are the sole contractual remedy</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cloud SLAs are aspirational</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Automatic termination rights plus a full refund of the annual fee</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Sole remedy, claim window, evidence.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18</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Credits, on a timely evidenced claim, as the sole remedy</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Consequential damages for the business disruption, on demand</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Service credits against that service's monthly fee, if you file a timely claim with evidence, and credits are the sole contractual remedy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Nothing; cloud SLAs are aspirational</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Automatic termination rights plus a full refund of the annual fee</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SLA pays a percentage of the affected monthly fee as credits, only on a claim filed inside the window with evidence, and it is drafted as the exclusive availability remedy, so damages and refunds are off the table and termination rights, where they exist at all, require sustained failure. The SLA is not aspirational, it is just small, which is why its real value is the documented pattern of misses you bring to the renewal. File every claim, log every incident, and spend the leverage where it pays: on price and terms.</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18</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NEGOTIABLE LIST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buyers with leverage actually obtain</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Asked for at signature or a major expansion, when Oracle wants the deal. Rarely granted mid term, never granted retroactively.</a:t>
            </a:r>
            <a:endParaRPr lang="en-US" sz="1350" dirty="0"/>
          </a:p>
        </p:txBody>
      </p:sp>
      <p:sp>
        <p:nvSpPr>
          <p:cNvPr id="5" name="Shape 3"/>
          <p:cNvSpPr/>
          <p:nvPr/>
        </p:nvSpPr>
        <p:spPr>
          <a:xfrm>
            <a:off x="457200" y="1463040"/>
            <a:ext cx="3624072" cy="3200400"/>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Money terms</a:t>
            </a:r>
            <a:endParaRPr lang="en-US" sz="1450" dirty="0"/>
          </a:p>
        </p:txBody>
      </p:sp>
      <p:sp>
        <p:nvSpPr>
          <p:cNvPr id="8" name="Text 6"/>
          <p:cNvSpPr/>
          <p:nvPr/>
        </p:nvSpPr>
        <p:spPr>
          <a:xfrm>
            <a:off x="64008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Renewal uplift caps or multi year price holds. Credit carryover or ramp schedules matched to the migration. Overage at committed rates rather than list. Discount tier locked at full volume on ramped deals.</a:t>
            </a:r>
            <a:endParaRPr lang="en-US" sz="1250" dirty="0"/>
          </a:p>
        </p:txBody>
      </p:sp>
      <p:sp>
        <p:nvSpPr>
          <p:cNvPr id="9" name="Shape 7"/>
          <p:cNvSpPr/>
          <p:nvPr/>
        </p:nvSpPr>
        <p:spPr>
          <a:xfrm>
            <a:off x="4282440" y="1463040"/>
            <a:ext cx="3624072" cy="3200400"/>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Operational terms</a:t>
            </a:r>
            <a:endParaRPr lang="en-US" sz="1450" dirty="0"/>
          </a:p>
        </p:txBody>
      </p:sp>
      <p:sp>
        <p:nvSpPr>
          <p:cNvPr id="12" name="Text 10"/>
          <p:cNvSpPr/>
          <p:nvPr/>
        </p:nvSpPr>
        <p:spPr>
          <a:xfrm>
            <a:off x="446532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Extended data retrieval windows with defined formats and assistance. Longer cure periods before suspension, and suspension carved back to the offending service rather than the estate. Notice periods you can actually operate.</a:t>
            </a:r>
            <a:endParaRPr lang="en-US" sz="1250" dirty="0"/>
          </a:p>
        </p:txBody>
      </p:sp>
      <p:sp>
        <p:nvSpPr>
          <p:cNvPr id="13" name="Shape 11"/>
          <p:cNvSpPr/>
          <p:nvPr/>
        </p:nvSpPr>
        <p:spPr>
          <a:xfrm>
            <a:off x="8107680" y="1463040"/>
            <a:ext cx="3624072" cy="3200400"/>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Structural terms</a:t>
            </a:r>
            <a:endParaRPr lang="en-US" sz="1450" dirty="0"/>
          </a:p>
        </p:txBody>
      </p:sp>
      <p:sp>
        <p:nvSpPr>
          <p:cNvPr id="16" name="Text 14"/>
          <p:cNvSpPr/>
          <p:nvPr/>
        </p:nvSpPr>
        <p:spPr>
          <a:xfrm>
            <a:off x="829056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Non renewal by simple notice without penalty. Divestiture and affiliate language that survives corporate change. Co termination of orders so the estate renews as one negotiation instead of a dozen ambushes.</a:t>
            </a:r>
            <a:endParaRPr lang="en-US" sz="1250" dirty="0"/>
          </a:p>
        </p:txBody>
      </p:sp>
      <p:sp>
        <p:nvSpPr>
          <p:cNvPr id="17" name="Shape 15"/>
          <p:cNvSpPr/>
          <p:nvPr/>
        </p:nvSpPr>
        <p:spPr>
          <a:xfrm>
            <a:off x="457200" y="4846320"/>
            <a:ext cx="11274552" cy="548640"/>
          </a:xfrm>
          <a:prstGeom prst="rect">
            <a:avLst/>
          </a:prstGeom>
          <a:solidFill>
            <a:srgbClr val="FDF8EC"/>
          </a:solidFill>
          <a:ln/>
        </p:spPr>
      </p:sp>
      <p:sp>
        <p:nvSpPr>
          <p:cNvPr id="18" name="Shape 16"/>
          <p:cNvSpPr/>
          <p:nvPr/>
        </p:nvSpPr>
        <p:spPr>
          <a:xfrm>
            <a:off x="457200" y="4846320"/>
            <a:ext cx="45720" cy="548640"/>
          </a:xfrm>
          <a:prstGeom prst="rect">
            <a:avLst/>
          </a:prstGeom>
          <a:solidFill>
            <a:srgbClr val="C9A227"/>
          </a:solidFill>
          <a:ln/>
        </p:spPr>
      </p:sp>
      <p:sp>
        <p:nvSpPr>
          <p:cNvPr id="19" name="Text 17"/>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ask costs nothing. Every one of these is routinely signed by Oracle for buyers who ask at the right moment with a credible alternative priced.</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 of 30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18</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Procurement discovers a SaaS order auto renewed last week for another year at an 8% uplift; the non renewal notice window closed a month ago. The most accurate read is: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renewal is void because nobody at the customer approved it</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renewal stands: auto renewal on missed notice is a contract term working as written, and the fix is calendar discipline plus notice terms negotiated into future orders</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Oracle must offer a 30 day grace period by law</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uplift can be refused while keeping the service, since price was never re agreed</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Session 1 called this burn four. Whose failure was it?</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18</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It stands. The calendar was the contract term</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renewal is void because nobody at the customer approved it</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The renewal stands: auto renewal on missed notice is a contract term working as written, and the fix is calendar discipline plus notice terms negotiated into future orders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Oracle must offer a 30 day grace period by law</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uplift can be refused while keeping the service, since price was never re agreed</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Auto renewal language executes exactly as signed: consent was given at the original signature, no general grace period exists, and keeping the service while refusing its renewal price is not a position. What remains is commercial: Oracle sales teams sometimes unwind a fresh auto renewal to preserve a relationship, worth one polite escalation, but the durable fix is the boring one. Every notice window in a shared calendar with an owner, and non renewal by simple notice negotiated into the next order. The estates that never suffer burn four are the ones that treat dates as contract terms.</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18</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REVIEW DISCIPLINE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eight questions to answer before any cloud order is signed</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646938"/>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Precedence.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Which CSA version governs, and does the order state that its terms prevail for this order?</a:t>
            </a:r>
            <a:endParaRPr lang="en-US" sz="1600" dirty="0"/>
          </a:p>
        </p:txBody>
      </p:sp>
      <p:sp>
        <p:nvSpPr>
          <p:cNvPr id="6" name="Shape 4"/>
          <p:cNvSpPr/>
          <p:nvPr/>
        </p:nvSpPr>
        <p:spPr>
          <a:xfrm>
            <a:off x="457200" y="1835658"/>
            <a:ext cx="11274552" cy="0"/>
          </a:xfrm>
          <a:prstGeom prst="line">
            <a:avLst/>
          </a:prstGeom>
          <a:noFill/>
          <a:ln w="9525">
            <a:solidFill>
              <a:srgbClr val="E5E7EB"/>
            </a:solidFill>
            <a:prstDash val="solid"/>
          </a:ln>
        </p:spPr>
      </p:sp>
      <p:sp>
        <p:nvSpPr>
          <p:cNvPr id="7" name="Text 5"/>
          <p:cNvSpPr/>
          <p:nvPr/>
        </p:nvSpPr>
        <p:spPr>
          <a:xfrm>
            <a:off x="457200" y="194538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835658"/>
            <a:ext cx="10634472" cy="646938"/>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Renewal.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 happens at term end, at what price, with what notice, decided by which clause?</a:t>
            </a:r>
            <a:endParaRPr lang="en-US" sz="1600" dirty="0"/>
          </a:p>
        </p:txBody>
      </p:sp>
      <p:sp>
        <p:nvSpPr>
          <p:cNvPr id="9" name="Shape 7"/>
          <p:cNvSpPr/>
          <p:nvPr/>
        </p:nvSpPr>
        <p:spPr>
          <a:xfrm>
            <a:off x="457200" y="2482596"/>
            <a:ext cx="11274552" cy="0"/>
          </a:xfrm>
          <a:prstGeom prst="line">
            <a:avLst/>
          </a:prstGeom>
          <a:noFill/>
          <a:ln w="9525">
            <a:solidFill>
              <a:srgbClr val="E5E7EB"/>
            </a:solidFill>
            <a:prstDash val="solid"/>
          </a:ln>
        </p:spPr>
      </p:sp>
      <p:sp>
        <p:nvSpPr>
          <p:cNvPr id="10" name="Text 8"/>
          <p:cNvSpPr/>
          <p:nvPr/>
        </p:nvSpPr>
        <p:spPr>
          <a:xfrm>
            <a:off x="457200" y="259232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482596"/>
            <a:ext cx="10634472" cy="646938"/>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Exit.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How long is data retrieval, in what format, with what assistance, at what cost?</a:t>
            </a:r>
            <a:endParaRPr lang="en-US" sz="1600" dirty="0"/>
          </a:p>
        </p:txBody>
      </p:sp>
      <p:sp>
        <p:nvSpPr>
          <p:cNvPr id="12" name="Shape 10"/>
          <p:cNvSpPr/>
          <p:nvPr/>
        </p:nvSpPr>
        <p:spPr>
          <a:xfrm>
            <a:off x="457200" y="3129534"/>
            <a:ext cx="11274552" cy="0"/>
          </a:xfrm>
          <a:prstGeom prst="line">
            <a:avLst/>
          </a:prstGeom>
          <a:noFill/>
          <a:ln w="9525">
            <a:solidFill>
              <a:srgbClr val="E5E7EB"/>
            </a:solidFill>
            <a:prstDash val="solid"/>
          </a:ln>
        </p:spPr>
      </p:sp>
      <p:sp>
        <p:nvSpPr>
          <p:cNvPr id="13" name="Text 11"/>
          <p:cNvSpPr/>
          <p:nvPr/>
        </p:nvSpPr>
        <p:spPr>
          <a:xfrm>
            <a:off x="457200" y="323926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129534"/>
            <a:ext cx="10634472" cy="646938"/>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Suspension.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For what causes, with what notice and cure, scoped to what?</a:t>
            </a:r>
            <a:endParaRPr lang="en-US" sz="1600" dirty="0"/>
          </a:p>
        </p:txBody>
      </p:sp>
      <p:sp>
        <p:nvSpPr>
          <p:cNvPr id="15" name="Shape 13"/>
          <p:cNvSpPr/>
          <p:nvPr/>
        </p:nvSpPr>
        <p:spPr>
          <a:xfrm>
            <a:off x="457200" y="3776472"/>
            <a:ext cx="11274552" cy="0"/>
          </a:xfrm>
          <a:prstGeom prst="line">
            <a:avLst/>
          </a:prstGeom>
          <a:noFill/>
          <a:ln w="9525">
            <a:solidFill>
              <a:srgbClr val="E5E7EB"/>
            </a:solidFill>
            <a:prstDash val="solid"/>
          </a:ln>
        </p:spPr>
      </p:sp>
      <p:sp>
        <p:nvSpPr>
          <p:cNvPr id="16" name="Text 14"/>
          <p:cNvSpPr/>
          <p:nvPr/>
        </p:nvSpPr>
        <p:spPr>
          <a:xfrm>
            <a:off x="457200" y="388620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3776472"/>
            <a:ext cx="10634472" cy="646938"/>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Change.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Which referenced documents can move mid term, and what is pinned?</a:t>
            </a:r>
            <a:endParaRPr lang="en-US" sz="1600" dirty="0"/>
          </a:p>
        </p:txBody>
      </p:sp>
      <p:sp>
        <p:nvSpPr>
          <p:cNvPr id="18" name="Shape 16"/>
          <p:cNvSpPr/>
          <p:nvPr/>
        </p:nvSpPr>
        <p:spPr>
          <a:xfrm>
            <a:off x="457200" y="4423410"/>
            <a:ext cx="11274552" cy="0"/>
          </a:xfrm>
          <a:prstGeom prst="line">
            <a:avLst/>
          </a:prstGeom>
          <a:noFill/>
          <a:ln w="9525">
            <a:solidFill>
              <a:srgbClr val="E5E7EB"/>
            </a:solidFill>
            <a:prstDash val="solid"/>
          </a:ln>
        </p:spPr>
      </p:sp>
      <p:sp>
        <p:nvSpPr>
          <p:cNvPr id="19" name="Text 17"/>
          <p:cNvSpPr/>
          <p:nvPr/>
        </p:nvSpPr>
        <p:spPr>
          <a:xfrm>
            <a:off x="457200" y="453313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6</a:t>
            </a:r>
            <a:endParaRPr lang="en-US" sz="1800" dirty="0"/>
          </a:p>
        </p:txBody>
      </p:sp>
      <p:sp>
        <p:nvSpPr>
          <p:cNvPr id="20" name="Text 18"/>
          <p:cNvSpPr/>
          <p:nvPr/>
        </p:nvSpPr>
        <p:spPr>
          <a:xfrm>
            <a:off x="1097280" y="4423410"/>
            <a:ext cx="10634472" cy="646938"/>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Metrics.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Which service description defines the billing metric, and does the definition match how you will actually use it?</a:t>
            </a:r>
            <a:endParaRPr lang="en-US" sz="1600" dirty="0"/>
          </a:p>
        </p:txBody>
      </p:sp>
      <p:sp>
        <p:nvSpPr>
          <p:cNvPr id="21" name="Shape 19"/>
          <p:cNvSpPr/>
          <p:nvPr/>
        </p:nvSpPr>
        <p:spPr>
          <a:xfrm>
            <a:off x="457200" y="5070348"/>
            <a:ext cx="11274552" cy="0"/>
          </a:xfrm>
          <a:prstGeom prst="line">
            <a:avLst/>
          </a:prstGeom>
          <a:noFill/>
          <a:ln w="9525">
            <a:solidFill>
              <a:srgbClr val="E5E7EB"/>
            </a:solidFill>
            <a:prstDash val="solid"/>
          </a:ln>
        </p:spPr>
      </p:sp>
      <p:sp>
        <p:nvSpPr>
          <p:cNvPr id="22" name="Text 20"/>
          <p:cNvSpPr/>
          <p:nvPr/>
        </p:nvSpPr>
        <p:spPr>
          <a:xfrm>
            <a:off x="457200" y="51800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7</a:t>
            </a:r>
            <a:endParaRPr lang="en-US" sz="1800" dirty="0"/>
          </a:p>
        </p:txBody>
      </p:sp>
      <p:sp>
        <p:nvSpPr>
          <p:cNvPr id="23" name="Text 21"/>
          <p:cNvSpPr/>
          <p:nvPr/>
        </p:nvSpPr>
        <p:spPr>
          <a:xfrm>
            <a:off x="1097280" y="5070348"/>
            <a:ext cx="10634472" cy="646938"/>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SLA.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 do misses pay, who claims, and who is monitoring independently?</a:t>
            </a:r>
            <a:endParaRPr lang="en-US" sz="1600" dirty="0"/>
          </a:p>
        </p:txBody>
      </p:sp>
      <p:sp>
        <p:nvSpPr>
          <p:cNvPr id="24" name="Shape 22"/>
          <p:cNvSpPr/>
          <p:nvPr/>
        </p:nvSpPr>
        <p:spPr>
          <a:xfrm>
            <a:off x="457200" y="5717286"/>
            <a:ext cx="11274552" cy="0"/>
          </a:xfrm>
          <a:prstGeom prst="line">
            <a:avLst/>
          </a:prstGeom>
          <a:noFill/>
          <a:ln w="9525">
            <a:solidFill>
              <a:srgbClr val="E5E7EB"/>
            </a:solidFill>
            <a:prstDash val="solid"/>
          </a:ln>
        </p:spPr>
      </p:sp>
      <p:sp>
        <p:nvSpPr>
          <p:cNvPr id="25" name="Text 23"/>
          <p:cNvSpPr/>
          <p:nvPr/>
        </p:nvSpPr>
        <p:spPr>
          <a:xfrm>
            <a:off x="457200" y="582701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8</a:t>
            </a:r>
            <a:endParaRPr lang="en-US" sz="1800" dirty="0"/>
          </a:p>
        </p:txBody>
      </p:sp>
      <p:sp>
        <p:nvSpPr>
          <p:cNvPr id="26" name="Text 24"/>
          <p:cNvSpPr/>
          <p:nvPr/>
        </p:nvSpPr>
        <p:spPr>
          <a:xfrm>
            <a:off x="1097280" y="5717286"/>
            <a:ext cx="10634472" cy="646938"/>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Dates.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window in the order, in whose calendar, owned by whom?</a:t>
            </a:r>
            <a:endParaRPr lang="en-US" sz="1600" dirty="0"/>
          </a:p>
        </p:txBody>
      </p:sp>
      <p:sp>
        <p:nvSpPr>
          <p:cNvPr id="27" name="Shape 25"/>
          <p:cNvSpPr/>
          <p:nvPr/>
        </p:nvSpPr>
        <p:spPr>
          <a:xfrm>
            <a:off x="457200" y="6473952"/>
            <a:ext cx="11274552" cy="0"/>
          </a:xfrm>
          <a:prstGeom prst="line">
            <a:avLst/>
          </a:prstGeom>
          <a:noFill/>
          <a:ln w="9525">
            <a:solidFill>
              <a:srgbClr val="E5E7EB"/>
            </a:solidFill>
            <a:prstDash val="solid"/>
          </a:ln>
        </p:spPr>
      </p:sp>
      <p:sp>
        <p:nvSpPr>
          <p:cNvPr id="28" name="Text 2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 of 30</a:t>
            </a:r>
            <a:endParaRPr lang="en-US" sz="850" dirty="0"/>
          </a:p>
        </p:txBody>
      </p:sp>
      <p:sp>
        <p:nvSpPr>
          <p:cNvPr id="29" name="Text 2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18</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Session 2,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One. The cloud stack is CSA, order, service descriptions, and policies, and the order's special terms sit at the top of precedence, which is why every protection you care about must land there.</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Two. The CSA's defaults are suspension rights, auto renewal, narrow retrieval windows, revisable policies, and credit only SLAs, all of it survivable, none of it improvable after signature.</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Three. The negotiable list is real and routinely granted, caps, carryover, retrieval, cure, notice, co termination, to buyers who ask at signature with an alternative priced.</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3: Cloud ordering documents. The Universal Credits order and the SaaS subscription order, line by line, and how to read a quote like an analyst.</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Oracle Cloud Management  |  Session 2 of 30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16 / 18</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HOMEWORK · ABOUT AN HOUR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This week: read your own CSA</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Get the documents.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Your signed CSA and your two largest cloud orders. If nobody can produce them inside a day, that finding matters more than the homework.</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Run the eight questions.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review discipline slide, against one real order. Write the answers down; the blanks are your exposure list.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the retrieval clause.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Your data retrieval window and format at termination, verbatim. Decide whether your exit threat is currently real.</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Check the special terms.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List every negotiated special term across your orders. If the list is empty, session 1's burns are all live.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Stamp one date.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nearest renewal notice window in the estate, into the calendar, with an owner, today.</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17 / 18</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reads, all free on redresscompliance.com</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Each one extends a thread from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contract clause negotiation playbook</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redresscompliance.com/oracle-contract-clause-negotiation-playbook</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clause by clause markup habit, applied across Oracle paper.</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cloud contracts and credits for CIOs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redresscompliance.com/oracle-cloud-contracts-and-credits-for-cios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stack from the executive seat, with the decisions that belong at that altitude.</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OMA vs OLSA vs OCA: Oracle agreement structures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redresscompliance.com/oracle-oma-vs-olsa-vs-oca-agreement-structure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Where the CSA sits in Oracle's family of masters, and what governs what.</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cloud licensing policy 2026</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redresscompliance.com/oracle-cloud-licensing-policy-2026</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policy layer in current form, the documents Oracle can move mid term.</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Multicloud Universal Credits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redresscompliance.com/oracle-multicloud-universal-credits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How the newest order type slots into the same stack, before session 3 dissects orders.</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 of 30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18</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WELCOME AND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things you will walk away with</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architecture.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How the CSA, orders, service descriptions, and policies fit together, and the precedence rule that resolves conflicts.</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contrast.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Where the CSA differs from the OMA you may know, and why your old protections did not follow you into the cloud.</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danger clauses.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Suspension, auto renewal, data retrieval at termination, and unilateral policy change, read closely.</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SLA reality.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 a missed service level actually pays you, and the claim mechanics that decide whether you ever see it.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negotiable list.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short list of CSA and order terms buyers with leverage genuinely obtain, so you ask for the right things.</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18</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CLOUD CONTRACT STACK</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Four layers, one precedence rule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Every Oracle cloud purchase assembles the same stack. Know which layer a term lives on and you know how hard it is to change.</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1 · The CSA, the master</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Signed once, governs every cloud order under it: usage rights, suspension, liability, indemnity, termination, data. Negotiated rarely, so its defaults are what most customers live with.</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2 · The ordering document</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commercial layer: services, quantities, prices, term, renewal language, and any special terms. For that order, a special term here overrides the master. This is where negotiation value lands.</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3 · Service descriptions</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Per service: the metric, who counts, minimums, entitlements, environments. Incorporated by reference, written by Oracle, and where the money quietly hides.</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4 · The policy layer</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Hosting and delivery policies, SLAs, support policy, the data processing agreement. Also incorporated by reference, and Oracle can revise most of them without your signature.</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Precedence for a given order: the order's special terms, then the CSA, then the referenced documents, exactly why session 3 lives on the ordering document.</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 of 30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18</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CSA VERSUS OMA</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Why your OMA instincts mislead you here</a:t>
            </a:r>
            <a:endParaRPr lang="en-US" sz="27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684417"/>
                <a:gridCol w="4116106"/>
                <a:gridCol w="4474029"/>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DIMENSION</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OMA, THE LICENSE WORLD</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CSA, THE SERVICES WORLD</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grant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Perpetual right to use what you bought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Right to access services for the paid term, no residual rights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Verification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Audit clause: 45 days notice, scripts, findings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No audit needed; Oracle meters the service and sees overuse directly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Oracle's kill switch</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None; your licenses run regardless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Suspension rights for breach, non payment, and acceptable use violations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End of relationship</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Licenses survive, support lapses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Access ends; data retrieval only within a limited post termination window</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Changeability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Terms fixed until you sign something new</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Referenced policies and service descriptions revisable by Oracle mid term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negotiated OMA protections your team won over 20 years do not apply to a single subscription dollar unless renegotiated into the cloud stack.</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 of 30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18</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CLAUSES THAT MATTER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Read these five before anyone signs anything</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Suspension.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Oracle may suspend services for non payment, breach, or acceptable use issues. Suspension of a production ERP is an outage; the notice and cure language is the whole protection.</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Auto renewal and notice.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Orders commonly renew for like terms unless written non renewal notice lands in the stated window. Miss it and you bought another year at whatever the renewal price is.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Data retrieval.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After termination, a limited window to retrieve your data in a defined format, then deletion. The window and format decide whether your exit threat is real.</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Unilateral change.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Policies and service descriptions can be updated by Oracle. The CSA promise is usually no material reduction of the purchased service during the term; everything softer can move.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Liability and indemnity.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Caps tied to amounts paid, carve outs, and an IP indemnity with conditions. Standard vendor paper, but the cap arithmetic matters when the service holds your ERP.</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18</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Your Fusion order contains a negotiated special term capping renewal uplift at 3%. The CSA is silent on renewal pricing, and the service description says pricing may change at renewal. At renewal, which governs?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service description; it is the most specific document</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CSA; the master always beats the order</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order's special term; for that order it sits at the top of the precedence stack</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Whichever document Oracle's renewal quote cites</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Recall the stack: order, master, referenced documents.</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18</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order's special term wins for that order</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service description; it is the most specific document</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CSA; the master always beats the order</a:t>
            </a:r>
            <a:endParaRPr lang="en-US" sz="1650" dirty="0"/>
          </a:p>
        </p:txBody>
      </p:sp>
      <p:sp>
        <p:nvSpPr>
          <p:cNvPr id="12" name="Shape 10"/>
          <p:cNvSpPr/>
          <p:nvPr/>
        </p:nvSpPr>
        <p:spPr>
          <a:xfrm>
            <a:off x="457200" y="2889504"/>
            <a:ext cx="11274552" cy="621792"/>
          </a:xfrm>
          <a:prstGeom prst="rect">
            <a:avLst/>
          </a:prstGeom>
          <a:solidFill>
            <a:srgbClr val="EAF3EC"/>
          </a:solidFill>
          <a:ln w="19050">
            <a:solidFill>
              <a:srgbClr val="2E7D46"/>
            </a:solidFill>
            <a:prstDash val="solid"/>
          </a:ln>
        </p:spPr>
      </p:sp>
      <p:sp>
        <p:nvSpPr>
          <p:cNvPr id="13" name="Shape 11"/>
          <p:cNvSpPr/>
          <p:nvPr/>
        </p:nvSpPr>
        <p:spPr>
          <a:xfrm>
            <a:off x="621792" y="2980944"/>
            <a:ext cx="438912" cy="438912"/>
          </a:xfrm>
          <a:prstGeom prst="rect">
            <a:avLst/>
          </a:prstGeom>
          <a:solidFill>
            <a:srgbClr val="2E7D46"/>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The order's special term; for that order it sits at the top of the precedence stack   ✓</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Whichever document Oracle's renewal quote cites</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negotiated special term in the ordering document controls that order, over the CSA's defaults and over anything incorporated by reference. That is the entire reason protections must land in the order: the service description is Oracle's document and revisable, the CSA is rarely reopened, but the order is signed fresh every time. The renewal quote citing something does not make it governing; renewal systems routinely miss special terms, and the customer who cites the signed cap gets it honored.</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18</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WHAT ORACLE CAN CHANGE MID TERM</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moving parts versus the fixed parts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Knowing which layer moves tells you what to pin into the order while you have leverage.</a:t>
            </a:r>
            <a:endParaRPr lang="en-US" sz="1350" dirty="0"/>
          </a:p>
        </p:txBody>
      </p:sp>
      <p:sp>
        <p:nvSpPr>
          <p:cNvPr id="5" name="Shape 3"/>
          <p:cNvSpPr/>
          <p:nvPr/>
        </p:nvSpPr>
        <p:spPr>
          <a:xfrm>
            <a:off x="457200" y="1463040"/>
            <a:ext cx="3624072" cy="3200400"/>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Oracle can move</a:t>
            </a:r>
            <a:endParaRPr lang="en-US" sz="1450" dirty="0"/>
          </a:p>
        </p:txBody>
      </p:sp>
      <p:sp>
        <p:nvSpPr>
          <p:cNvPr id="8" name="Text 6"/>
          <p:cNvSpPr/>
          <p:nvPr/>
        </p:nvSpPr>
        <p:spPr>
          <a:xfrm>
            <a:off x="64008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Policy documents: hosting and delivery, support policy, SLA definitions, security practices. Service descriptions for future orders. List prices and the rate card for anything not locked. The published program rules around things like Support Rewards.</a:t>
            </a:r>
            <a:endParaRPr lang="en-US" sz="1250" dirty="0"/>
          </a:p>
        </p:txBody>
      </p:sp>
      <p:sp>
        <p:nvSpPr>
          <p:cNvPr id="9" name="Shape 7"/>
          <p:cNvSpPr/>
          <p:nvPr/>
        </p:nvSpPr>
        <p:spPr>
          <a:xfrm>
            <a:off x="4282440" y="1463040"/>
            <a:ext cx="3624072" cy="3200400"/>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Oracle promises not to reduce</a:t>
            </a:r>
            <a:endParaRPr lang="en-US" sz="1450" dirty="0"/>
          </a:p>
        </p:txBody>
      </p:sp>
      <p:sp>
        <p:nvSpPr>
          <p:cNvPr id="12" name="Text 10"/>
          <p:cNvSpPr/>
          <p:nvPr/>
        </p:nvSpPr>
        <p:spPr>
          <a:xfrm>
            <a:off x="446532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material functionality of the service you bought, during the paid term. This is the CSA's core comfort, and it is narrower than it sounds: material is Oracle's word to argue, and the term is only as long as you paid for.</a:t>
            </a:r>
            <a:endParaRPr lang="en-US" sz="1250" dirty="0"/>
          </a:p>
        </p:txBody>
      </p:sp>
      <p:sp>
        <p:nvSpPr>
          <p:cNvPr id="13" name="Shape 11"/>
          <p:cNvSpPr/>
          <p:nvPr/>
        </p:nvSpPr>
        <p:spPr>
          <a:xfrm>
            <a:off x="8107680" y="1463040"/>
            <a:ext cx="3624072" cy="3200400"/>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Only you can pin</a:t>
            </a:r>
            <a:endParaRPr lang="en-US" sz="1450" dirty="0"/>
          </a:p>
        </p:txBody>
      </p:sp>
      <p:sp>
        <p:nvSpPr>
          <p:cNvPr id="16" name="Text 14"/>
          <p:cNvSpPr/>
          <p:nvPr/>
        </p:nvSpPr>
        <p:spPr>
          <a:xfrm>
            <a:off x="829056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Renewal caps and price holds, carryover on credits, extended data retrieval, suspension cure periods, named service levels with teeth. All of it exists only as special terms in an order, negotiated before signature.</a:t>
            </a:r>
            <a:endParaRPr lang="en-US" sz="1250" dirty="0"/>
          </a:p>
        </p:txBody>
      </p:sp>
      <p:sp>
        <p:nvSpPr>
          <p:cNvPr id="17" name="Shape 15"/>
          <p:cNvSpPr/>
          <p:nvPr/>
        </p:nvSpPr>
        <p:spPr>
          <a:xfrm>
            <a:off x="457200" y="4846320"/>
            <a:ext cx="11274552" cy="548640"/>
          </a:xfrm>
          <a:prstGeom prst="rect">
            <a:avLst/>
          </a:prstGeom>
          <a:solidFill>
            <a:srgbClr val="FDF8EC"/>
          </a:solidFill>
          <a:ln/>
        </p:spPr>
      </p:sp>
      <p:sp>
        <p:nvSpPr>
          <p:cNvPr id="18" name="Shape 16"/>
          <p:cNvSpPr/>
          <p:nvPr/>
        </p:nvSpPr>
        <p:spPr>
          <a:xfrm>
            <a:off x="457200" y="4846320"/>
            <a:ext cx="45720" cy="548640"/>
          </a:xfrm>
          <a:prstGeom prst="rect">
            <a:avLst/>
          </a:prstGeom>
          <a:solidFill>
            <a:srgbClr val="C9A227"/>
          </a:solidFill>
          <a:ln/>
        </p:spPr>
      </p:sp>
      <p:sp>
        <p:nvSpPr>
          <p:cNvPr id="19" name="Text 17"/>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pattern for the whole course: the defaults serve Oracle, the order serves whoever negotiated it.</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 of 30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18</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SLAS AND SERVICE CREDITS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a missed service level actually pays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remedy is credits.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percentage of the affected service's monthly fee, on a sliding scale by availability band. Not damages, not a refund, not termination rights at the first miss.</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Credits are the sole remedy.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SLA is drafted as your exclusive remedy for availability failures, which is exactly why the numbers are small and the process is yours to run.</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You must claim.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Credits are not automatic. A claim within the stated window, with your evidence of the outage and its scope, or nothing is owed.</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Measure independently.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Oracle's status page is Oracle's evidence. Your own monitoring of the services you depend on is what makes a claim, and a negotiation posture, credible.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Escalation is commercial.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Repeated misses rarely pay out meaningfully in credits; they pay out at the renewal, as pricing and terms, if you documented them all year.</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18</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18</Slides>
  <Notes>18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18</vt:i4>
      </vt:variant>
    </vt:vector>
  </HeadingPairs>
  <TitlesOfParts>
    <vt:vector size="21"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2026-08-12T09:01:50Z</dcterms:created>
  <dcterms:modified xsi:type="dcterms:W3CDTF">2026-08-12T09:01:50Z</dcterms:modified>
</cp:coreProperties>
</file>