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19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HCM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system that counts everyone, priced by the count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Hosted Employee from definition to invoice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Global counting, rate bands, and the HCM levers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the workforce metric and its definition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18: the population method</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RATE BANDS AND PACKAGING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tier arithmetic sellers would rather skip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Bands step rates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employee rates fall as population tiers rise. Know which band your population lands in, and price the marginal employee, not the average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Boundaries are negotiable.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46,000 workforce near a 50,000 band boundary can often be priced at the next band's rate: growth is coming, and the seller wants the bigger deal on the books.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stack compounds.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Six modules on 46,000 people means a small per module rate difference is seven figures a year. Negotiate the stack price, not module by module.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Suites versus modules.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HCM sells talent bundles and suite pricing. Session 18's bundle test applies unchanged: dollars against deployment, never discount percentages against list.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Growth pricing cuts both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Bands reward growth automatically, but shrinkage does not travel backwards: a workforce that falls below a band boundary keeps the old quantity until renewal, the third check's subject.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HCM NEGOTIATION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moves in an HCM deal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levers, in descending order of the money they move.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Competitive tension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HCM has the credible alternatives Oracle's other pillars lack: Workday and SuccessFactors win these deals routinely, and everyone knows it. A real, visible evaluation is worth more discount than any other lever in this module, and it only exists before signature.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Scope and definition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Entity scoping, the workforce definition amendments from session 16, payroll by jurisdiction. These set the population multiplier, and the population multiplies everything.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Structure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Ramps by deployment wave, price holds for later entities and modules, the renewal cap, and workforce adjustment language for divestitures, the clause almost nobody asks for and everyone eventually wants.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Rate and bands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discount percentage and the band boundaries, last, after the other three have set what the percentage applies to.</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of operations is the lesson: population, then structure, then price. A great discount on an unscoped global workforce is a bad deal wearing a good number.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years into a five year HCM term, you divest a division: the workforce drops from 46,000 to 39,000. The subscription bills 46,000. What happens, and what would have changed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bill drops to 39,000 at the next invoice; SaaS tracks headcount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renewal: quantities do not come down mid term, and the fix was divestiture adjustment language negotiated at signature, when it costs almost nothing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audits the divestiture and reprices upward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divested entity keeps using your subscription until your term ends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direction do mid term quantity changes travel? And who carried the risk of that asymmetry?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Quantities travel one way mid term, unless you negotiated the other lane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bill drops to 39,000 at the next invoice; SaaS tracks headcount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until renewal: quantities do not come down mid term, and the fix was divestiture adjustment language negotiated at signature, when it costs almost nothing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audits the divestiture and reprices upward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divested entity keeps using your subscription until your term ends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mid term asymmetry has been a drumbeat since session 16 and here is its sharpest edge: headcount growth flows into the count at true up, headcount shrinkage flows nowhere until renewal, so for three remaining years you pay for 7,000 people who no longer work for you. The fix existed, and it was nearly free: divestiture and workforce adjustment language on the original order, a clause granting quantity reduction rights on qualifying corporate events, which sellers concede at signature because nobody expects to use it, and refuse at the event because by then it is worth exactly what it costs. A describes a metric that bills like a utility; Hosted Employee is a committed quantity that true ups, not a meter that runs backwards. D is its own violation: the divested entity is no longer an affiliate under your order's scope, and letting it ride your subscription is unlicensed use on the cleanest paper trail imaginable, transition service agreements for HCM access get negotiated with Oracle, module 6 covers the whole corporate events playbook. The rule: negotiate the down lane while you are signing the up lane.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HCM BUYER'S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session on one page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goes in the file before an HCM Cloud signature.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population file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workforce definition read aloud with seasonal and contractor amendments negotiated. The entity list scoped to deployment waves, with price holds for the rest. Payroll scoped by localized jurisdiction. M&amp;A and divestiture adjustment language on the order.</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commercial file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rate stack priced as a stack against the scoped population. Band boundaries negotiated where the workforce sits near one. Session 18's bundle test on any suite offer. Ramp, cap, and holds per session 17.</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leverage file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real alternative evaluated visibly, because HCM is where Oracle's competition is most credible and a live Workday evaluation moves more money than every other lever combined.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closes module 4 with the migration: moving the on premises application estate to SaaS, what happens to the perpetual licenses, and the point of no return.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HCM bills population times rate stack adjusted by bands, three multipliers negotiated separately, and the population multiplier, entities, definitions, jurisdictions, moves the most money.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Multinationals settle four counting questions at the order, which entities, which workers, which payroll countries, what happens at M&amp;A, because every one is cheap at signature and expensive at renewal.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Quantities travel one way mid term, so the divestiture adjustment clause is negotiated while signing the growth lane, and HCM's uniquely credible competition is spent before signature or wasted.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20 closes module 4: migrating on premises applications to SaaS. Trading support streams for subscriptions, what happens to your perpetual licenses, and the point of no return.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population file for your workforce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real workforce.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HR systems: employees, contractors, temps, and seasonal patterns by month, per legal entity. The number Oracle will eventually count, computed by you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entities to waves.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HCM is deployed or planned: which entities are actually live, and what does the order's scope language say counts. Compute the gap.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payroll geography.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Countries where you run payroll versus countries the vendor localizes. Any subscription covering the difference is the check two finding, in your own estate.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down lane.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your order for divestiture or workforce adjustment language. If it is absent, note what a 15 percent workforce drop would cost you to the end of term.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bands.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your population's band and its boundaries. If you sit within 10 percent of a boundary, that is a renewal argument worth writing down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HCM Cloud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redresscompliance.com/oracle-hcm-cloud-licensing-guide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module families and the workforce metric, in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Hosted Named User versus Hosted Employee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redresscompliance.com/oracle-erp-cloud-licensing-models-hosted-named-user-vs-hosted-employee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 mechanics behind the population multiplier.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Workday versus Oracle HCM licensing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redresscompliance.com/workday-vs-oracle-hcm-cloud-licensing-cost-comparison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competitive tension lever, with numbers on both sides.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Workday versus Oracle versus SuccessFactors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redresscompliance.com/workday-vs-oracle-hcm-vs-successfactors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way market that makes HCM Oracle's most contestable deal.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modules 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redresscompliance.com/oracle-fusion-modules-list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catalog, including the HCM families and what requires what.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landscape.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 HR, talent, payroll, and workforce management: what each module family covers and how each prices on the workforce.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at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Hosted Employee turns into an invoice: population, per module rates, tiered bands, and what moves each piece.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Global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Entity scope, phased country rollouts, payroll localization, and the counting questions multinationals must settle before signature.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genuinely negotiable in HCM: definition amendments, entity scoping, band boundaries, and the strongest competitive tension in the Oracle portfolio.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playbook.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HCM order built the module 4 way: scoped population, staged rollout, protected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HCM MODULE LANDSCAPE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module families, one metric</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30729"/>
                <a:gridCol w="5073548"/>
                <a:gridCol w="357027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COVERS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PRICING NOTE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HR (Global HR)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person record, org structures, self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 everything else requires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Talent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Recruiting, onboarding, performance, learning, succession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module on the same workforce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Payroll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Payroll processing per supported country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Priced per employee, per country localization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Workforce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Time and labor, absence, scheduling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modules that touch hourly and seasonal staff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Almost everything prices per Hosted Employee, on the same workforce, module by module. Which means the estate's total bill is roughly rate stack times population: every module added multiplies the same big number, and every person added multiplies the whole stack.</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HOSTED EMPLOYEE IN PRACTICE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From definition to invoice, three multipliers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16 gave you the definition. Here is how it becomes a number on a bill.</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population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workforce as the service description defines it, for the entities in scope. The definition argument from session 16 and the entity scope argument from this session both land here, and this is the biggest multiplier.</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rate stack</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module adds its per employee rate on the same population. Core HR plus four talent modules plus time and labor is six rates on one workforce: challenge modules, not just rates.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bands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Rates step down in volume tiers. Where your population sits against the band boundaries changes unit economics, and boundaries are as negotiable as the rates between them.</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invoice is population times rate stack, adjusted by bands. Three multipliers, three separate negotiations, and sellers prefer to discuss only the middle 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group with 46,000 employees worldwide deploys HCM in phase one to its US and UK entities: 12,000 employees. The quote prices Core HR and talent at 46,000 Hosted Employees. What decides which number you pay for?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46,000; the metric always counts the global workforce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12,000 automatically; you pay for what you deploy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order's entity and population scope: as written it may well mean 46,000, and the fix is scoping the order to the deploying entities with price holds for the rest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the implementation partner's workbook says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would the contract even say 12,000? Which document scopes the population?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order scopes the population, or the definition scopes it for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46,000; the metric always counts the global workforce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12,000 automatically; you pay for what you deploy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order's entity and population scope: as written it may well mean 46,000, and the fix is scoping the order to the deploying entities with price holds for the rest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the implementation partner's workbook says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Neither A nor B is a law of nature; both are possible orders. An order whose scope covers the customer and its affiliates, unqualified, prices the global 46,000 from day one, three years of subscriptions for 34,000 people with no go live date, and that is exactly how the default quote arrives. The fix is contractual, not operational: scope the order to the named deploying entities, 12,000, and carry the remaining entities as price holds at today's rates, exercised as each wave deploys, session 18's start narrow, hold wide, at workforce scale. B's instinct is right but self executing it is not, deployment does not scope a contract, words do. And D should sound familiar from last session: the sizing provenance rule applies to workforces exactly as it applies to users. The multinational rule: the entity list on the order is the population, so the entity list is the negotiation.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GLOBAL WORKFORCE COUNTING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counting questions multinationals must settle at the order</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3881403"/>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DEFAULT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NEGOTIATED ANSWER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Which entities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customer and its affiliates, sweeping everything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entities per deployment wave, holds for the 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Which workers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Employees plus contractors and temps per the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16's amendments: seasonal bands, contractor carve outs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Which countries get payroll?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Payroll priced wherever deployed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countries Oracle localizes; partner payroll elsewhere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happens at M&amp;A?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Acquired headcount joins the count at the next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 priced acquisition bands, module 6's territory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is cheap to settle at signature and expensive to settle at renewal. The clip is a worked example of the first row, at scale.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operate in 14 countries. Oracle payroll is localized for 6 of them. The quote includes payroll for the full 46,000 workforce. The analyst's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it; global payroll from one vendor is simpler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Scope payroll to the localized countries' population only, run partner or local payroll elsewhere, and hold prices for countries Oracle localizes later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no Oracle payroll at all; localization gaps make it worthless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it but only run it in 6 countries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payroll subscription do in a country where the product cannot legally run payroll?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Scope payroll to where the product actually works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it; global payroll from one vendor is simpler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Scope payroll to the localized countries' population only, run partner or local payroll elsewhere, and hold prices for countries Oracle localizes later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no Oracle payroll at all; localization gaps make it worthless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it but only run it in 6 countries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Payroll is the most jurisdiction bound module in the portfolio: statutory rules, tax engines, filings, all per country, and a payroll subscription in a country without Oracle localization is a subscription to software that cannot legally do the job there. B scopes the spend to the six countries where the product works, priced on their population, not the global count, runs proven local or partner payroll elsewhere, and holds rates for countries Oracle localizes later, so expansion prices at today's competition. A buys simplicity that does not exist, the unlocalized countries still need local payroll, so you would pay twice for eight of fourteen. D is A with the shelfware acknowledged upfront: paying on 46,000 while running 6 countries is the population mismatch from check one, replayed on the most expensive module family. C throws away the six countries where Oracle payroll may genuinely consolidate vendors well. The generalizable move: modules whose value is jurisdiction bound get scoped by jurisdiction, priced by jurisdiction population, and expanded by price hold.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19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2026-08-12T22:56:15Z</dcterms:created>
  <dcterms:modified xsi:type="dcterms:W3CDTF">2026-08-12T22:56:15Z</dcterms:modified>
</cp:coreProperties>
</file>