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notesMasterIdLst>
    <p:notesMasterId r:id="rId19"/>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notesMaster" Target="notesMasters/notesMaster1.xml"/><Relationship Id="rId20" Type="http://schemas.openxmlformats.org/officeDocument/2006/relationships/presProps" Target="presProps.xml"/><Relationship Id="rId21" Type="http://schemas.openxmlformats.org/officeDocument/2006/relationships/viewProps" Target="viewProps.xml"/><Relationship Id="rId22" Type="http://schemas.openxmlformats.org/officeDocument/2006/relationships/theme" Target="theme/theme1.xml"/><Relationship Id="rId23"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ORACLE CLOUD MANAGEMENT · SESSION 14 OF 30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Oracle Database at AWS, Azure, and Google Cloud</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Oracle's cloud, inside their buildings</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The Database at constructs and their commercial plumbing</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Multicloud Universal Credits, and when the middle path wins</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Builds 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Session 12: the native AWS paths these compete with</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Next: session 15, the platform TCO capstone</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26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14 of 30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17</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AGAINST THE ALTERNATIVES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database options in an AWS centric estate, side by side</a:t>
            </a:r>
            <a:endParaRPr lang="en-US" sz="2700" dirty="0"/>
          </a:p>
        </p:txBody>
      </p:sp>
      <p:graphicFrame>
        <p:nvGraphicFramePr>
          <p:cNvPr id="11"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957260"/>
                <a:gridCol w="4251061"/>
                <a:gridCol w="4066232"/>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OPTION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STRONGEST SUIT</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THE CATCH</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RDS license included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Simplicity; zero Oracle relationship</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SE2 only; builds no asset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RDS or EC2 BYOL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Uses the shelf; stays native AWS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vCPU counting; feature ceilings on RDS; ops burden on EC2</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Database at AWS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Full Oracle stack, Exadata and Autonomous, beside the apps; OCI ratios and constructs; marketplace burn down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triangle of contracts; Oracle relationship deepens; premium service pricing</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OCI proper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Best license capacity and rates; Support Rewards uncontested</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apps are not there; latency and egress between clouds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Database at exists for exactly one estate shape: apps committed to a hyperscaler, database workloads that want Oracle's engineered stack. For that shape it is often the honest winner; for others it is an expensive compromise.</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14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17</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WHEN DATABASE AT WINS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five conditions that make the middle path the right one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apps are staying.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application estate is committed to AWS or Azure for reasons that are not up for debate: skills, data gravity, the rest of the stack. The database question is being answered inside that constraint.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workload wants the Oracle stack.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Exadata performance, Autonomous features, RAC: capabilities RDS and EC2 genuinely cannot provide. If SE2 on RDS would do, this is the wrong aisle.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Latency matters.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Chatty app to database traffic that cannot survive a cross cloud round trip. Colocation is the construct's entire physical point.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 commitment is hungry.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 underconsumed EDP or MACC that marketplace routed Oracle spend can feed. The triangle's arbitrage, pointed at your own obligations.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shelf is real.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BYOL entitlements that convert at OCI ratios make the service economics work. An empty shelf pays the premium in full.</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14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17</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 estate's apps are locked to Azure, its Oracle EE databases need RAC, its Azure MACC is underconsumed, and it holds a full shelf of supported EE licenses. The database platform call is: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Azure VMs with self managed Oracle: keep it native</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Database at Azure on BYOL, purchased through the Azure Marketplace: RAC on Oracle's stack beside the apps, OCI ratios on the shelf, and the MACC fed by the spend</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OCI proper: best ratios win regardless of where the apps are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RDS on AWS: add a third cloud for the database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Walk the five conditions; how many does this estate hit?</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14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17</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All five conditions: the textbook Database at case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Azure VMs with self managed Oracle: keep it native</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Database at Azure on BYOL, purchased through the Azure Marketplace: RAC on Oracle's stack beside the apps, OCI ratios on the shelf, and the MACC fed by the spend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OCI proper: best ratios win regardless of where the apps are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RDS on AWS: add a third cloud for the database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This estate hits all five conditions: apps immovably on Azure, a RAC requirement that rules out native VM architectures pragmatically and RDS entirely, an underconsumed MACC the marketplace purchase feeds, and a real shelf converting at OCI ratios. Self managed Azure VMs surrender RAC and count under the vCPU policy at half the shelf's OCI purchasing power. OCI proper wins on ratios and loses on physics, the chatty app tier pays the cross cloud toll forever. And adding a third cloud to dodge a two cloud decision multiplies every ledger, commitment, and latency problem this module has covered. When all five conditions align, the middle path is not a compromise, it is the answer.</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14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17</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MULTICLOUD DISCIPLINE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habits for the triangle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Route dollars deliberately.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Before any Database at purchase, list every commitment it could feed, EDP, MACC, Oracle credits, and route where the obligation is hungriest. The routing is worth points.</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Verify the rewards treatment.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Per purchase route, in writing: how accrual works for this spend. Program terms evolve; the napkin depends on the answer.</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Mark the construct in the ledger.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BYOL allocation names its counting world: vCPU policy or OCI ratios. One region, two rulebooks, one ledger.</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Negotiate the triangle once.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Database at purchases touch the Oracle relationship and the hyperscaler relationship: time them to whichever renewal needs the leverage, per session 5's calendar.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 run the comparison annually.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These constructs are young and their terms move. The option that lost last year may win this year; the annual portfolio review from session 10 now includes the middle path.</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14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17</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Session 14,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One. Database at AWS, Azure, and Google Cloud is OCI inside the hyperscaler's building: Oracle's hardware, Oracle's services, Oracle's licensing constructs, beside your apps with no cross cloud toll.</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Two. The purchase is a triangle: marketplace routes can retire hyperscaler commitments with Oracle spend, the service counts in OCI's units while EC2 next door counts in vCPUs, and the ledger must know which world each license serves.</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Three. The middle path wins when five conditions align, apps locked, Oracle stack needed, latency real, a commitment hungry, a shelf ready, and for that shape it beats both native AWS and OCI proper.</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15 closes module 3: the platform TCO capstone. One workload, four platforms, every number this module has taught, in one comparison you can reuse.</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Oracle Cloud Management  |  Session 14 of 30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15 / 17</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HOMEWORK · ABOUT AN HOUR</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This week: map your triangle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the commitments.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Every spend obligation in force: AWS EDP, Azure MACC, GCP CUD, Oracle credits, with remaining balance and end date. One table.</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the marketplace terms.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How your EDP or MACC treats marketplace private offers: the percentage that counts, from the paper. That number prices the routing.</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the candidates.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Database workloads on hyperscalers that want Oracle stack features they cannot currently have: RAC, Exadata, Autonomous. That list is the Database at shortlist.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Price one candidate.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strongest candidate, three ways: current state, Database at with BYOL, OCI proper. Carry the license capacity, the rates, and the commitment burn.</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Update the ledger.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If any Database at or multicloud allocation exists already, add the counting world column. Two rulebooks in one region demand it.</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14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17</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reads, all free on redresscompliance.com</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Each one extends a thread from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Multicloud Universal Credits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redresscompliance.com/oracle-multicloud-universal-credits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credit pool that spans OCI and the Database at services.</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MUC versus Universal Credits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redresscompliance.com/oracle-muc-vs-universal-credits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Choosing the pool shape when the estate spans clouds.</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database licensing in cloud environments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redresscompliance.com/oracle-database-licensing-cloud-environments</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Both counting worlds, side by side.</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OCI versus AWS for Oracle workloads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redresscompliance.com/oci-vs-aws-for-oracle-workloads-licensing</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two ends of the spectrum the middle path sits between.</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Oracle BYOL: a comprehensive guide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redresscompliance.com/oracle-byol-a-comprehensive-guide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ratios that follow the service into the hyperscaler's building.</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14 of 30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17 / 17</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WELCOME AND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things you will walk away with</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construct.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Database at AWS, at Azure, and at Google Cloud actually are: OCI hardware and services, physically inside the hyperscaler's datacenter.</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purchase.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Marketplace private offers, hyperscaler commitment burn down, and Multicloud Universal Credits: three routes to the same service.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licensing.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Why OCI's rules follow the service: BYOL ratios, license included, and the rewards machinery, in Amazon's building.</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comparison.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Database at versus RDS versus EC2 versus OCI proper: where the middle path genuinely fits.</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triangle.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commitment interaction nobody prices: one purchase that touches your AWS commit, your Oracle credits, and your support bill at once.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14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17</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WHAT THE DATABASE AT SERVICES ARE</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OCI, delivered inside the hyperscaler's walls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Not a partnership logo: racks of Oracle engineered hardware in AWS, Azure, and Google datacenters, running Oracle's database services.</a:t>
            </a:r>
            <a:endParaRPr lang="en-US" sz="1350" dirty="0"/>
          </a:p>
        </p:txBody>
      </p:sp>
      <p:sp>
        <p:nvSpPr>
          <p:cNvPr id="5" name="Shape 3"/>
          <p:cNvSpPr/>
          <p:nvPr/>
        </p:nvSpPr>
        <p:spPr>
          <a:xfrm>
            <a:off x="457200" y="1463040"/>
            <a:ext cx="3624072" cy="3200400"/>
          </a:xfrm>
          <a:prstGeom prst="rect">
            <a:avLst/>
          </a:prstGeom>
          <a:solidFill>
            <a:srgbClr val="FAFAF9"/>
          </a:solidFill>
          <a:ln w="12700">
            <a:solidFill>
              <a:srgbClr val="E5E7EB"/>
            </a:solidFill>
            <a:prstDash val="solid"/>
          </a:ln>
        </p:spPr>
      </p:sp>
      <p:sp>
        <p:nvSpPr>
          <p:cNvPr id="6" name="Shape 4"/>
          <p:cNvSpPr/>
          <p:nvPr/>
        </p:nvSpPr>
        <p:spPr>
          <a:xfrm>
            <a:off x="457200" y="1463040"/>
            <a:ext cx="3624072" cy="73152"/>
          </a:xfrm>
          <a:prstGeom prst="rect">
            <a:avLst/>
          </a:prstGeom>
          <a:solidFill>
            <a:srgbClr val="1B2A4A"/>
          </a:solidFill>
          <a:ln/>
        </p:spPr>
      </p:sp>
      <p:sp>
        <p:nvSpPr>
          <p:cNvPr id="7" name="Text 5"/>
          <p:cNvSpPr/>
          <p:nvPr/>
        </p:nvSpPr>
        <p:spPr>
          <a:xfrm>
            <a:off x="64008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hardware is Oracle's</a:t>
            </a:r>
            <a:endParaRPr lang="en-US" sz="1450" dirty="0"/>
          </a:p>
        </p:txBody>
      </p:sp>
      <p:sp>
        <p:nvSpPr>
          <p:cNvPr id="8" name="Text 6"/>
          <p:cNvSpPr/>
          <p:nvPr/>
        </p:nvSpPr>
        <p:spPr>
          <a:xfrm>
            <a:off x="64008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Exadata and Autonomous Database infrastructure, operated by Oracle, physically colocated in the hyperscaler's regions. Your app tier in AWS talks to it across the room, not across the internet: single digit millisecond latency, no egress toll between them.</a:t>
            </a:r>
            <a:endParaRPr lang="en-US" sz="1250" dirty="0"/>
          </a:p>
        </p:txBody>
      </p:sp>
      <p:sp>
        <p:nvSpPr>
          <p:cNvPr id="9" name="Shape 7"/>
          <p:cNvSpPr/>
          <p:nvPr/>
        </p:nvSpPr>
        <p:spPr>
          <a:xfrm>
            <a:off x="4282440" y="1463040"/>
            <a:ext cx="3624072" cy="3200400"/>
          </a:xfrm>
          <a:prstGeom prst="rect">
            <a:avLst/>
          </a:prstGeom>
          <a:solidFill>
            <a:srgbClr val="FAFAF9"/>
          </a:solidFill>
          <a:ln w="12700">
            <a:solidFill>
              <a:srgbClr val="E5E7EB"/>
            </a:solidFill>
            <a:prstDash val="solid"/>
          </a:ln>
        </p:spPr>
      </p:sp>
      <p:sp>
        <p:nvSpPr>
          <p:cNvPr id="10" name="Shape 8"/>
          <p:cNvSpPr/>
          <p:nvPr/>
        </p:nvSpPr>
        <p:spPr>
          <a:xfrm>
            <a:off x="4282440" y="1463040"/>
            <a:ext cx="3624072" cy="73152"/>
          </a:xfrm>
          <a:prstGeom prst="rect">
            <a:avLst/>
          </a:prstGeom>
          <a:solidFill>
            <a:srgbClr val="1B2A4A"/>
          </a:solidFill>
          <a:ln/>
        </p:spPr>
      </p:sp>
      <p:sp>
        <p:nvSpPr>
          <p:cNvPr id="11" name="Text 9"/>
          <p:cNvSpPr/>
          <p:nvPr/>
        </p:nvSpPr>
        <p:spPr>
          <a:xfrm>
            <a:off x="446532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service is OCI</a:t>
            </a:r>
            <a:endParaRPr lang="en-US" sz="1450" dirty="0"/>
          </a:p>
        </p:txBody>
      </p:sp>
      <p:sp>
        <p:nvSpPr>
          <p:cNvPr id="12" name="Text 10"/>
          <p:cNvSpPr/>
          <p:nvPr/>
        </p:nvSpPr>
        <p:spPr>
          <a:xfrm>
            <a:off x="446532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Autonomous Database and Exadata Database Service, the same services module 2 covered, with OCI's units, OCI's rate logic, and OCI's licensing constructs: ECPUs, BYOL, license included.</a:t>
            </a:r>
            <a:endParaRPr lang="en-US" sz="1250" dirty="0"/>
          </a:p>
        </p:txBody>
      </p:sp>
      <p:sp>
        <p:nvSpPr>
          <p:cNvPr id="13" name="Shape 11"/>
          <p:cNvSpPr/>
          <p:nvPr/>
        </p:nvSpPr>
        <p:spPr>
          <a:xfrm>
            <a:off x="8107680" y="1463040"/>
            <a:ext cx="3624072" cy="3200400"/>
          </a:xfrm>
          <a:prstGeom prst="rect">
            <a:avLst/>
          </a:prstGeom>
          <a:solidFill>
            <a:srgbClr val="FAFAF9"/>
          </a:solidFill>
          <a:ln w="12700">
            <a:solidFill>
              <a:srgbClr val="E5E7EB"/>
            </a:solidFill>
            <a:prstDash val="solid"/>
          </a:ln>
        </p:spPr>
      </p:sp>
      <p:sp>
        <p:nvSpPr>
          <p:cNvPr id="14" name="Shape 12"/>
          <p:cNvSpPr/>
          <p:nvPr/>
        </p:nvSpPr>
        <p:spPr>
          <a:xfrm>
            <a:off x="8107680" y="1463040"/>
            <a:ext cx="3624072" cy="73152"/>
          </a:xfrm>
          <a:prstGeom prst="rect">
            <a:avLst/>
          </a:prstGeom>
          <a:solidFill>
            <a:srgbClr val="1B2A4A"/>
          </a:solidFill>
          <a:ln/>
        </p:spPr>
      </p:sp>
      <p:sp>
        <p:nvSpPr>
          <p:cNvPr id="15" name="Text 13"/>
          <p:cNvSpPr/>
          <p:nvPr/>
        </p:nvSpPr>
        <p:spPr>
          <a:xfrm>
            <a:off x="8290560" y="1664208"/>
            <a:ext cx="325831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The relationship is triangular</a:t>
            </a:r>
            <a:endParaRPr lang="en-US" sz="1450" dirty="0"/>
          </a:p>
        </p:txBody>
      </p:sp>
      <p:sp>
        <p:nvSpPr>
          <p:cNvPr id="16" name="Text 14"/>
          <p:cNvSpPr/>
          <p:nvPr/>
        </p:nvSpPr>
        <p:spPr>
          <a:xfrm>
            <a:off x="8290560" y="2359152"/>
            <a:ext cx="325831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You, Oracle, and the hyperscaler, with the purchase routed through the hyperscaler's marketplace. Three contracts touch one workload, and each corner of the triangle has its own incentives.</a:t>
            </a:r>
            <a:endParaRPr lang="en-US" sz="1250" dirty="0"/>
          </a:p>
        </p:txBody>
      </p:sp>
      <p:sp>
        <p:nvSpPr>
          <p:cNvPr id="17" name="Shape 15"/>
          <p:cNvSpPr/>
          <p:nvPr/>
        </p:nvSpPr>
        <p:spPr>
          <a:xfrm>
            <a:off x="457200" y="4846320"/>
            <a:ext cx="11274552" cy="548640"/>
          </a:xfrm>
          <a:prstGeom prst="rect">
            <a:avLst/>
          </a:prstGeom>
          <a:solidFill>
            <a:srgbClr val="FDF8EC"/>
          </a:solidFill>
          <a:ln/>
        </p:spPr>
      </p:sp>
      <p:sp>
        <p:nvSpPr>
          <p:cNvPr id="18" name="Shape 16"/>
          <p:cNvSpPr/>
          <p:nvPr/>
        </p:nvSpPr>
        <p:spPr>
          <a:xfrm>
            <a:off x="457200" y="4846320"/>
            <a:ext cx="45720" cy="548640"/>
          </a:xfrm>
          <a:prstGeom prst="rect">
            <a:avLst/>
          </a:prstGeom>
          <a:solidFill>
            <a:srgbClr val="C9A227"/>
          </a:solidFill>
          <a:ln/>
        </p:spPr>
      </p:sp>
      <p:sp>
        <p:nvSpPr>
          <p:cNvPr id="19" name="Text 17"/>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strategic read: Oracle conceded that the apps live in AWS and Azure, and moved the database to where the apps are, on Oracle terms. Both vendors win; whether you do depends on the buying.</a:t>
            </a:r>
            <a:endParaRPr lang="en-US" sz="1350" dirty="0"/>
          </a:p>
        </p:txBody>
      </p:sp>
      <p:sp>
        <p:nvSpPr>
          <p:cNvPr id="20" name="Shape 18"/>
          <p:cNvSpPr/>
          <p:nvPr/>
        </p:nvSpPr>
        <p:spPr>
          <a:xfrm>
            <a:off x="457200" y="6473952"/>
            <a:ext cx="11274552" cy="0"/>
          </a:xfrm>
          <a:prstGeom prst="line">
            <a:avLst/>
          </a:prstGeom>
          <a:noFill/>
          <a:ln w="9525">
            <a:solidFill>
              <a:srgbClr val="E5E7EB"/>
            </a:solidFill>
            <a:prstDash val="solid"/>
          </a:ln>
        </p:spPr>
      </p:sp>
      <p:sp>
        <p:nvSpPr>
          <p:cNvPr id="21" name="Text 19"/>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14 of 30</a:t>
            </a:r>
            <a:endParaRPr lang="en-US" sz="850" dirty="0"/>
          </a:p>
        </p:txBody>
      </p:sp>
      <p:sp>
        <p:nvSpPr>
          <p:cNvPr id="22" name="Text 20"/>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17</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HOW THEY ARE BOUGHT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Three purchase routes to one service</a:t>
            </a:r>
            <a:endParaRPr lang="en-US" sz="2700" dirty="0"/>
          </a:p>
        </p:txBody>
      </p:sp>
      <p:graphicFrame>
        <p:nvGraphicFramePr>
          <p:cNvPr id="5"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3142088"/>
                <a:gridCol w="4435889"/>
                <a:gridCol w="3696574"/>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ROUTE</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HOW IT WORKS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WHAT IT BURNS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Marketplace private offer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Negotiated Oracle deal, transacted through the AWS, Azure, or GCP marketplace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hyperscaler's spend commitment, at full or near full value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Multicloud Universal Credits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One Oracle credit pool spendable on OCI proper AND the Database at services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Oracle commitment, wherever the service physically runs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Direct OCI order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Classic Universal Credits with Database at consumption inside 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The Oracle commitment, same as any OCI service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The choice that matters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Which commitment is hungriest this year: the AWS EDP, the Azure MACC, or the Oracle commit</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Route the same dollars where they retire the most obligation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marketplace route can retire hyperscaler committed spend with Oracle database dollars: money you owed Amazon anyway, buying Oracle services. That sentence funds this session.</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14 of 30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17</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An estate owes $4M of unspent AWS EDP commitment this year and plans $1.5M of Oracle Database at AWS consumption. Routing the purchase through the AWS Marketplace means:</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Nothing changes; marketplace purchases sit outside commitments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$1.5M of Oracle database spend counts toward retiring the $4M AWS obligation, per the EDP's marketplace terms, while the service itself runs under Oracle's constructs</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purchase double counts against both the AWS and Oracle commitments automatically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AWS becomes the licensor of the Oracle database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Whose obligation does a marketplace dollar retire?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14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17</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Oracle spend, retiring an AWS obligation</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Nothing changes; marketplace purchases sit outside commitments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The $1.5M of Oracle database spend counts toward retiring the $4M AWS obligation, per the EDP's marketplace terms, while the service itself runs under Oracle's constructs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purchase double counts against both the AWS and Oracle commitments automatically</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AWS becomes the licensor of the Oracle database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Marketplace private offers count toward hyperscaler spend commitments under the EDP's marketplace terms, typically at or near full value, check your specific EDP language for the treatment. So the estate retires $1.5M of an AWS obligation it owed regardless, using database spend it also needed: one dollar, two purposes. Nothing double counts automatically, the routing decision picks which commitment benefits, which is exactly why the choice belongs to whoever sees all the commitments. And session 12's boundary holds even here: AWS transacts the purchase, Oracle licenses the service, always.</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14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17</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LICENSING MACHINERY FOLLOWS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OCI's rules, in the hyperscaler's building</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BYOL applies.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Database at services are OCI services: session 8's BYOL ratios and rules follow them, your EE licenses convert at the same rates as on OCI proper, support kept active, ledger updated.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License included applies.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same toggle exists: rent the license in the service rate where the shelf is empty or spoken for. Session 8's three column model prices the choice, unchanged.</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counting is OCI's.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ECPUs, not the authorized cloud policy: the vCPU rule from session 11 governs Oracle software you run on the hyperscaler's own compute, while Database at runs on Oracle's units. Two counting worlds, one region.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rewards question.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Support Rewards keys to Universal Credits consumption: Database at spend routed through Oracle credit constructs participates per the program's terms; verify how your purchase route treats accrual before banking the offset.</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ledger grows a column.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One region can now hold EC2 BYOL under the vCPU rule and Database at BYOL under ECPU ratios. The ledger records which construct each allocation serves, or the two counting worlds blur into findings.</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14 of 30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17</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One AWS region runs: an EC2 instance with self managed Oracle EE, and a Database at AWS Autonomous instance on BYOL. Which counting applies to each?</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The vCPU policy for both; they are both in AWS</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EC2: the authorized cloud policy, 2 vCPUs per license. Database at AWS: OCI's constructs, ECPUs and the BYOL ratios, because the service is OCI regardless of the building</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ECPUs for both; Oracle software always counts in ECPUs now</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Neither needs counting; BYOL exempts both</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What decides the rulebook: the building, or the service?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14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17</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The service picks the rulebook, not the building</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The vCPU policy for both; they are both in AWS</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EC2: the authorized cloud policy, 2 vCPUs per license. Database at AWS: OCI's constructs, ECPUs and the BYOL ratios, because the service is OCI regardless of the building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ECPUs for both; Oracle software always counts in ECPUs now</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Neither needs counting; BYOL exempts both</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rulebook follows the service. Self managed Oracle on Amazon's compute is the authorized cloud policy's territory: 2 vCPUs per license, session 11. Database at AWS is an OCI service that happens to sit in Amazon's building: OCI units, ECPU sizing, session 8's BYOL ratios. One region, two counting worlds, and the ledger must say which construct each license serves, because an allocation valid under one set of ratios is a different number under the other. BYOL is never an exemption from counting, it is a conversion: the count is how you know how many licenses the conversion consumed.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Oracle Cloud Management  |  Session 14 of 30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17</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17</Slides>
  <Notes>17</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17</vt:i4>
      </vt:variant>
    </vt:vector>
  </HeadingPairs>
  <TitlesOfParts>
    <vt:vector size="20"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2026-08-12T20:04:43Z</dcterms:created>
  <dcterms:modified xsi:type="dcterms:W3CDTF">2026-08-12T20:04:43Z</dcterms:modified>
</cp:coreProperties>
</file>