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MICROSOFT AGREEMENTS AND COPILOT · SESSION 4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CSP: the partner channel</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Sold as the flexible alternative, and flexible only if you read the term you signed</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New Commerce terms and the partner margin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Where CSP genuinely beats the EA</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Sessions 2 and 3: the EA and the MCA</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choosing between all three</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4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CHOOSING AND MANAGING THE PARTNER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are actually buying from them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In CSP the partner is part of the product. These are the three things worth specifying in writing.</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Support that is real</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Named contacts, response commitments, and escalation into Microsoft when it is needed. Ask what happens at 2am on a Sunday, and ask for the answer in the agreement rather than in the pitch.</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Administration and reporting</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Monthly assigned versus active reporting, term expiry visibility, and proactive reclamation. A partner who tells you about unused licences before the renewal is worth materially more margin than one who does not.</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Portability</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How subscriptions transfer if you change partner, what notice applies, and what data comes with you. Ask before you need it, because switching under pressure is where continuity breaks.</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Session 36 runs the full partner economics and a switching playbook. For now: the partner relationship is negotiable, reviewable, and changeable, and treating it as fixed infrastructure is how estates end up paying a premium for a mailbox that forwards invoices.</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4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WHEN CSP WINS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profiles, and the hybrid answer</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116543"/>
                <a:gridCol w="2016587"/>
                <a:gridCol w="614142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PROFILE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CSP FIT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Below roughly 2,400 stable seats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Strong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CSP typically undercuts the EA by 5 to 12 percent: you stop paying for idle committed seats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Volatile or seasonal populations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Strong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Monthly terms let the count fall when the people leave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Unproven new products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Strong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Commitment risk is lower while adoption is unknown, which matters for Copilot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Large stable standardised base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Weak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Above the break even the EA rate wins by 6 to 14 percent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Any estate with both shapes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Hybrid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Stable core on the EA, variable pool on CSP: the split returned 9 to 16 percent against a single vehicle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finding that matters most from 35 to 50 vehicle decisions advised: the cheapest outcome was almost never a single vehicle. Deciding the seat split is the work; asking Microsoft for a rate is what happens afterwards.</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4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5,000 seat company has 3,600 permanent staff and 1,400 seasonal and project users who turn over constantly. Their EA renewal is due. What is the strongest structure?</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Renew all 5,000 on the EA for the best volume tier</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Move all 5,000 to CSP for flexibility</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Split deliberately: the 3,600 stable seats on the EA where the rate wins, and the volatile 1,400 on CSP monthly terms where the count can fall, which is the pattern that returned 9 to 16 percent against a single vehicle</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Split randomly to hedge across both vehicles</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Two populations behave differently. Why would one vehicle price both of them well?</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Split by seat behaviour, not by preference</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Renew all 5,000 on the EA for the best volume tier</a:t>
            </a:r>
            <a:endParaRPr lang="en-US" sz="1650" dirty="0"/>
          </a:p>
        </p:txBody>
      </p:sp>
      <p:sp>
        <p:nvSpPr>
          <p:cNvPr id="8" name="Shape 6"/>
          <p:cNvSpPr/>
          <p:nvPr/>
        </p:nvSpPr>
        <p:spPr>
          <a:xfrm>
            <a:off x="457200" y="2407158"/>
            <a:ext cx="11274552" cy="852678"/>
          </a:xfrm>
          <a:prstGeom prst="rect">
            <a:avLst/>
          </a:prstGeom>
          <a:solidFill>
            <a:srgbClr val="FAFAF9"/>
          </a:solidFill>
          <a:ln w="12700">
            <a:solidFill>
              <a:srgbClr val="E5E7EB"/>
            </a:solidFill>
            <a:prstDash val="solid"/>
          </a:ln>
        </p:spPr>
      </p:sp>
      <p:sp>
        <p:nvSpPr>
          <p:cNvPr id="9" name="Shape 7"/>
          <p:cNvSpPr/>
          <p:nvPr/>
        </p:nvSpPr>
        <p:spPr>
          <a:xfrm>
            <a:off x="621792" y="2614041"/>
            <a:ext cx="438912" cy="438912"/>
          </a:xfrm>
          <a:prstGeom prst="rect">
            <a:avLst/>
          </a:prstGeom>
          <a:solidFill>
            <a:srgbClr val="1B2A4A"/>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Move all 5,000 to CSP for flexibility</a:t>
            </a:r>
            <a:endParaRPr lang="en-US" sz="1650" dirty="0"/>
          </a:p>
        </p:txBody>
      </p:sp>
      <p:sp>
        <p:nvSpPr>
          <p:cNvPr id="12" name="Shape 10"/>
          <p:cNvSpPr/>
          <p:nvPr/>
        </p:nvSpPr>
        <p:spPr>
          <a:xfrm>
            <a:off x="457200" y="3351276"/>
            <a:ext cx="11274552" cy="852678"/>
          </a:xfrm>
          <a:prstGeom prst="rect">
            <a:avLst/>
          </a:prstGeom>
          <a:solidFill>
            <a:srgbClr val="EAF3EC"/>
          </a:solidFill>
          <a:ln w="19050">
            <a:solidFill>
              <a:srgbClr val="2E7D46"/>
            </a:solidFill>
            <a:prstDash val="solid"/>
          </a:ln>
        </p:spPr>
      </p:sp>
      <p:sp>
        <p:nvSpPr>
          <p:cNvPr id="13" name="Shape 11"/>
          <p:cNvSpPr/>
          <p:nvPr/>
        </p:nvSpPr>
        <p:spPr>
          <a:xfrm>
            <a:off x="621792" y="3558159"/>
            <a:ext cx="438912" cy="438912"/>
          </a:xfrm>
          <a:prstGeom prst="rect">
            <a:avLst/>
          </a:prstGeom>
          <a:solidFill>
            <a:srgbClr val="2E7D46"/>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Split deliberately: the 3,600 stable seats on the EA where the rate wins, and the volatile 1,400 on CSP monthly terms where the count can fall, which is the pattern that returned 9 to 16 percent against a single vehicle   ✓</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Split randomly to hedge across both vehicles</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Two populations with different behaviour should not be priced by one mechanism: the stable 3,600 sit comfortably above the break even where the EA rate wins, while the volatile 1,400 are exactly the seats an enterprise wide commitment punishes you for, since they arrive at a true up and never leave. A buys a better volume tier and pays for 1,400 seats through their entire absence. B abandons a genuine rate advantage on the majority of the estate. D is the caricature that makes the real answer sound unserious: a split is only valuable when it is drawn along the line where behaviour changes, which requires knowing which of your seats churn. That is why the discipline is to decide the seat split before asking anyone for a rate, and it is this session's homework.</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CSP DISCIPLINE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habits for an estate with a partner in it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None of these is difficult. All of them are skipped in the estates that overpay.</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Match the term to the seat</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Monthly for populations that churn, annual or three year for the ones that do not, reviewed each year as behaviour changes. Running one term across the whole estate guarantees paying for flexibility you do not use, or lacking it where you do.</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Benchmark the margin periodically</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 competitive quote every couple of years, on the same basket, with the service specified. It keeps the number honest without a confrontation and tells you what the market rate for your estate actually is.</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Keep the term calendar</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Every subscription's term end and reduction window, with an owner. In CSP the flexibility is real and it lives inside specific windows, so a missed window is a year of seats.</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Next session brings all three vehicles together: the decision framework, the numbers, and the split that usually beats committing an entire estate to one machine.</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4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4,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3108960"/>
          </a:xfrm>
          <a:prstGeom prst="rect">
            <a:avLst/>
          </a:prstGeom>
          <a:noFill/>
          <a:ln/>
        </p:spPr>
        <p:txBody>
          <a:bodyPr wrap="square" lIns="0" tIns="0" rIns="0" bIns="0" rtlCol="0" anchor="t"/>
          <a:lstStyle/>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One. CSP is the indirect route where a partner bills you, supports you, and prices you, so the partner is part of the product and the margin inside your price is legitimate, variable, and worth measuring.</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Two. The New Commerce term is the product: monthly buys real flexibility at a premium, annual locks quantities for twelve months, and treating an annual term as though it were monthly is the most common CSP disappointment there is.</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Three. CSP wins below the break even, on volatile populations, and on unproven products, and in estates with both shapes the deliberate split beat a single vehicle by 9 to 16 percent.</a:t>
            </a:r>
            <a:endParaRPr lang="en-US" sz="1750" dirty="0"/>
          </a:p>
        </p:txBody>
      </p:sp>
      <p:sp>
        <p:nvSpPr>
          <p:cNvPr id="6" name="Text 4"/>
          <p:cNvSpPr/>
          <p:nvPr/>
        </p:nvSpPr>
        <p:spPr>
          <a:xfrm>
            <a:off x="457200" y="525780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5: choosing the vehicle. EA, MCA, and CSP compared with a framework and the numbers, ending in a portfolio decision rather than a preference.</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4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split your seats by behaviour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Segment the population.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From HR and identity data: permanent staff, fixed term and seasonal, contractors, and project users. Four numbers, however rough.</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Measure the churn.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many licences were added and removed in each segment over the last twelve months. The churn rate, not the headcount, decides which term fits.</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your CSP terms.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you already buy through a partner: which subscriptions are monthly, annual, or three year, and when does each term end? Most estates cannot answer this on demand.</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 flexibility.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your most volatile segment, what would the seats have cost on an annual lock versus monthly over the last year? That difference is what flexibility was worth to you.</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Draft the split.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line: which populations belong on a committed vehicle and which on a flexible one. Take it into session 5, which builds the full framework.</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CSP buyer side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redresscompliance.com/microsoft-csp-licensing-guide-buyer-side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New Commerce terms, partner margin, and the review data behind this session.</a:t>
            </a:r>
            <a:endParaRPr lang="en-US" sz="1550" dirty="0"/>
          </a:p>
        </p:txBody>
      </p:sp>
      <p:sp>
        <p:nvSpPr>
          <p:cNvPr id="7" name="Shape 5"/>
          <p:cNvSpPr/>
          <p:nvPr/>
        </p:nvSpPr>
        <p:spPr>
          <a:xfrm>
            <a:off x="457200" y="2443277"/>
            <a:ext cx="11274552" cy="0"/>
          </a:xfrm>
          <a:prstGeom prst="line">
            <a:avLst/>
          </a:prstGeom>
          <a:noFill/>
          <a:ln w="9525">
            <a:solidFill>
              <a:srgbClr val="E5E7EB"/>
            </a:solidFill>
            <a:prstDash val="solid"/>
          </a:ln>
        </p:spPr>
      </p:sp>
      <p:sp>
        <p:nvSpPr>
          <p:cNvPr id="8" name="Text 6"/>
          <p:cNvSpPr/>
          <p:nvPr/>
        </p:nvSpPr>
        <p:spPr>
          <a:xfrm>
            <a:off x="457200" y="255300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44327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CSP versus EA, the 2026 pillar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redresscompliance.com/microsoft-csp-vs-ea-pillar-2026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portfolio framing and the dual track finding, ahead of session 5.</a:t>
            </a:r>
            <a:endParaRPr lang="en-US" sz="1550" dirty="0"/>
          </a:p>
        </p:txBody>
      </p:sp>
      <p:sp>
        <p:nvSpPr>
          <p:cNvPr id="10" name="Shape 8"/>
          <p:cNvSpPr/>
          <p:nvPr/>
        </p:nvSpPr>
        <p:spPr>
          <a:xfrm>
            <a:off x="457200" y="3423514"/>
            <a:ext cx="11274552" cy="0"/>
          </a:xfrm>
          <a:prstGeom prst="line">
            <a:avLst/>
          </a:prstGeom>
          <a:noFill/>
          <a:ln w="9525">
            <a:solidFill>
              <a:srgbClr val="E5E7EB"/>
            </a:solidFill>
            <a:prstDash val="solid"/>
          </a:ln>
        </p:spPr>
      </p:sp>
      <p:sp>
        <p:nvSpPr>
          <p:cNvPr id="11" name="Text 9"/>
          <p:cNvSpPr/>
          <p:nvPr/>
        </p:nvSpPr>
        <p:spPr>
          <a:xfrm>
            <a:off x="457200" y="353324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423514"/>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CSP licence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redresscompliance.com/microsoft-csp-license-guide-2026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programme mechanics in reference form.</a:t>
            </a:r>
            <a:endParaRPr lang="en-US" sz="1550" dirty="0"/>
          </a:p>
        </p:txBody>
      </p:sp>
      <p:sp>
        <p:nvSpPr>
          <p:cNvPr id="13" name="Shape 11"/>
          <p:cNvSpPr/>
          <p:nvPr/>
        </p:nvSpPr>
        <p:spPr>
          <a:xfrm>
            <a:off x="457200" y="4403750"/>
            <a:ext cx="11274552" cy="0"/>
          </a:xfrm>
          <a:prstGeom prst="line">
            <a:avLst/>
          </a:prstGeom>
          <a:noFill/>
          <a:ln w="9525">
            <a:solidFill>
              <a:srgbClr val="E5E7EB"/>
            </a:solidFill>
            <a:prstDash val="solid"/>
          </a:ln>
        </p:spPr>
      </p:sp>
      <p:sp>
        <p:nvSpPr>
          <p:cNvPr id="14" name="Text 12"/>
          <p:cNvSpPr/>
          <p:nvPr/>
        </p:nvSpPr>
        <p:spPr>
          <a:xfrm>
            <a:off x="457200" y="451347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40375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Microsoft CSP knowledge hub</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redresscompliance.com/microsoft-csp-knowledge-hub</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Everything else on CSP in one place, including partner selection.</a:t>
            </a:r>
            <a:endParaRPr lang="en-US" sz="1550" dirty="0"/>
          </a:p>
        </p:txBody>
      </p:sp>
      <p:sp>
        <p:nvSpPr>
          <p:cNvPr id="16" name="Shape 14"/>
          <p:cNvSpPr/>
          <p:nvPr/>
        </p:nvSpPr>
        <p:spPr>
          <a:xfrm>
            <a:off x="457200" y="5383987"/>
            <a:ext cx="11274552" cy="0"/>
          </a:xfrm>
          <a:prstGeom prst="line">
            <a:avLst/>
          </a:prstGeom>
          <a:noFill/>
          <a:ln w="9525">
            <a:solidFill>
              <a:srgbClr val="E5E7EB"/>
            </a:solidFill>
            <a:prstDash val="solid"/>
          </a:ln>
        </p:spPr>
      </p:sp>
      <p:sp>
        <p:nvSpPr>
          <p:cNvPr id="17" name="Text 15"/>
          <p:cNvSpPr/>
          <p:nvPr/>
        </p:nvSpPr>
        <p:spPr>
          <a:xfrm>
            <a:off x="457200" y="549371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538398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Azure CSP versus EA</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redresscompliance.com/microsoft-azure-csp-vs-ea</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the same choice behaves for Azure consumption rather than seats.</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4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model.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indirect buying actually means: who bills you, who supports you, and who stands between you and Microsoft.</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terms.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New Commerce monthly, annual, and three year terms, and the specific way the annual term removes the flexibility most buyers assume they bought.</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margin.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Where partner margin sits in your price, how much it runs to when nobody benchmarks, and how to benchmark it politely.</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partner.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a good partner does beyond billing, and how to select or switch one without breaking continuity.</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fit.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seat profiles where CSP genuinely wins, and the hybrid split that usually beats committing everything to one vehicle.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INDIRECT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Buying Microsoft through somebody else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Three consequences of putting a partner between you and the vendor, two good and one to manage.</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They bill you</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Your invoice comes from the partner, not Microsoft, on their commercial terms. That means the payment terms, the currency, and the consolidation of lines are all negotiable with a party who wants your business, which the EA's structure rarely allows.</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They support you</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First line support comes from the partner rather than from paid Microsoft support. For a mid size estate this is often better and cheaper than the alternative, and it is entirely dependent on which partner you chose.</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They price you</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partner buys at their cost and sells at yours, so a margin sits inside every line. It is legitimate, it pays for the service, and it varies widely, which is why it must be benchmarked rather than assumed.</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CSP is the indirect, partner billed route to Microsoft cloud services. The programme is sold as the flexible alternative to the EA, and it can be, but only once you understand the New Commerce terms and the margin baked into the price.</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4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NEW COMMERCE TERMS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terms, three different products</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1984321"/>
                <a:gridCol w="4690214"/>
                <a:gridCol w="4600017"/>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TERM</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GIVES YOU</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COSTS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101269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Monthly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Genuine flexibility: quantities can fall month to month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premium over annual, because you are buying optionality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101269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Annual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lower unit price than monthly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Quantities lock for twelve months: the flexibility most buyers assume they still have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101269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Three year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lowest CSP unit price and a longer price hold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Commitment closest to an EA, without the EA's enterprise wide structure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101269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common error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Signing annual for the price and planning as though it were monthly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Locked seats you cannot shed, discovered at the first reduction attempt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Across CSP estates reviewed in 2024 and 2025, New Commerce annual terms locked seats that the buyer treated as monthly in 25 to 40 percent of estates. The term is the product; the price difference between monthly and annual is the price of the flexibility you either need or do not.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4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moved to CSP for flexibility and took annual terms because the unit price was better. In month five you need to shed 200 seats after a restructure. What happens?</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Seats can be reduced at the next monthly billing cycle</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partner can reduce them since they own the billing relationship</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annual term locks the quantity for twelve months, so the reduction waits for the term anniversary: you bought the annual price and the annual commitment together</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CSP always allows reductions; that is the point of the programme</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term did you sign, and what did the lower unit price on that term pay for?</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term is the product, and annual is a twelve month commitment</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Seats can be reduced at the next monthly billing cycle</a:t>
            </a:r>
            <a:endParaRPr lang="en-US" sz="1650" dirty="0"/>
          </a:p>
        </p:txBody>
      </p:sp>
      <p:sp>
        <p:nvSpPr>
          <p:cNvPr id="8" name="Shape 6"/>
          <p:cNvSpPr/>
          <p:nvPr/>
        </p:nvSpPr>
        <p:spPr>
          <a:xfrm>
            <a:off x="457200" y="2407158"/>
            <a:ext cx="11274552" cy="852678"/>
          </a:xfrm>
          <a:prstGeom prst="rect">
            <a:avLst/>
          </a:prstGeom>
          <a:solidFill>
            <a:srgbClr val="FAFAF9"/>
          </a:solidFill>
          <a:ln w="12700">
            <a:solidFill>
              <a:srgbClr val="E5E7EB"/>
            </a:solidFill>
            <a:prstDash val="solid"/>
          </a:ln>
        </p:spPr>
      </p:sp>
      <p:sp>
        <p:nvSpPr>
          <p:cNvPr id="9" name="Shape 7"/>
          <p:cNvSpPr/>
          <p:nvPr/>
        </p:nvSpPr>
        <p:spPr>
          <a:xfrm>
            <a:off x="621792" y="2614041"/>
            <a:ext cx="438912" cy="438912"/>
          </a:xfrm>
          <a:prstGeom prst="rect">
            <a:avLst/>
          </a:prstGeom>
          <a:solidFill>
            <a:srgbClr val="1B2A4A"/>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partner can reduce them since they own the billing relationship</a:t>
            </a:r>
            <a:endParaRPr lang="en-US" sz="1650" dirty="0"/>
          </a:p>
        </p:txBody>
      </p:sp>
      <p:sp>
        <p:nvSpPr>
          <p:cNvPr id="12" name="Shape 10"/>
          <p:cNvSpPr/>
          <p:nvPr/>
        </p:nvSpPr>
        <p:spPr>
          <a:xfrm>
            <a:off x="457200" y="3351276"/>
            <a:ext cx="11274552" cy="852678"/>
          </a:xfrm>
          <a:prstGeom prst="rect">
            <a:avLst/>
          </a:prstGeom>
          <a:solidFill>
            <a:srgbClr val="EAF3EC"/>
          </a:solidFill>
          <a:ln w="19050">
            <a:solidFill>
              <a:srgbClr val="2E7D46"/>
            </a:solidFill>
            <a:prstDash val="solid"/>
          </a:ln>
        </p:spPr>
      </p:sp>
      <p:sp>
        <p:nvSpPr>
          <p:cNvPr id="13" name="Shape 11"/>
          <p:cNvSpPr/>
          <p:nvPr/>
        </p:nvSpPr>
        <p:spPr>
          <a:xfrm>
            <a:off x="621792" y="3558159"/>
            <a:ext cx="438912" cy="438912"/>
          </a:xfrm>
          <a:prstGeom prst="rect">
            <a:avLst/>
          </a:prstGeom>
          <a:solidFill>
            <a:srgbClr val="2E7D46"/>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annual term locks the quantity for twelve months, so the reduction waits for the term anniversary: you bought the annual price and the annual commitment together   ✓</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CSP always allows reductions; that is the point of the programme</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monthly premium exists because monthly flexibility is worth something, so choosing annual for the lower unit price is a deliberate trade of flexibility for price, whether or not it felt like one at the time. This is the single most common CSP disappointment: it appeared in 25 to 40 percent of the estates reviewed, always as a surprise. A and D describe the monthly term applied to an annual subscription, which is the assumption itself. B misunderstands what the partner can do: they administer your subscriptions inside Microsoft's programme rules, they do not have private authority to break a term, though a good partner will warn you about this before you sign rather than after. The instruction: match the term to the seat, population by population, and expect to run more than one term inside the same estate.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WHERE THE MARGIN SITS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Benchmarking the number nobody shows you</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is inside the unit price.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partner buys at their cost and sells at yours. You will not see a margin line; you see a price with a margin already in it.</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varies widely.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Where buyers never benchmarked, partner margin and uplift added 5 to 15 percent over direct or EA equivalents across the estates reviewed.</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is legitimate.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margin funds support, administration, and whatever services the partner genuinely provides. The question is not whether it exists but whether it is proportionate to what you receive.</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Benchmark by competition.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Quote the same basket with two or three partners. The spread between them is the margin range, and you have just measured it without an argument.</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Then negotiate the service.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Once the number is visible, the conversation becomes what the margin buys: support levels, reporting, licence optimisation, and named contacts, written into the partner agreement.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quote the same 1,200 seat basket with three CSP partners and get prices spread 11 percent apart. What have you learned, and what should you do?</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Two partners are overcharging; take the cheapest and move on</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You have measured the margin range without asking anyone to disclose it, so now price the service alongside it: the cheapest quote is right only if its support and administration match what the others include</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spread is a pricing error and should be queried with Microsoft</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useful; partner prices are arbitrary</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 11 percent spread on identical software has to come from somewhere. Where?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spread is the margin, and the margin should buy something</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Two partners are overcharging; take the cheapest and move on</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You have measured the margin range without asking anyone to disclose it, so now price the service alongside it: the cheapest quote is right only if its support and administration match what the others include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spread is a pricing error and should be queried with Microsoft</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useful; partner prices are arbitrary</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Identical software at three prices means the difference is margin and service, and a competitive quote measures it without requiring anyone to disclose anything, which is why this is the polite way to benchmark. But the cheapest number is only the best deal if the service behind it matches: a partner absorbing your first line support, reclaiming licences, and producing usage reporting earns part of that spread, and one that simply forwards invoices does not. A ignores that difference and often buys a worse experience for a small saving; D denies information that is sitting in front of you; C misunderstands the model, since partner pricing is the partner's commercial decision within Microsoft's programme rather than a published rate. The move: benchmark the price, then specify the service in the partner agreement so the margin has something to be proportionate to.</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2026-08-13T22:04:26Z</dcterms:created>
  <dcterms:modified xsi:type="dcterms:W3CDTF">2026-08-13T22:04:26Z</dcterms:modified>
</cp:coreProperties>
</file>