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Migrating EA to MCA-E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structural decision that usually arrives inside a price conversation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you lose, what you gain, and what it costs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to price the move rather than accept 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27: spotting the fork inside a renewal proposal</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Copilot at enterprise scale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TO MOVE, IF YOU MOVE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timing rules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migration decided under deadline pressure is the largest unmodelled decision available to you.</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Model it at 9 to 12 months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Open the EA against MCA analysis 9 to 12 months before the anniversary, because renewals opened inside 90 days closed within 3 percent of the incumbent quote and a structural change needs more runway than a price negotiation does.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Never at 80 days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session 27 rule: renew on the current vehicle if the terms are acceptable and model the migration properly for next cycle. A vehicle change made under time pressure is the definition of an unmodelled decision.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Move populations, not estates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migration does not have to be total. Moving one division, one subsidiary, or one volatile population is easier to model, easier to reverse, and usually closer to correct than moving everything at once.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There is also a leverage point worth naming: an MCA quote priced beside the EA renewal is a lever in both directions, worth 5 to 12 points per session 29, and it improves whichever route you end up choosing. So model the migration even when you are confident you will stay.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PRICING THE MOVE HONESTLY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comparison sheet, one more time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ROW</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PUT IN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Same basket, full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Both routes, your rates, identical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Benchmarks say expect the migration to price higher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 seat per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comparison that survives headcount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Because headcount is what is changing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scenario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true up against renewal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rhythm change costs or saves depending on direction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Reduction scenario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can release, and when, under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Usually the deciding row on a contracting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Rights diff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negotiated clause, present or absent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27 finding: absent beats removed for invisibility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two rows decide most real migrations and appear in almost no vendor comparison. A route that prices slightly higher and lets you release seats in year two beats a cheaper one that does not, and a missing price protection clause can be worth more over three years than the entire headline difference.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model both routes and the MCA prices 9 percent higher. Is that the end of the analysis?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9 percent higher settles it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because the reduction scenario and the rights diff may reverse it, and on a contracting estate the ability to release seats can be worth more than 9 percent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unless the vendor improves the offer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you should simply negotiate the 9 percent away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Price is one row of the sheet. Ask what the other rows say.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headline row is the one that decides least often</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9 percent higher settles it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because the reduction scenario and the rights diff may reverse it, and on a contracting estate the ability to release seats can be worth more than 9 percent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unless the vendor improves the offer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you should simply negotiate the 9 percent away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Nine percent on the base case is a real number and it is not the whole sheet. If your estate is contracting, the reduction scenario can easily exceed it, since 10 to 20 percent of overpayment on a shrinking EA is the benchmark and it arrives on seats you are contractually holding. In the other direction, a lost price protection clause can be worth more than 9 percent over three years, which pushes the same conclusion back the other way. A stops the analysis at the row that is easiest to compute. C treats the vendor's offer as the only variable when your own growth profile is the larger one. D assumes a 9 percent structural gap is negotiable to zero, and the benchmarks suggest it is a property of the vehicle rather than of the negotiation. Complete the sheet, then decide, and be willing for the answer to be stay.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MIGRATION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and the first one is a projection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decision follows the direction of your estate rather than the direction of the market.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Project the estate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Headcount and seat count over the next three years, per population, with the confidence you actually have. Growing, flat, or shrinking is the single largest input, and it is one your organisation already knows.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Build the five row sheet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Same basket over the full term, per seat per month, growth scenario, reduction scenario, and rights diff. Both routes, your rates. It is a fortnight of work and it settles a three year question.</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Decide per population</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answer can be different for the core estate and for a volatile subsidiary. A partial migration is easier to model, easier to reverse, and frequently closer to right than either extreme.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thing to carry from session 27: separate the price decision from the vehicle decision, in writing, whenever both arrive in the same pack. They have different owners, different evidence, and different timelines, and answering them together is how a structural change gets made on a price argument.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37,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Migration is a structural change rather than a pricing one, exchanging the price lock, the known anniversary, and your negotiated terms for monthly billing, no default commitment, and the freedom to change without a renewal boundary.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benchmarks run against the move, with MCA default pricing 6 to 15 percent above a negotiated EA on like for like seats and transitions pricing 8 to 17 percent above an equivalent EA renewal, so a lower headline usually means a different basket.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Direction decides it, because shrinking estates on an EA overpaid by 10 to 20 percent while growing estates gained 8 to 15 percent from the lock, so project the estate first and decide per population rather than for the whole.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Copilot at enterprise scale. The rollout, the ramp, the consumption tail, and the renewal that follows the first full year.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project and price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three years.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Seat count by population: growing, flat, or shrinking. Use the business plan rather than a guess, and mark where you are uncertain.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same basket twice.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top SKUs by spend, under your negotiated EA rates and under MCA default pricing, per seat per month.</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the reduction row.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could you release under each route, and when. On a contracting estate this row usually decides the question.</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Diff the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30's list of what you hold. Mark which have an equivalent under the other vehicle and which simply do not.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recommendation per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Core estate, subsidiaries, volatile groups. One line each with the reason, which is the paper you take into the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EA to MCA renewal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redresscompliance.com/microsoft-ea-mca-renewal-guide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fork in full: structure, pricing, audit posture, and timing.</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renewal proposals across EA, MCA, and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redresscompliance.com/cio-level-playbook-evaluating-microsoft-renewal-proposals-ea-mca-csp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basket priced three ways, which is the comparison sheet.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against the Enterprise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redresscompliance.com/csp-vs-enterprise-agreement-for-microsoft-365-licensing-pros-cons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growth direction argument, with the seat band numbers.</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An MCA strategy case study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redresscompliance.com/french-professional-services-firm-microsoft-mca-strategy-delivers-18-savings-and-greater-flexibility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migration that was right, and the reasons it was.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in the timeline this modelling has to happen.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a structural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price behaviour, true up rhythm, and cash profile all move together. This is not a pricing decision with administrative consequences, it is the reverse.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you lose.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price lock across the term, the familiar annual true up, and whatever terms you negotiated into the EA that have no equivalent in the new paper.</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you 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Monthly billing, no default commitment, and the ability to change without waiting three years for a renewal boundary.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default price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MCA default pricing ran 6 to 15 percent above a negotiated EA on like for like seats, and transitions priced 8 to 17 percent above an equivalent EA renewal.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to price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Same basket, full term, both routes, with growth and reduction scenarios and a rights diff. Buyers who did that cut the final figure 12 to 28 percent.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ACTUALLY CHANGES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mechanisms, and they move together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 cannot take the parts you like and leave the rest.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Commitment becomes optional</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EA is a 36 month commitment. The MCA is direct and monthly with no default commitment, and discounts attach to commitments you opt into rather than arriving with the vehicle. That is genuine flexibility and it is also where the price lock went.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behaviour changes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EA locks a rate for the term. The MCA floats closer to list. Over three years with a moving price list, that difference compounds in a direction nobody models at signature.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true up moves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EA trues up annually at a known anniversary. The MCA trues up at subscription renewal instead, which changes your forecasting rhythm and every calendar entry from session 26.</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all three are the same trade viewed from different angles: you are exchanging predictability for flexibility. Whether that is a good trade depends entirely on which one your estate actually needs, and that is a question about your growth profile rather than about the vehicles.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GIVE UP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do not travel</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APPEARED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price lock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Rates float rather than holding across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Worth 8 to 15 percent to a growing estate, session 36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Negotiated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Clauses with no equivalent in the new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absent price protection in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known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planned true up rather than several renewals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26 calendar, rebuilt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Volume aggregation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large negotiation rather than many small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session 29 point about scale and leverage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Familiarity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team knows how the EA behaves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Underrated, and a genuine transition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second row is the one that costs most and is noticed least. Rights negotiated into an EA over two or three cycles do not migrate automatically, and a clause that is absent rather than removed is invisible to a price comparison, which is exactly the session 27 finding.</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migration proposal shows a lower monthly figure. What is the first thing to verify?</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discount percentage is competitive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both figures cover the same basket over the same period, since MCA default pricing ran 6 to 15 percent above a negotiated EA on like for like seats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billing frequency suits finance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the migration date works operationally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lower monthly number can mean many things. Ask which of them are about price.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Establish comparability before comparing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discount percentage is competitive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That both figures cover the same basket over the same period, since MCA default pricing ran 6 to 15 percent above a negotiated EA on like for like seats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billing frequency suits finance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That the migration date works operationally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benchmark runs against the migration, not for it: MCA default pricing sat 6 to 15 percent above a negotiated EA on like for like seats, and transitions priced 8 to 17 percent above an equivalent EA renewal. So a lower monthly figure is a signal that something differs between the two baskets, usually products dropped, an introductory period, or a commitment you have not yet opted into. A negotiates a percentage on an unverified basket, which is the session 10 error appearing for the last time in this course. C and D are both real questions that belong after the comparison rather than instead of it, and D in particular tends to consume the planning attention that the pricing question needed. Rebuild both baskets, same products, same period, same rates, and then compare.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GET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genuine advantages, for the estates they suit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default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not locked to a three year volume, which matters enormously if your headcount is falling or your structure is about to change.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Monthly billing.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cash profile that some finance functions strongly prefer, and a legitimate input rather than a decisive one.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Change without a renewal boundary.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 an EA, most corrections wait for the anniversary. Removing that wait is worth real money to an estate that changes shape frequently.</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Simpler for smaller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Subsidiaries, divested units, and populations below EA thresholds are often better served directly than folded into a large agreement.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suits a shrinking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Shrinking estates on an EA overpaid by 10 to 20 percent against a flexible profile, and that is the clearest case for moving there 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headcount is projected to fall 15 percent over the next three years. Which route fits?</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EA, because the price lock protects against increases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Probably the flexible route, because shrinking estates on an EA overpaid by 10 to 20 percent, and a locked rate on seats you no longer need is not protection</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EA, since it is what you already have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estate across both</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 price lock protects you from when your problem is volume rather than rate.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locked rate on seats you cannot release is a locked cost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EA, because the price lock protects against increases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Probably the flexible route, because shrinking estates on an EA overpaid by 10 to 20 percent, and a locked rate on seats you no longer need is not protection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EA, since it is what you already have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estate across both</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price lock protects you against rate increases on the seats you keep. It does nothing about seats you no longer need, and on a contracting estate that is the larger exposure by a wide margin. Shrinking estates on an EA overpaid by 10 to 20 percent against a flexible profile, which is the same asymmetry from session 21: increases are easy and decreases are hard. C is the default that this whole course has been arguing against, and inertia is not an analysis. D is genuinely worth considering and is the session 35 answer where populations differ, and the word probably in the correct answer is doing real work, because a 15 percent decline concentrated in one division may well suit a split while an even decline across the estate suits a single move. Model it per population, then decide.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2026-08-15T14:10:30Z</dcterms:created>
  <dcterms:modified xsi:type="dcterms:W3CDTF">2026-08-15T14:10:30Z</dcterms:modified>
</cp:coreProperties>
</file>