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MICROSOFT AGREEMENTS AND COPILOT · SESSION 32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What Microsoft can see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telemetry is in your tenant, and either side can read it first</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Assigned against active, and why the gap matters</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three way join that makes everything else possible</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31: the reconciliations, and who runs them first</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shelfware and the gap ledger</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32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BUILDING YOUR OWN EVIDENCE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properties of an evidence base that holds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goal is a record you can put in front of finance, security, and a vendor without changing it.</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Per user, not per total</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Totals cannot be acted on and cannot be defended. A per user record lets you say which 400 accounts, which is what turns an assertion into a correction and what makes a counter quote answerable, per session 28.</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Dated and repeatable</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Same query, same definitions, run on a schedule. A one off extract is a snapshot and a series is a trend, and only a trend answers whether adoption is rising or decaying, which is the session 20 problem.</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Held internally first</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Your reconciliation before any data moves, which is the session 31 rule. The same export that supports your renewal position supports somebody else's finding if it leaves unreconciled.</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One practical warning that costs people credibility: validate before you act. Some quiet accounts are genuinely quiet, such as staff on leave or seasonal workers, and cross checking against HR records and manager confirmation is what separates a reclaim from an incident.</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32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CLEAN DATA IS WORTH</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measured returns, in order of speed</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909562"/>
                <a:gridCol w="4182495"/>
                <a:gridCol w="4182495"/>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MOVE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RETURNS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HOW LONG IT TAKES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Idle and duplicate seat reclaim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10 to 20 percent of Microsoft 365 spend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Within one quarter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Role based right sizing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further 12 to 22 percent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At the following renewal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Negotiating from clean data</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 8 to 15 percent better renewal outcome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At the renewal itself</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Audit exposure removed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Findings become corrections, per session 31</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Continuous, once the cycle runs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cycle itself</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Reconcile, reclaim, re tier, carry forward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Quarterly, indefinitely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Note the first row's timeframe. Buyers expecting a governance programme discovered a cash programme, because the waste is not subtle: leavers licensed for years, duplicate tenant assignments, and E5 blankets over frontline populations are all visible in the first join anybody runs.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32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have three months to your renewal and no usage baseline. What is the highest value thing you can do?</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Benchmark your rates against comparable deals</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Build the three way join and run the idle seat reclaim, because it returns 10 to 20 percent within a quarter and produces the evidence the negotiation needs</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Get a competitive quote from another route</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Model the EA against MCA comparison</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Three of these four depend on knowing what you actually use.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join is the input to everything else on this list</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Benchmark your rates against comparable deals</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Build the three way join and run the idle seat reclaim, because it returns 10 to 20 percent within a quarter and produces the evidence the negotiation needs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Get a competitive quote from another route</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Model the EA against MCA comparison</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C and D are both genuinely valuable, and both need a basket to price, which means both depend on the join. Getting a competitive quote for a seat count you have not corrected prices the wrong estate, and comparing EA against MCA on inflated quantities compares two versions of the same error. A can be done without the join and tells you where your rate sits without telling you whether your quantities are right, which is the smaller half of the question. B is available inside the three months, returns 10 to 20 percent by itself, and produces exactly the evidence that makes the other three worth doing. If the timeline only permits one thing, it is this one, and the estates that ran it found the reclaim paid for the analysis several times before the renewal even started.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VISIBILITY METHOD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steps, and the first one is a data request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None of this requires a tool purchase. It requires four exports and somebody to join them.</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One. Pull the four exports</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Entitlements from the contract, assignments from the admin centre, usage over 90 days, and identity from the directory. Four files, one join key, which is the user.</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Two. Classify every account</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Into the five states: unassigned, never activated, dormant, partially used, fully used. Every account lands in exactly one, and the four that are not fully used each have a different remedy.</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Three. Validate, then act</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Cross check the dormant list against HR and manager confirmation before touching anything, because staff on leave and seasonal workers are the false positives that turn a reclaim into an incident.</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Then make it a series rather than an event. The same four exports, the same join, on a quarterly cadence, carried into whichever negotiation arrives next. That is the discipline that turns a one off saving into the 8 to 15 percent renewal advantage.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32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32,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3108960"/>
          </a:xfrm>
          <a:prstGeom prst="rect">
            <a:avLst/>
          </a:prstGeom>
          <a:noFill/>
          <a:ln/>
        </p:spPr>
        <p:txBody>
          <a:bodyPr wrap="square" lIns="0" tIns="0" rIns="0" bIns="0" rtlCol="0" anchor="t"/>
          <a:lstStyle/>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One. Cloud licensing telemetry lives in a tenant the vendor operates, so declining to run reports forfeits your own evidence while protecting nothing, and the only asymmetry available is who reads it first.</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Two. Assigned is not active, and a licence can be unassigned, never activated, dormant, partially used, or fully used, with four of those five carrying different remedies that only usage data can separate.</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Three. Build the three way join of entitlements, assignments, and usage per user, because idle and duplicate seat reclaim returned 10 to 20 percent of Microsoft 365 spend within a quarter and negotiating from clean data was worth a further 8 to 15 percent at renewal.</a:t>
            </a:r>
            <a:endParaRPr lang="en-US" sz="1750" dirty="0"/>
          </a:p>
        </p:txBody>
      </p:sp>
      <p:sp>
        <p:nvSpPr>
          <p:cNvPr id="6" name="Text 4"/>
          <p:cNvSpPr/>
          <p:nvPr/>
        </p:nvSpPr>
        <p:spPr>
          <a:xfrm>
            <a:off x="457200" y="525780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Shelfware and mid term management. The gap ledger for Microsoft: assigned licences against active users, per tier, per quarter.</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32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run the join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Pull the four exports.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Entitlements, assignments, 90 day usage, and directory identity. If any one of them takes more than a week to obtain, that is the finding.</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licences against people.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Total assigned seats against current headcount. Note the difference before you explain it.</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never activated.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Accounts assigned a paid seat that have never signed in. The cleanest single query in this session.</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Classify a sample.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Take 200 accounts and put each in one of the five states. You will learn more from that than from any total.</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Book the next run.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Same exports, same definitions, next quarter. A snapshot becomes a trend only if the second one happens.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Microsoft SAM and licence optimisation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redresscompliance.com/microsoft-sam-and-license-optimization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three way join, the quarterly cycle, and what each stage returned.</a:t>
            </a:r>
            <a:endParaRPr lang="en-US" sz="1550" dirty="0"/>
          </a:p>
        </p:txBody>
      </p:sp>
      <p:sp>
        <p:nvSpPr>
          <p:cNvPr id="7" name="Shape 5"/>
          <p:cNvSpPr/>
          <p:nvPr/>
        </p:nvSpPr>
        <p:spPr>
          <a:xfrm>
            <a:off x="457200" y="2443277"/>
            <a:ext cx="11274552" cy="0"/>
          </a:xfrm>
          <a:prstGeom prst="line">
            <a:avLst/>
          </a:prstGeom>
          <a:noFill/>
          <a:ln w="9525">
            <a:solidFill>
              <a:srgbClr val="E5E7EB"/>
            </a:solidFill>
            <a:prstDash val="solid"/>
          </a:ln>
        </p:spPr>
      </p:sp>
      <p:sp>
        <p:nvSpPr>
          <p:cNvPr id="8" name="Text 6"/>
          <p:cNvSpPr/>
          <p:nvPr/>
        </p:nvSpPr>
        <p:spPr>
          <a:xfrm>
            <a:off x="457200" y="255300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44327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Auditing your Microsoft licence usage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redresscompliance.com/auditing-your-microsoft-license-usage-a-step-by-step-guide-to-find-savings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step by step version of this session's homework.</a:t>
            </a:r>
            <a:endParaRPr lang="en-US" sz="1550" dirty="0"/>
          </a:p>
        </p:txBody>
      </p:sp>
      <p:sp>
        <p:nvSpPr>
          <p:cNvPr id="10" name="Shape 8"/>
          <p:cNvSpPr/>
          <p:nvPr/>
        </p:nvSpPr>
        <p:spPr>
          <a:xfrm>
            <a:off x="457200" y="3423514"/>
            <a:ext cx="11274552" cy="0"/>
          </a:xfrm>
          <a:prstGeom prst="line">
            <a:avLst/>
          </a:prstGeom>
          <a:noFill/>
          <a:ln w="9525">
            <a:solidFill>
              <a:srgbClr val="E5E7EB"/>
            </a:solidFill>
            <a:prstDash val="solid"/>
          </a:ln>
        </p:spPr>
      </p:sp>
      <p:sp>
        <p:nvSpPr>
          <p:cNvPr id="11" name="Text 9"/>
          <p:cNvSpPr/>
          <p:nvPr/>
        </p:nvSpPr>
        <p:spPr>
          <a:xfrm>
            <a:off x="457200" y="353324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423514"/>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Microsoft 365 licence reclamation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redresscompliance.com/microsoft-365-licence-reclamation-guide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Dormancy signals, false positives, and the safe harvest sequence.</a:t>
            </a:r>
            <a:endParaRPr lang="en-US" sz="1550" dirty="0"/>
          </a:p>
        </p:txBody>
      </p:sp>
      <p:sp>
        <p:nvSpPr>
          <p:cNvPr id="13" name="Shape 11"/>
          <p:cNvSpPr/>
          <p:nvPr/>
        </p:nvSpPr>
        <p:spPr>
          <a:xfrm>
            <a:off x="457200" y="4403750"/>
            <a:ext cx="11274552" cy="0"/>
          </a:xfrm>
          <a:prstGeom prst="line">
            <a:avLst/>
          </a:prstGeom>
          <a:noFill/>
          <a:ln w="9525">
            <a:solidFill>
              <a:srgbClr val="E5E7EB"/>
            </a:solidFill>
            <a:prstDash val="solid"/>
          </a:ln>
        </p:spPr>
      </p:sp>
      <p:sp>
        <p:nvSpPr>
          <p:cNvPr id="14" name="Text 12"/>
          <p:cNvSpPr/>
          <p:nvPr/>
        </p:nvSpPr>
        <p:spPr>
          <a:xfrm>
            <a:off x="457200" y="451347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40375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Microsoft 365 audit logs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redresscompliance.com/microsoft-365-audit-logs-explained</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the platform records, and how to read it.</a:t>
            </a:r>
            <a:endParaRPr lang="en-US" sz="1550" dirty="0"/>
          </a:p>
        </p:txBody>
      </p:sp>
      <p:sp>
        <p:nvSpPr>
          <p:cNvPr id="16" name="Shape 14"/>
          <p:cNvSpPr/>
          <p:nvPr/>
        </p:nvSpPr>
        <p:spPr>
          <a:xfrm>
            <a:off x="457200" y="5383987"/>
            <a:ext cx="11274552" cy="0"/>
          </a:xfrm>
          <a:prstGeom prst="line">
            <a:avLst/>
          </a:prstGeom>
          <a:noFill/>
          <a:ln w="9525">
            <a:solidFill>
              <a:srgbClr val="E5E7EB"/>
            </a:solidFill>
            <a:prstDash val="solid"/>
          </a:ln>
        </p:spPr>
      </p:sp>
      <p:sp>
        <p:nvSpPr>
          <p:cNvPr id="17" name="Text 15"/>
          <p:cNvSpPr/>
          <p:nvPr/>
        </p:nvSpPr>
        <p:spPr>
          <a:xfrm>
            <a:off x="457200" y="549371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538398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Microsoft 365 licence optimisation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redresscompliance.com/microsoft-365-license-optimisation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Turning the join into a recurring saving rather than a one off.</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32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visibility is mutual.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Cloud licensing runs in a tenant the vendor operates, so assignment data is not something you disclose. The question is only who reads it first.</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Assigned is not active.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single most important distinction in this module. A licence can be assigned, paid for, and never opened, and only one of those three is visible on an invoice.</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three way join.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Entitlements, assignments, and usage, per user. Visibility is the precondition for everything in modules 3 through 8, and most estates have never built it.</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it is worth commercially.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renewal outcome gap between estates negotiating from reconciled telemetry and estates negotiating from the vendor's pitch ran 8 to 15 percent.</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is faster than expected.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Buyers expecting a governance programme found a cash programme, because the waste was not subtle: leavers licensed for years, duplicate assignments, E5 blankets over frontline populations.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WHO CAN SEE WHAT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facts about a cloud estate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This is different from the on premises world, and the difference is usually in your favour if you act on it.</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Assignment data is not private</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Licences assigned in a tenant the vendor operates are visible to the vendor by construction. There is no version of this where you are protecting information by not looking at it, which is worth stating plainly because the instinct exists.</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Usage data is the same data</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Sign in activity, workload usage, and service consumption are all produced by the platform. The reports you would run and the reports an account team can reference come from the same underlying source.</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Only the reading is asymmetric</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What differs between organisations is whether anybody internally has looked. That is the entire asymmetry, and it is entirely within your control to close.</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on premises estate from session 22 is genuinely different: entitlement records are yours, deployment discovery takes effort, and information is asymmetric in your favour until you share it. Do not carry that instinct across to the cloud estate, where declining to look costs you and protects nothing.</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32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THREE WAY JOIN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it is made of, and where each part lives</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27714"/>
                <a:gridCol w="4182495"/>
                <a:gridCol w="436434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INPUT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WHERE IT COMES FROM</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ANSWERS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Entitlements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Contract and order documents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you are permitted to use, and how much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Assignments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Admin centre, per user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each person currently holds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Usage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Activity and sign in telemetry, 90 days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each person actually does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Identity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Directory and HR data</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Whether that person still works here, and in what role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join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All four matched per user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Every finding in modules 3 to 8</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Build the three way join first, because visibility is the whole precondition. Without it, every recommendation in this course is an opinion. With it, the same recommendations become statements about named accounts, which is the difference between a proposal and a report.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32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Somebody suggests not running usage reports, so there is no evidence of over licensing. Is that sound?</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unexamined data cannot be used against you</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because the telemetry exists in a tenant the vendor operates whether or not you read it, so declining to look forfeits your own evidence while protecting nothing</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provided the reports are never exported</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depends on your contract's audit clause</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Ask what changes on the vendor's side when you choose not to run a report.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Not looking is a decision to be the less informed party</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unexamined data cannot be used against you</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No, because the telemetry exists in a tenant the vendor operates whether or not you read it, so declining to look forfeits your own evidence while protecting nothing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provided the reports are never exported</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depends on your contract's audit clause</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Nothing changes on the vendor's side when you decline to run a report. The data is generated by the platform they operate, and your choice affects only whether your own organisation knows what it says. A is an instinct carried over from the on premises world, where discovery genuinely takes effort and information really is asymmetric until shared, and it is a reasonable instinct in the wrong context. C confuses running a report with disclosing one, and there is no disclosure implied in reading your own tenant. D is worth understanding for the on premises estate and does not change the cloud position. The practical consequence points the other way entirely: because the vendor can already see it, your only advantage is to see it first and to have acted on it, which is what turns a potential finding into a completed correction.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ASSIGNED IS NOT ACTIVE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states a licence can be in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Purchased and unassigned.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Bought and sitting in the pool, attached to nobody. Invisible to usage reports because there is no user to report on, and fully billed.</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Assigned and never activated.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Given to a person at onboarding who never signed in. Looks healthy in every assignment count and has produced no value at all.</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Assigned and dormant.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Used once and then abandoned, or belonging to somebody who left. No sign in for 90 days is the primary dormancy signal for a paid seat.</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Assigned and partially used.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person uses email and nothing else on a plan that carries far more. This is tier misallocation rather than dormancy, and it is the session 15 problem.</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Assigned and fully used.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state everybody assumes is universal when they read a seat count off an invoice.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assignment report shows 9,400 licensed users and your headcount is 8,900. What is the likely explanation?</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reporting error, since you cannot have more licences than people</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Leavers never deprovisioned, duplicate assignments, and service or shared accounts holding paid seats, which is the fastest reclaim available</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Contractors, who are legitimately licensed</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Growth that HR has not yet recorded</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All four are possible. Ask which one is usually the largest.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More licences than people is normal, and it is money</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reporting error, since you cannot have more licences than people</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Leavers never deprovisioned, duplicate assignments, and service or shared accounts holding paid seats, which is the fastest reclaim available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Contractors, who are legitimately licensed</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Growth that HR has not yet recorded</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Seat reclaim is the fastest Microsoft licensing win there is: leavers never deprovisioned, duplicate assignments across tenants or domains, and parked service account seats, all recoverable with directory data joined to usage and a true up calendar. It returned 10 to 20 percent of Microsoft 365 spend inside a quarter across the optimisation engagements reviewed. A assumes a control that mostly does not exist, because joiners processes are always built and leavers processes frequently are not. C and D are both real and both usually smaller, and the useful move is to quantify them rather than to accept them as the explanation: a contractor population you can count is a legitimate line, and a contractor population invoked to explain a gap nobody has measured is a way of closing the question. Join the lists, name the accounts, and the four explanations separate themselves.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2026-08-15T08:49:15Z</dcterms:created>
  <dcterms:modified xsi:type="dcterms:W3CDTF">2026-08-15T08:49:15Z</dcterms:modified>
</cp:coreProperties>
</file>