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MICROSOFT AGREEMENTS AND COPILOT · SESSION 29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Leverage</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Discount depth tracked the credibility of the alternative, not the size of the spend</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Credible tension, and what makes it credible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two calendars, and how they interact</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28: the counter this leverage is applied to</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the endgame, closing module 6</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28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29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SEQUENCING THE WHOLE RELATIONSHIP</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ways the other purchases interact</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Your EA is one of several things you buy from the same vendor, and they are usually negotiated as if they were unrelated.</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Co terminate what you can</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Lines that renew separately create separate negotiations, each one smaller and therefore weaker. Bringing them together makes one conversation where everything is on the table at once, which is where a buyer is strongest.</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Sequence what you cannot</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Where lines genuinely cannot be co termed, decide the order deliberately. Settling the line they most want first spends your leverage before you need it, and settling it last is usually worth more.</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Watch the support renewal</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Unified support and similar agreements sit beside the EA and renew on their own rhythm. Aligning that timing is a lever most estates have never used, and it is entirely administrative to set up.</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underlying point: an account team sees the whole relationship and most buyers see one agreement at a time. Closing that asymmetry costs nothing except the work of listing everything you buy from them and when each piece renews.</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29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EXECUTIVE WHO CAN WALK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sponsorship actually has to provide</a:t>
            </a:r>
            <a:endParaRPr lang="en-US" sz="2700" dirty="0"/>
          </a:p>
        </p:txBody>
      </p:sp>
      <p:graphicFrame>
        <p:nvGraphicFramePr>
          <p:cNvPr id="12"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182495"/>
                <a:gridCol w="436434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ELEMENT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MEANS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WHY IT MATTERS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Authority to decline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Somebody senior who can say no and mean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An alternative is only a position if refusal is available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Visible engagement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Present in the process, not just cc'd at the end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other side reads presence as intent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 shared number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Agreement internally on the walk away point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team that has not agreed this negotiates against itself</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Escalation access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route above the account team, opened early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Escalation is slow by design and cannot be rushed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Tolerance for the pause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Willingness to let a deadline pass if needed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one thing that makes every other lever real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last row is the hardest to secure and the most valuable. Every lever in this session ultimately rests on the possibility that you do not sign, and an organisation that has privately decided it will sign regardless has already conceded the negotiation, whatever it says in the room.</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29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CIO tells the account team informally that the renewal is a formality. What has happened?</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informal comments carry no weight</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walk away option has been withdrawn, which removes the foundation every other lever rests on, and it will show up in the next quote</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helps, because a cooperative tone earns goodwill</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only matters if it was said in writing</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what an account team does with the information that you will definitely sign.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Everything in this session rests on the possibility of not signing</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informal comments carry no weight</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walk away option has been withdrawn, which removes the foundation every other lever rests on, and it will show up in the next quote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helps, because a cooperative tone earns goodwill</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only matters if it was said in writing</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An alternative route, a fiscal year end deadline, and a right sized counter all derive their force from the same underlying fact, which is that you might not sign. Remove that and each lever becomes a request. A misjudges how carefully commercial conversations are read: informal remarks from senior people are exactly the ones that get reported back, precisely because they are unguarded. C confuses tone with position, and you can be entirely cooperative in manner while remaining genuinely undecided in substance, which is the posture to aim for. D imagines a formality that does not exist in practice. The fix is not to instruct executives to be adversarial, which rarely works and is often counterproductive. It is to agree internally, before anybody speaks to the vendor, what the walk away position is and who is allowed to signal intent.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LEVERAGE METHOD</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things to have in place before the first negotiation meeting</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None of them can be created during the meeting, which is the point.</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One. A real alternative, partial and priced</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One workload or one product family, quoted in writing by a party who would actually deliver it, with an internal owner who would run it. Worth 5 to 12 points, and it is the difference between a position and an assertion.</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Two. A calendar with both years on it</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Your anniversary, your budget cycle, their 30 June, and their quarter ends, on one page. Then the plan for landing the substantive close inside their window rather than yours.</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Three. An agreed walk away</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 number and a position, agreed internally with the executive sponsor before anybody talks to the vendor, so that the answer to what if they refuse already exists and does not have to be invented under pressure.</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One further habit worth building: list everything your organisation buys from this vendor and when each piece renews. Most buyers cannot produce that list, the account team can, and closing that asymmetry is a morning's work with a large return.</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29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29,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3108960"/>
          </a:xfrm>
          <a:prstGeom prst="rect">
            <a:avLst/>
          </a:prstGeom>
          <a:noFill/>
          <a:ln/>
        </p:spPr>
        <p:txBody>
          <a:bodyPr wrap="square" lIns="0" tIns="0" rIns="0" bIns="0" rtlCol="0" anchor="t"/>
          <a:lstStyle/>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One. Discount depth tracked the credibility of the buyer's alternative rather than the size of the spend, and buyers with a documented alternative route held 10 to 25 percent below the first quote, so the alternative has to be written, priced, and genuinely executable.</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Two. Signatures aligned to Microsoft's 30 June fiscal year end gained 3 to 8 points over mid quarter deals, and a renewal can close in that window even when the term starts later, which is another reason the programme opens at 270 days.</a:t>
            </a:r>
            <a:endParaRPr lang="en-US" sz="1750" dirty="0"/>
          </a:p>
          <a:p>
            <a:pPr indent="0" marL="0">
              <a:lnSpc>
                <a:spcPct val="115000"/>
              </a:lnSpc>
              <a:spcAft>
                <a:spcPts val="1200"/>
              </a:spcAft>
              <a:buNone/>
            </a:pPr>
            <a:r>
              <a:rPr lang="en-US" sz="1750" dirty="0">
                <a:solidFill>
                  <a:srgbClr val="B8C5DA"/>
                </a:solidFill>
                <a:latin typeface="Segoe UI" pitchFamily="34" charset="0"/>
                <a:ea typeface="Segoe UI" pitchFamily="34" charset="-122"/>
                <a:cs typeface="Segoe UI" pitchFamily="34" charset="-120"/>
              </a:rPr>
              <a:t>Three. Every lever rests on the possibility of not signing, so the walk away position has to be agreed internally before anybody speaks to the vendor, because an organisation that has privately decided to sign has already conceded.</a:t>
            </a:r>
            <a:endParaRPr lang="en-US" sz="1750" dirty="0"/>
          </a:p>
        </p:txBody>
      </p:sp>
      <p:sp>
        <p:nvSpPr>
          <p:cNvPr id="6" name="Text 4"/>
          <p:cNvSpPr/>
          <p:nvPr/>
        </p:nvSpPr>
        <p:spPr>
          <a:xfrm>
            <a:off x="457200" y="525780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The renewal endgame, closing module 6. The term sheet, the approval chain behind the account team, and the last six weeks where deals leak value.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Microsoft Agreements and Copilot  |  Session 29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make one alternative real</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Pick the workload.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product family or one business unit where an alternative route is genuinely plausible. Partial beats total every time.</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Get it quoted.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 writing, for your actual basket. A real quote takes weeks, which is why this belongs in the 180 to 90 day window.</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inside your organisation would run it if you chose to. If the answer is nobody, it is not yet an alternative.</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Build the two year calendar.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anniversary and budget cycle, their 30 June and quarter ends, plus every other agreement you hold with them.</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Agree the walk away.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conversation with your executive sponsor, before any vendor meeting, producing a number and a position everybody knows.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Key leverage points in Microsoft deals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redresscompliance.com/key-leverage-points-to-negotiate-better-microsoft-deals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Timing, tension, and sequencing, in one place.</a:t>
            </a:r>
            <a:endParaRPr lang="en-US" sz="1550" dirty="0"/>
          </a:p>
        </p:txBody>
      </p:sp>
      <p:sp>
        <p:nvSpPr>
          <p:cNvPr id="7" name="Shape 5"/>
          <p:cNvSpPr/>
          <p:nvPr/>
        </p:nvSpPr>
        <p:spPr>
          <a:xfrm>
            <a:off x="457200" y="2443277"/>
            <a:ext cx="11274552" cy="0"/>
          </a:xfrm>
          <a:prstGeom prst="line">
            <a:avLst/>
          </a:prstGeom>
          <a:noFill/>
          <a:ln w="9525">
            <a:solidFill>
              <a:srgbClr val="E5E7EB"/>
            </a:solidFill>
            <a:prstDash val="solid"/>
          </a:ln>
        </p:spPr>
      </p:sp>
      <p:sp>
        <p:nvSpPr>
          <p:cNvPr id="8" name="Text 6"/>
          <p:cNvSpPr/>
          <p:nvPr/>
        </p:nvSpPr>
        <p:spPr>
          <a:xfrm>
            <a:off x="457200" y="255300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44327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The EA discount negotiation levers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redresscompliance.com/microsoft-ea-discount-negotiation-levers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What each lever is worth and the order to pull them.</a:t>
            </a:r>
            <a:endParaRPr lang="en-US" sz="1550" dirty="0"/>
          </a:p>
        </p:txBody>
      </p:sp>
      <p:sp>
        <p:nvSpPr>
          <p:cNvPr id="10" name="Shape 8"/>
          <p:cNvSpPr/>
          <p:nvPr/>
        </p:nvSpPr>
        <p:spPr>
          <a:xfrm>
            <a:off x="457200" y="3423514"/>
            <a:ext cx="11274552" cy="0"/>
          </a:xfrm>
          <a:prstGeom prst="line">
            <a:avLst/>
          </a:prstGeom>
          <a:noFill/>
          <a:ln w="9525">
            <a:solidFill>
              <a:srgbClr val="E5E7EB"/>
            </a:solidFill>
            <a:prstDash val="solid"/>
          </a:ln>
        </p:spPr>
      </p:sp>
      <p:sp>
        <p:nvSpPr>
          <p:cNvPr id="11" name="Text 9"/>
          <p:cNvSpPr/>
          <p:nvPr/>
        </p:nvSpPr>
        <p:spPr>
          <a:xfrm>
            <a:off x="457200" y="353324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423514"/>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CSP against the Enterprise Agreement</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redresscompliance.com/csp-vs-enterprise-agreement-for-microsoft-365-licensing-pros-cons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alternative route, priced honestly in both directions.</a:t>
            </a:r>
            <a:endParaRPr lang="en-US" sz="1550" dirty="0"/>
          </a:p>
        </p:txBody>
      </p:sp>
      <p:sp>
        <p:nvSpPr>
          <p:cNvPr id="13" name="Shape 11"/>
          <p:cNvSpPr/>
          <p:nvPr/>
        </p:nvSpPr>
        <p:spPr>
          <a:xfrm>
            <a:off x="457200" y="4403750"/>
            <a:ext cx="11274552" cy="0"/>
          </a:xfrm>
          <a:prstGeom prst="line">
            <a:avLst/>
          </a:prstGeom>
          <a:noFill/>
          <a:ln w="9525">
            <a:solidFill>
              <a:srgbClr val="E5E7EB"/>
            </a:solidFill>
            <a:prstDash val="solid"/>
          </a:ln>
        </p:spPr>
      </p:sp>
      <p:sp>
        <p:nvSpPr>
          <p:cNvPr id="14" name="Text 12"/>
          <p:cNvSpPr/>
          <p:nvPr/>
        </p:nvSpPr>
        <p:spPr>
          <a:xfrm>
            <a:off x="457200" y="451347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403750"/>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Aligning Microsoft support renewal with EA timing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redresscompliance.com/aligning-microsoft-support-renewal-with-your-ea-timing-and-bundle-negotiation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sequencing lever most estates have never used.</a:t>
            </a:r>
            <a:endParaRPr lang="en-US" sz="1550" dirty="0"/>
          </a:p>
        </p:txBody>
      </p:sp>
      <p:sp>
        <p:nvSpPr>
          <p:cNvPr id="16" name="Shape 14"/>
          <p:cNvSpPr/>
          <p:nvPr/>
        </p:nvSpPr>
        <p:spPr>
          <a:xfrm>
            <a:off x="457200" y="5383987"/>
            <a:ext cx="11274552" cy="0"/>
          </a:xfrm>
          <a:prstGeom prst="line">
            <a:avLst/>
          </a:prstGeom>
          <a:noFill/>
          <a:ln w="9525">
            <a:solidFill>
              <a:srgbClr val="E5E7EB"/>
            </a:solidFill>
            <a:prstDash val="solid"/>
          </a:ln>
        </p:spPr>
      </p:sp>
      <p:sp>
        <p:nvSpPr>
          <p:cNvPr id="17" name="Text 15"/>
          <p:cNvSpPr/>
          <p:nvPr/>
        </p:nvSpPr>
        <p:spPr>
          <a:xfrm>
            <a:off x="457200" y="5493715"/>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5383987"/>
            <a:ext cx="10634472" cy="980237"/>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Building the renewal negotiation team</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redresscompliance.com/building-the-microsoft-renewal-negotiation-team-roles-responsibilities-common-pitfalls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Executive sponsorship, and who is allowed to signal intent.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29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alternative is the top lever.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Buyers with a documented alternative route held 10 to 25 percent below the first quote, and the lever is worth 5 to 12 points on its own.</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Credible means priced and real.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alternative route only works if the quote is real. Bluffing costs you the position and the relationship, in this negotiation and the next one.</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calendar is worth points.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Signatures aligned to Microsoft's fiscal year end gained 3 to 8 points over mid quarter deals, and the year ends 30 June.</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Sequencing beats isolation.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renewal is one of several things you buy from the same vendor, and the order those land in is a lever most buyers never touch.</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Somebody has to be able to walk.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Executive sponsorship means a buyer side executive who can credibly decline, which is what converts an alternative from a document into a position.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MAKES AN ALTERNATIVE CREDIBLE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tests it has to pass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Everybody says they have options. Almost nobody has one that survives these three.</a:t>
            </a:r>
            <a:endParaRPr lang="en-US" sz="1350" dirty="0"/>
          </a:p>
        </p:txBody>
      </p:sp>
      <p:sp>
        <p:nvSpPr>
          <p:cNvPr id="5" name="Shape 3"/>
          <p:cNvSpPr/>
          <p:nvPr/>
        </p:nvSpPr>
        <p:spPr>
          <a:xfrm>
            <a:off x="457200" y="1463040"/>
            <a:ext cx="3624072" cy="4169664"/>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is written down and priced</a:t>
            </a:r>
            <a:endParaRPr lang="en-US" sz="1450" dirty="0"/>
          </a:p>
        </p:txBody>
      </p:sp>
      <p:sp>
        <p:nvSpPr>
          <p:cNvPr id="8" name="Text 6"/>
          <p:cNvSpPr/>
          <p:nvPr/>
        </p:nvSpPr>
        <p:spPr>
          <a:xfrm>
            <a:off x="64008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 real CSP or MCA quote, or a costed partial migration plan, on paper, for your actual basket. An intention is not an alternative and neither is a conversation, and the difference is obvious to an experienced account team within about two questions.</a:t>
            </a:r>
            <a:endParaRPr lang="en-US" sz="1500" dirty="0"/>
          </a:p>
        </p:txBody>
      </p:sp>
      <p:sp>
        <p:nvSpPr>
          <p:cNvPr id="9" name="Shape 7"/>
          <p:cNvSpPr/>
          <p:nvPr/>
        </p:nvSpPr>
        <p:spPr>
          <a:xfrm>
            <a:off x="4282440" y="1463040"/>
            <a:ext cx="3624072" cy="4169664"/>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Somebody would actually do it</a:t>
            </a:r>
            <a:endParaRPr lang="en-US" sz="1450" dirty="0"/>
          </a:p>
        </p:txBody>
      </p:sp>
      <p:sp>
        <p:nvSpPr>
          <p:cNvPr id="12" name="Text 10"/>
          <p:cNvSpPr/>
          <p:nvPr/>
        </p:nvSpPr>
        <p:spPr>
          <a:xfrm>
            <a:off x="446532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An alternative your own organisation would refuse to execute is not leverage, it is a bluff with a spreadsheet attached. The test is whether your CIO would sign it if the renewal fell through, and you should know the answer before you use it.</a:t>
            </a:r>
            <a:endParaRPr lang="en-US" sz="1500" dirty="0"/>
          </a:p>
        </p:txBody>
      </p:sp>
      <p:sp>
        <p:nvSpPr>
          <p:cNvPr id="13" name="Shape 11"/>
          <p:cNvSpPr/>
          <p:nvPr/>
        </p:nvSpPr>
        <p:spPr>
          <a:xfrm>
            <a:off x="8107680" y="1463040"/>
            <a:ext cx="3624072" cy="4169664"/>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It is partial rather than total</a:t>
            </a:r>
            <a:endParaRPr lang="en-US" sz="1450" dirty="0"/>
          </a:p>
        </p:txBody>
      </p:sp>
      <p:sp>
        <p:nvSpPr>
          <p:cNvPr id="16" name="Text 14"/>
          <p:cNvSpPr/>
          <p:nvPr/>
        </p:nvSpPr>
        <p:spPr>
          <a:xfrm>
            <a:off x="8290560" y="2359152"/>
            <a:ext cx="3258312" cy="3118104"/>
          </a:xfrm>
          <a:prstGeom prst="rect">
            <a:avLst/>
          </a:prstGeom>
          <a:noFill/>
          <a:ln/>
        </p:spPr>
        <p:txBody>
          <a:bodyPr wrap="square" lIns="0" tIns="0" rIns="0" bIns="0" rtlCol="0" anchor="ctr"/>
          <a:lstStyle/>
          <a:p>
            <a:pPr indent="0" marL="0">
              <a:lnSpc>
                <a:spcPct val="125000"/>
              </a:lnSpc>
              <a:buNone/>
            </a:pPr>
            <a:r>
              <a:rPr lang="en-US" sz="1500" dirty="0">
                <a:solidFill>
                  <a:srgbClr val="2A303C"/>
                </a:solidFill>
                <a:latin typeface="Segoe UI" pitchFamily="34" charset="0"/>
                <a:ea typeface="Segoe UI" pitchFamily="34" charset="-122"/>
                <a:cs typeface="Segoe UI" pitchFamily="34" charset="-120"/>
              </a:rPr>
              <a:t>Moving one workload, one business unit, or one product family is far more credible than moving everything, and it is also more likely to be right. Total migration threats get discounted precisely because everybody knows they are rarely executed.</a:t>
            </a:r>
            <a:endParaRPr lang="en-US" sz="1500" dirty="0"/>
          </a:p>
        </p:txBody>
      </p:sp>
      <p:sp>
        <p:nvSpPr>
          <p:cNvPr id="17" name="Shape 15"/>
          <p:cNvSpPr/>
          <p:nvPr/>
        </p:nvSpPr>
        <p:spPr>
          <a:xfrm>
            <a:off x="457200" y="5815584"/>
            <a:ext cx="11274552" cy="548640"/>
          </a:xfrm>
          <a:prstGeom prst="rect">
            <a:avLst/>
          </a:prstGeom>
          <a:solidFill>
            <a:srgbClr val="FDF8EC"/>
          </a:solidFill>
          <a:ln/>
        </p:spPr>
      </p:sp>
      <p:sp>
        <p:nvSpPr>
          <p:cNvPr id="18" name="Shape 16"/>
          <p:cNvSpPr/>
          <p:nvPr/>
        </p:nvSpPr>
        <p:spPr>
          <a:xfrm>
            <a:off x="457200" y="5815584"/>
            <a:ext cx="45720" cy="548640"/>
          </a:xfrm>
          <a:prstGeom prst="rect">
            <a:avLst/>
          </a:prstGeom>
          <a:solidFill>
            <a:srgbClr val="C9A227"/>
          </a:solidFill>
          <a:ln/>
        </p:spPr>
      </p:sp>
      <p:sp>
        <p:nvSpPr>
          <p:cNvPr id="19" name="Text 17"/>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That third card is the practical one. A costed plan to move a single defined workload is achievable, believable, and often genuinely worth doing, and it produces more tension than a theoretical estate wide alternative that nobody in your organisation has agreed to.</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29 of 40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WHERE TENSION ACTUALLY COMES FROM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sources, ranked by how well they hold</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727714"/>
                <a:gridCol w="4364343"/>
                <a:gridCol w="4182495"/>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SOURCE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IT WORKS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WELL IT HOLDS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 priced alternative route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CSP or MCA quote for the same basket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Strongest. 5 to 12 points, and it is checkable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 costed partial migration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workload or product family, with a plan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Strong, because it is executable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Competitive products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Google Workspace, other clouds, other tools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Real for some lines, weak where switching cost is high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Right sizing itself</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Buying less is always available to you</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Quietly strong. It needs nobody's agreement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1015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Delay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Not signing yet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Weak, and it decays fast as the anniversary approaches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815584"/>
            <a:ext cx="11274552" cy="548640"/>
          </a:xfrm>
          <a:prstGeom prst="rect">
            <a:avLst/>
          </a:prstGeom>
          <a:solidFill>
            <a:srgbClr val="FDF8EC"/>
          </a:solidFill>
          <a:ln/>
        </p:spPr>
      </p:sp>
      <p:sp>
        <p:nvSpPr>
          <p:cNvPr id="6" name="Shape 3"/>
          <p:cNvSpPr/>
          <p:nvPr/>
        </p:nvSpPr>
        <p:spPr>
          <a:xfrm>
            <a:off x="457200" y="5815584"/>
            <a:ext cx="45720" cy="548640"/>
          </a:xfrm>
          <a:prstGeom prst="rect">
            <a:avLst/>
          </a:prstGeom>
          <a:solidFill>
            <a:srgbClr val="C9A227"/>
          </a:solidFill>
          <a:ln/>
        </p:spPr>
      </p:sp>
      <p:sp>
        <p:nvSpPr>
          <p:cNvPr id="7" name="Text 4"/>
          <p:cNvSpPr/>
          <p:nvPr/>
        </p:nvSpPr>
        <p:spPr>
          <a:xfrm>
            <a:off x="685800" y="58155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fourth row deserves more attention than it gets. Right sizing is leverage that requires no counterparty and no bluff, because reducing what you buy is entirely within your control, and an account team facing a customer who is visibly capable of buying less behaves differently from one facing a customer who is not.</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29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 mention a possible move to CSP but have no quote. How much leverage is that worth?</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Most of it, the possibility alone creates doubt</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Very little, because an alternative route only works if the quote is real, and an experienced account team establishes within a couple of questions whether one exists</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All of it, since they cannot verify either way</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None, CSP is never a genuine alternative for enterprises</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what the second question in that conversation would be, and whether you could answer it.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second question is what price, and there is no good bluff to it</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Most of it, the possibility alone creates doubt</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Very little, because an alternative route only works if the quote is real, and an experienced account team establishes within a couple of questions whether one exists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All of it, since they cannot verify either way</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None, CSP is never a genuine alternative for enterprises</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conversation goes: which partner, for what basket, at what rate, and by when. A buyer holding a real quote answers all four in a sentence. A buyer holding an idea does not, and the difference registers immediately. C assumes the claim is unverifiable, and it is not: the market is small, partners talk, and more importantly your behaviour reveals it, because a buyer with a real alternative negotiates differently from one without. A overrates doubt, which is worth something at the start of a conversation and nothing by the end of it. D dismisses a route that genuinely works for parts of many enterprise estates, particularly where flexibility matters more than a locked rate. Bluffing is the specific mistake to avoid here, because the cost is not just this negotiation, it is that every position you take afterwards gets discounted.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CALENDAR, BOTH SIDES OF IT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dates that move the number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30 June.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Microsoft's fiscal year end. Signatures aligned to it gained 3 to 8 points over mid quarter deals, which makes it the single most valuable date in this session.</a:t>
            </a:r>
            <a:endParaRPr lang="en-US" sz="1600" dirty="0"/>
          </a:p>
        </p:txBody>
      </p:sp>
      <p:sp>
        <p:nvSpPr>
          <p:cNvPr id="6" name="Shape 4"/>
          <p:cNvSpPr/>
          <p:nvPr/>
        </p:nvSpPr>
        <p:spPr>
          <a:xfrm>
            <a:off x="457200" y="2223821"/>
            <a:ext cx="11274552" cy="0"/>
          </a:xfrm>
          <a:prstGeom prst="line">
            <a:avLst/>
          </a:prstGeom>
          <a:noFill/>
          <a:ln w="9525">
            <a:solidFill>
              <a:srgbClr val="E5E7EB"/>
            </a:solidFill>
            <a:prstDash val="solid"/>
          </a:ln>
        </p:spPr>
      </p:sp>
      <p:sp>
        <p:nvSpPr>
          <p:cNvPr id="7" name="Text 5"/>
          <p:cNvSpPr/>
          <p:nvPr/>
        </p:nvSpPr>
        <p:spPr>
          <a:xfrm>
            <a:off x="457200" y="2333549"/>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2223821"/>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Quarter ends.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Internal targets inside the year. Weaker than the year end and available four times as often, which makes them useful for a smaller deal or a partial close.</a:t>
            </a:r>
            <a:endParaRPr lang="en-US" sz="1600" dirty="0"/>
          </a:p>
        </p:txBody>
      </p:sp>
      <p:sp>
        <p:nvSpPr>
          <p:cNvPr id="9" name="Shape 7"/>
          <p:cNvSpPr/>
          <p:nvPr/>
        </p:nvSpPr>
        <p:spPr>
          <a:xfrm>
            <a:off x="457200" y="3258922"/>
            <a:ext cx="11274552" cy="0"/>
          </a:xfrm>
          <a:prstGeom prst="line">
            <a:avLst/>
          </a:prstGeom>
          <a:noFill/>
          <a:ln w="9525">
            <a:solidFill>
              <a:srgbClr val="E5E7EB"/>
            </a:solidFill>
            <a:prstDash val="solid"/>
          </a:ln>
        </p:spPr>
      </p:sp>
      <p:sp>
        <p:nvSpPr>
          <p:cNvPr id="10" name="Text 8"/>
          <p:cNvSpPr/>
          <p:nvPr/>
        </p:nvSpPr>
        <p:spPr>
          <a:xfrm>
            <a:off x="457200" y="33686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32589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Your anniversary.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Your own deadline, and the one the other side can see. It is leverage against you unless you have started early enough that it is not.</a:t>
            </a:r>
            <a:endParaRPr lang="en-US" sz="1600" dirty="0"/>
          </a:p>
        </p:txBody>
      </p:sp>
      <p:sp>
        <p:nvSpPr>
          <p:cNvPr id="12" name="Shape 10"/>
          <p:cNvSpPr/>
          <p:nvPr/>
        </p:nvSpPr>
        <p:spPr>
          <a:xfrm>
            <a:off x="457200" y="4294022"/>
            <a:ext cx="11274552" cy="0"/>
          </a:xfrm>
          <a:prstGeom prst="line">
            <a:avLst/>
          </a:prstGeom>
          <a:noFill/>
          <a:ln w="9525">
            <a:solidFill>
              <a:srgbClr val="E5E7EB"/>
            </a:solidFill>
            <a:prstDash val="solid"/>
          </a:ln>
        </p:spPr>
      </p:sp>
      <p:sp>
        <p:nvSpPr>
          <p:cNvPr id="13" name="Text 11"/>
          <p:cNvSpPr/>
          <p:nvPr/>
        </p:nvSpPr>
        <p:spPr>
          <a:xfrm>
            <a:off x="457200" y="440375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4294022"/>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Your budget cycle.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When approval is available in your organisation. A deal that cannot be approved for six weeks has a timing constraint you should disclose deliberately rather than accidentally.</a:t>
            </a:r>
            <a:endParaRPr lang="en-US" sz="1600" dirty="0"/>
          </a:p>
        </p:txBody>
      </p:sp>
      <p:sp>
        <p:nvSpPr>
          <p:cNvPr id="15" name="Shape 13"/>
          <p:cNvSpPr/>
          <p:nvPr/>
        </p:nvSpPr>
        <p:spPr>
          <a:xfrm>
            <a:off x="457200" y="5329123"/>
            <a:ext cx="11274552" cy="0"/>
          </a:xfrm>
          <a:prstGeom prst="line">
            <a:avLst/>
          </a:prstGeom>
          <a:noFill/>
          <a:ln w="9525">
            <a:solidFill>
              <a:srgbClr val="E5E7EB"/>
            </a:solidFill>
            <a:prstDash val="solid"/>
          </a:ln>
        </p:spPr>
      </p:sp>
      <p:sp>
        <p:nvSpPr>
          <p:cNvPr id="16" name="Text 14"/>
          <p:cNvSpPr/>
          <p:nvPr/>
        </p:nvSpPr>
        <p:spPr>
          <a:xfrm>
            <a:off x="457200" y="5438851"/>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5329123"/>
            <a:ext cx="10634472" cy="1035101"/>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other renewals.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Everything else you buy from the same vendor, which is the sequencing question on the next slide but one.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29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renewal falls in November. How do you use the June fiscal year end?</a:t>
            </a:r>
            <a:endParaRPr lang="en-US" sz="2200" dirty="0"/>
          </a:p>
        </p:txBody>
      </p:sp>
      <p:sp>
        <p:nvSpPr>
          <p:cNvPr id="4" name="Shape 2"/>
          <p:cNvSpPr/>
          <p:nvPr/>
        </p:nvSpPr>
        <p:spPr>
          <a:xfrm>
            <a:off x="457200" y="1463040"/>
            <a:ext cx="11274552" cy="960120"/>
          </a:xfrm>
          <a:prstGeom prst="rect">
            <a:avLst/>
          </a:prstGeom>
          <a:solidFill>
            <a:srgbClr val="FAFAF9"/>
          </a:solidFill>
          <a:ln w="12700">
            <a:solidFill>
              <a:srgbClr val="E5E7EB"/>
            </a:solidFill>
            <a:prstDash val="solid"/>
          </a:ln>
        </p:spPr>
      </p:sp>
      <p:sp>
        <p:nvSpPr>
          <p:cNvPr id="5" name="Shape 3"/>
          <p:cNvSpPr/>
          <p:nvPr/>
        </p:nvSpPr>
        <p:spPr>
          <a:xfrm>
            <a:off x="621792" y="1723644"/>
            <a:ext cx="438912" cy="438912"/>
          </a:xfrm>
          <a:prstGeom prst="rect">
            <a:avLst/>
          </a:prstGeom>
          <a:solidFill>
            <a:srgbClr val="1B2A4A"/>
          </a:solidFill>
          <a:ln/>
        </p:spPr>
      </p:sp>
      <p:sp>
        <p:nvSpPr>
          <p:cNvPr id="6" name="Text 4"/>
          <p:cNvSpPr/>
          <p:nvPr/>
        </p:nvSpPr>
        <p:spPr>
          <a:xfrm>
            <a:off x="621792" y="17236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You cannot, the dates do not align</a:t>
            </a:r>
            <a:endParaRPr lang="en-US" sz="1650" dirty="0"/>
          </a:p>
        </p:txBody>
      </p:sp>
      <p:sp>
        <p:nvSpPr>
          <p:cNvPr id="8" name="Shape 6"/>
          <p:cNvSpPr/>
          <p:nvPr/>
        </p:nvSpPr>
        <p:spPr>
          <a:xfrm>
            <a:off x="457200" y="2514600"/>
            <a:ext cx="11274552" cy="960120"/>
          </a:xfrm>
          <a:prstGeom prst="rect">
            <a:avLst/>
          </a:prstGeom>
          <a:solidFill>
            <a:srgbClr val="FAFAF9"/>
          </a:solidFill>
          <a:ln w="12700">
            <a:solidFill>
              <a:srgbClr val="E5E7EB"/>
            </a:solidFill>
            <a:prstDash val="solid"/>
          </a:ln>
        </p:spPr>
      </p:sp>
      <p:sp>
        <p:nvSpPr>
          <p:cNvPr id="9" name="Shape 7"/>
          <p:cNvSpPr/>
          <p:nvPr/>
        </p:nvSpPr>
        <p:spPr>
          <a:xfrm>
            <a:off x="621792" y="2775204"/>
            <a:ext cx="438912" cy="438912"/>
          </a:xfrm>
          <a:prstGeom prst="rect">
            <a:avLst/>
          </a:prstGeom>
          <a:solidFill>
            <a:srgbClr val="1B2A4A"/>
          </a:solidFill>
          <a:ln/>
        </p:spPr>
      </p:sp>
      <p:sp>
        <p:nvSpPr>
          <p:cNvPr id="10" name="Text 8"/>
          <p:cNvSpPr/>
          <p:nvPr/>
        </p:nvSpPr>
        <p:spPr>
          <a:xfrm>
            <a:off x="621792" y="277520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51460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Bring the negotiation forward so the substantive close lands in the June window, since a renewal can be agreed early even when the term starts later</a:t>
            </a:r>
            <a:endParaRPr lang="en-US" sz="1650" dirty="0"/>
          </a:p>
        </p:txBody>
      </p:sp>
      <p:sp>
        <p:nvSpPr>
          <p:cNvPr id="12" name="Shape 10"/>
          <p:cNvSpPr/>
          <p:nvPr/>
        </p:nvSpPr>
        <p:spPr>
          <a:xfrm>
            <a:off x="457200" y="3566160"/>
            <a:ext cx="11274552" cy="960120"/>
          </a:xfrm>
          <a:prstGeom prst="rect">
            <a:avLst/>
          </a:prstGeom>
          <a:solidFill>
            <a:srgbClr val="FAFAF9"/>
          </a:solidFill>
          <a:ln w="12700">
            <a:solidFill>
              <a:srgbClr val="E5E7EB"/>
            </a:solidFill>
            <a:prstDash val="solid"/>
          </a:ln>
        </p:spPr>
      </p:sp>
      <p:sp>
        <p:nvSpPr>
          <p:cNvPr id="13" name="Shape 11"/>
          <p:cNvSpPr/>
          <p:nvPr/>
        </p:nvSpPr>
        <p:spPr>
          <a:xfrm>
            <a:off x="621792" y="3826764"/>
            <a:ext cx="438912" cy="438912"/>
          </a:xfrm>
          <a:prstGeom prst="rect">
            <a:avLst/>
          </a:prstGeom>
          <a:solidFill>
            <a:srgbClr val="1B2A4A"/>
          </a:solidFill>
          <a:ln/>
        </p:spPr>
      </p:sp>
      <p:sp>
        <p:nvSpPr>
          <p:cNvPr id="14" name="Text 12"/>
          <p:cNvSpPr/>
          <p:nvPr/>
        </p:nvSpPr>
        <p:spPr>
          <a:xfrm>
            <a:off x="621792" y="382676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56616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Delay the renewal until the following June</a:t>
            </a:r>
            <a:endParaRPr lang="en-US" sz="1650" dirty="0"/>
          </a:p>
        </p:txBody>
      </p:sp>
      <p:sp>
        <p:nvSpPr>
          <p:cNvPr id="16" name="Shape 14"/>
          <p:cNvSpPr/>
          <p:nvPr/>
        </p:nvSpPr>
        <p:spPr>
          <a:xfrm>
            <a:off x="457200" y="4617720"/>
            <a:ext cx="11274552" cy="960120"/>
          </a:xfrm>
          <a:prstGeom prst="rect">
            <a:avLst/>
          </a:prstGeom>
          <a:solidFill>
            <a:srgbClr val="FAFAF9"/>
          </a:solidFill>
          <a:ln w="12700">
            <a:solidFill>
              <a:srgbClr val="E5E7EB"/>
            </a:solidFill>
            <a:prstDash val="solid"/>
          </a:ln>
        </p:spPr>
      </p:sp>
      <p:sp>
        <p:nvSpPr>
          <p:cNvPr id="17" name="Shape 15"/>
          <p:cNvSpPr/>
          <p:nvPr/>
        </p:nvSpPr>
        <p:spPr>
          <a:xfrm>
            <a:off x="621792" y="4878324"/>
            <a:ext cx="438912" cy="438912"/>
          </a:xfrm>
          <a:prstGeom prst="rect">
            <a:avLst/>
          </a:prstGeom>
          <a:solidFill>
            <a:srgbClr val="1B2A4A"/>
          </a:solidFill>
          <a:ln/>
        </p:spPr>
      </p:sp>
      <p:sp>
        <p:nvSpPr>
          <p:cNvPr id="18" name="Text 16"/>
          <p:cNvSpPr/>
          <p:nvPr/>
        </p:nvSpPr>
        <p:spPr>
          <a:xfrm>
            <a:off x="621792" y="487832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617720"/>
            <a:ext cx="10314432" cy="960120"/>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Use a quarter end instead and accept a weaker window</a:t>
            </a:r>
            <a:endParaRPr lang="en-US" sz="1650" dirty="0"/>
          </a:p>
        </p:txBody>
      </p:sp>
      <p:sp>
        <p:nvSpPr>
          <p:cNvPr id="20" name="Shape 18"/>
          <p:cNvSpPr/>
          <p:nvPr/>
        </p:nvSpPr>
        <p:spPr>
          <a:xfrm>
            <a:off x="457200" y="5742432"/>
            <a:ext cx="11274552" cy="548640"/>
          </a:xfrm>
          <a:prstGeom prst="rect">
            <a:avLst/>
          </a:prstGeom>
          <a:solidFill>
            <a:srgbClr val="FDF8EC"/>
          </a:solidFill>
          <a:ln/>
        </p:spPr>
      </p:sp>
      <p:sp>
        <p:nvSpPr>
          <p:cNvPr id="21" name="Shape 19"/>
          <p:cNvSpPr/>
          <p:nvPr/>
        </p:nvSpPr>
        <p:spPr>
          <a:xfrm>
            <a:off x="457200" y="5742432"/>
            <a:ext cx="45720" cy="548640"/>
          </a:xfrm>
          <a:prstGeom prst="rect">
            <a:avLst/>
          </a:prstGeom>
          <a:solidFill>
            <a:srgbClr val="C9A227"/>
          </a:solidFill>
          <a:ln/>
        </p:spPr>
      </p:sp>
      <p:sp>
        <p:nvSpPr>
          <p:cNvPr id="22" name="Text 20"/>
          <p:cNvSpPr/>
          <p:nvPr/>
        </p:nvSpPr>
        <p:spPr>
          <a:xfrm>
            <a:off x="685800" y="5742432"/>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Ask what actually has to happen in June for the window to be useful.</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window is about when a deal closes, not when a term starts</a:t>
            </a:r>
            <a:endParaRPr lang="en-US" sz="2200" dirty="0"/>
          </a:p>
        </p:txBody>
      </p:sp>
      <p:sp>
        <p:nvSpPr>
          <p:cNvPr id="4" name="Shape 2"/>
          <p:cNvSpPr/>
          <p:nvPr/>
        </p:nvSpPr>
        <p:spPr>
          <a:xfrm>
            <a:off x="457200" y="1463040"/>
            <a:ext cx="11274552" cy="852678"/>
          </a:xfrm>
          <a:prstGeom prst="rect">
            <a:avLst/>
          </a:prstGeom>
          <a:solidFill>
            <a:srgbClr val="FAFAF9"/>
          </a:solidFill>
          <a:ln w="12700">
            <a:solidFill>
              <a:srgbClr val="E5E7EB"/>
            </a:solidFill>
            <a:prstDash val="solid"/>
          </a:ln>
        </p:spPr>
      </p:sp>
      <p:sp>
        <p:nvSpPr>
          <p:cNvPr id="5" name="Shape 3"/>
          <p:cNvSpPr/>
          <p:nvPr/>
        </p:nvSpPr>
        <p:spPr>
          <a:xfrm>
            <a:off x="621792" y="1669923"/>
            <a:ext cx="438912" cy="438912"/>
          </a:xfrm>
          <a:prstGeom prst="rect">
            <a:avLst/>
          </a:prstGeom>
          <a:solidFill>
            <a:srgbClr val="1B2A4A"/>
          </a:solidFill>
          <a:ln/>
        </p:spPr>
      </p:sp>
      <p:sp>
        <p:nvSpPr>
          <p:cNvPr id="6" name="Text 4"/>
          <p:cNvSpPr/>
          <p:nvPr/>
        </p:nvSpPr>
        <p:spPr>
          <a:xfrm>
            <a:off x="621792" y="1669923"/>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You cannot, the dates do not align</a:t>
            </a:r>
            <a:endParaRPr lang="en-US" sz="1650" dirty="0"/>
          </a:p>
        </p:txBody>
      </p:sp>
      <p:sp>
        <p:nvSpPr>
          <p:cNvPr id="8" name="Shape 6"/>
          <p:cNvSpPr/>
          <p:nvPr/>
        </p:nvSpPr>
        <p:spPr>
          <a:xfrm>
            <a:off x="457200" y="2407158"/>
            <a:ext cx="11274552" cy="852678"/>
          </a:xfrm>
          <a:prstGeom prst="rect">
            <a:avLst/>
          </a:prstGeom>
          <a:solidFill>
            <a:srgbClr val="EAF3EC"/>
          </a:solidFill>
          <a:ln w="19050">
            <a:solidFill>
              <a:srgbClr val="2E7D46"/>
            </a:solidFill>
            <a:prstDash val="solid"/>
          </a:ln>
        </p:spPr>
      </p:sp>
      <p:sp>
        <p:nvSpPr>
          <p:cNvPr id="9" name="Shape 7"/>
          <p:cNvSpPr/>
          <p:nvPr/>
        </p:nvSpPr>
        <p:spPr>
          <a:xfrm>
            <a:off x="621792" y="2614041"/>
            <a:ext cx="438912" cy="438912"/>
          </a:xfrm>
          <a:prstGeom prst="rect">
            <a:avLst/>
          </a:prstGeom>
          <a:solidFill>
            <a:srgbClr val="2E7D46"/>
          </a:solidFill>
          <a:ln/>
        </p:spPr>
      </p:sp>
      <p:sp>
        <p:nvSpPr>
          <p:cNvPr id="10" name="Text 8"/>
          <p:cNvSpPr/>
          <p:nvPr/>
        </p:nvSpPr>
        <p:spPr>
          <a:xfrm>
            <a:off x="621792" y="2614041"/>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407158"/>
            <a:ext cx="10314432" cy="852678"/>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Bring the negotiation forward so the substantive close lands in the June window, since a renewal can be agreed early even when the term starts later   ✓</a:t>
            </a:r>
            <a:endParaRPr lang="en-US" sz="1650" dirty="0"/>
          </a:p>
        </p:txBody>
      </p:sp>
      <p:sp>
        <p:nvSpPr>
          <p:cNvPr id="12" name="Shape 10"/>
          <p:cNvSpPr/>
          <p:nvPr/>
        </p:nvSpPr>
        <p:spPr>
          <a:xfrm>
            <a:off x="457200" y="3351276"/>
            <a:ext cx="11274552" cy="852678"/>
          </a:xfrm>
          <a:prstGeom prst="rect">
            <a:avLst/>
          </a:prstGeom>
          <a:solidFill>
            <a:srgbClr val="FAFAF9"/>
          </a:solidFill>
          <a:ln w="12700">
            <a:solidFill>
              <a:srgbClr val="E5E7EB"/>
            </a:solidFill>
            <a:prstDash val="solid"/>
          </a:ln>
        </p:spPr>
      </p:sp>
      <p:sp>
        <p:nvSpPr>
          <p:cNvPr id="13" name="Shape 11"/>
          <p:cNvSpPr/>
          <p:nvPr/>
        </p:nvSpPr>
        <p:spPr>
          <a:xfrm>
            <a:off x="621792" y="3558159"/>
            <a:ext cx="438912" cy="438912"/>
          </a:xfrm>
          <a:prstGeom prst="rect">
            <a:avLst/>
          </a:prstGeom>
          <a:solidFill>
            <a:srgbClr val="1B2A4A"/>
          </a:solidFill>
          <a:ln/>
        </p:spPr>
      </p:sp>
      <p:sp>
        <p:nvSpPr>
          <p:cNvPr id="14" name="Text 12"/>
          <p:cNvSpPr/>
          <p:nvPr/>
        </p:nvSpPr>
        <p:spPr>
          <a:xfrm>
            <a:off x="621792" y="3558159"/>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3351276"/>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Delay the renewal until the following June</a:t>
            </a:r>
            <a:endParaRPr lang="en-US" sz="1650" dirty="0"/>
          </a:p>
        </p:txBody>
      </p:sp>
      <p:sp>
        <p:nvSpPr>
          <p:cNvPr id="16" name="Shape 14"/>
          <p:cNvSpPr/>
          <p:nvPr/>
        </p:nvSpPr>
        <p:spPr>
          <a:xfrm>
            <a:off x="457200" y="4295394"/>
            <a:ext cx="11274552" cy="852678"/>
          </a:xfrm>
          <a:prstGeom prst="rect">
            <a:avLst/>
          </a:prstGeom>
          <a:solidFill>
            <a:srgbClr val="FAFAF9"/>
          </a:solidFill>
          <a:ln w="12700">
            <a:solidFill>
              <a:srgbClr val="E5E7EB"/>
            </a:solidFill>
            <a:prstDash val="solid"/>
          </a:ln>
        </p:spPr>
      </p:sp>
      <p:sp>
        <p:nvSpPr>
          <p:cNvPr id="17" name="Shape 15"/>
          <p:cNvSpPr/>
          <p:nvPr/>
        </p:nvSpPr>
        <p:spPr>
          <a:xfrm>
            <a:off x="621792" y="4502277"/>
            <a:ext cx="438912" cy="438912"/>
          </a:xfrm>
          <a:prstGeom prst="rect">
            <a:avLst/>
          </a:prstGeom>
          <a:solidFill>
            <a:srgbClr val="1B2A4A"/>
          </a:solidFill>
          <a:ln/>
        </p:spPr>
      </p:sp>
      <p:sp>
        <p:nvSpPr>
          <p:cNvPr id="18" name="Text 16"/>
          <p:cNvSpPr/>
          <p:nvPr/>
        </p:nvSpPr>
        <p:spPr>
          <a:xfrm>
            <a:off x="621792" y="4502277"/>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4295394"/>
            <a:ext cx="10314432" cy="852678"/>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Use a quarter end instead and accept a weaker window</a:t>
            </a:r>
            <a:endParaRPr lang="en-US" sz="1650" dirty="0"/>
          </a:p>
        </p:txBody>
      </p:sp>
      <p:sp>
        <p:nvSpPr>
          <p:cNvPr id="20" name="Shape 18"/>
          <p:cNvSpPr/>
          <p:nvPr/>
        </p:nvSpPr>
        <p:spPr>
          <a:xfrm>
            <a:off x="457200" y="5312664"/>
            <a:ext cx="11274552" cy="1051560"/>
          </a:xfrm>
          <a:prstGeom prst="rect">
            <a:avLst/>
          </a:prstGeom>
          <a:solidFill>
            <a:srgbClr val="FDF8EC"/>
          </a:solidFill>
          <a:ln/>
        </p:spPr>
      </p:sp>
      <p:sp>
        <p:nvSpPr>
          <p:cNvPr id="21" name="Shape 19"/>
          <p:cNvSpPr/>
          <p:nvPr/>
        </p:nvSpPr>
        <p:spPr>
          <a:xfrm>
            <a:off x="457200" y="5312664"/>
            <a:ext cx="45720" cy="1051560"/>
          </a:xfrm>
          <a:prstGeom prst="rect">
            <a:avLst/>
          </a:prstGeom>
          <a:solidFill>
            <a:srgbClr val="C9A227"/>
          </a:solidFill>
          <a:ln/>
        </p:spPr>
      </p:sp>
      <p:sp>
        <p:nvSpPr>
          <p:cNvPr id="22" name="Text 20"/>
          <p:cNvSpPr/>
          <p:nvPr/>
        </p:nvSpPr>
        <p:spPr>
          <a:xfrm>
            <a:off x="685800" y="5312664"/>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What matters to the other side is when the deal books, not when your term begins, so a November renewal agreed in June is a June deal from their perspective and gains you the 3 to 8 points that alignment was worth. This is one of the clearest arguments for the 270 day start: a November anniversary means opening the programme in the previous February and having the substance ready by June, which is only possible if you did not wait for the proposal to arrive. A assumes the two calendars are fixed relative to each other and they are not. C forfeits a year of contract to catch a window, which costs far more than it gains. D is the fallback and it is worth roughly half as much, so take it if the timeline genuinely cannot be pulled forward, and treat it as a consolation rather than a plan.</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Microsoft Agreements and Copilot  |  Session 29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2026-08-14T21:21:00Z</dcterms:created>
  <dcterms:modified xsi:type="dcterms:W3CDTF">2026-08-14T21:21:00Z</dcterms:modified>
</cp:coreProperties>
</file>