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Lst>
  <p:notesMasterIdLst>
    <p:notesMasterId r:id="rId19"/>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notesMaster" Target="notesMasters/notesMaster1.xml"/><Relationship Id="rId20" Type="http://schemas.openxmlformats.org/officeDocument/2006/relationships/presProps" Target="presProps.xml"/><Relationship Id="rId21" Type="http://schemas.openxmlformats.org/officeDocument/2006/relationships/viewProps" Target="viewProps.xml"/><Relationship Id="rId22" Type="http://schemas.openxmlformats.org/officeDocument/2006/relationships/theme" Target="theme/theme1.xml"/><Relationship Id="rId23"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A1426"/>
        </a:solidFill>
      </p:bgPr>
    </p:bg>
    <p:spTree>
      <p:nvGrpSpPr>
        <p:cNvPr id="1" name=""/>
        <p:cNvGrpSpPr/>
        <p:nvPr/>
      </p:nvGrpSpPr>
      <p:grpSpPr>
        <a:xfrm>
          <a:off x="0" y="0"/>
          <a:ext cx="0" cy="0"/>
          <a:chOff x="0" y="0"/>
          <a:chExt cx="0" cy="0"/>
        </a:xfrm>
      </p:grpSpPr>
      <p:sp>
        <p:nvSpPr>
          <p:cNvPr id="2" name="Text 0"/>
          <p:cNvSpPr/>
          <p:nvPr/>
        </p:nvSpPr>
        <p:spPr>
          <a:xfrm>
            <a:off x="457200" y="777240"/>
            <a:ext cx="11274552" cy="256032"/>
          </a:xfrm>
          <a:prstGeom prst="rect">
            <a:avLst/>
          </a:prstGeom>
          <a:noFill/>
          <a:ln/>
        </p:spPr>
        <p:txBody>
          <a:bodyPr wrap="square" lIns="0" tIns="0" rIns="0" bIns="0" rtlCol="0" anchor="ctr"/>
          <a:lstStyle/>
          <a:p>
            <a:pPr indent="0" marL="0">
              <a:buNone/>
            </a:pPr>
            <a:r>
              <a:rPr lang="en-US" sz="1150" b="1" spc="300" kern="0" dirty="0">
                <a:solidFill>
                  <a:srgbClr val="C9A227"/>
                </a:solidFill>
                <a:latin typeface="Segoe UI" pitchFamily="34" charset="0"/>
                <a:ea typeface="Segoe UI" pitchFamily="34" charset="-122"/>
                <a:cs typeface="Segoe UI" pitchFamily="34" charset="-120"/>
              </a:rPr>
              <a:t>MICROSOFT AGREEMENTS AND COPILOT · SESSION 25 OF 40</a:t>
            </a:r>
            <a:endParaRPr lang="en-US" sz="1150" dirty="0"/>
          </a:p>
        </p:txBody>
      </p:sp>
      <p:sp>
        <p:nvSpPr>
          <p:cNvPr id="3" name="Text 1"/>
          <p:cNvSpPr/>
          <p:nvPr/>
        </p:nvSpPr>
        <p:spPr>
          <a:xfrm>
            <a:off x="457200" y="1143000"/>
            <a:ext cx="11274552" cy="1554480"/>
          </a:xfrm>
          <a:prstGeom prst="rect">
            <a:avLst/>
          </a:prstGeom>
          <a:noFill/>
          <a:ln/>
        </p:spPr>
        <p:txBody>
          <a:bodyPr wrap="square" lIns="0" tIns="0" rIns="0" bIns="0" rtlCol="0" anchor="ctr"/>
          <a:lstStyle/>
          <a:p>
            <a:pPr indent="0" marL="0">
              <a:buNone/>
            </a:pPr>
            <a:r>
              <a:rPr lang="en-US" sz="4700" b="1" dirty="0">
                <a:solidFill>
                  <a:srgbClr val="FFFFFF"/>
                </a:solidFill>
                <a:latin typeface="Segoe UI" pitchFamily="34" charset="0"/>
                <a:ea typeface="Segoe UI" pitchFamily="34" charset="-122"/>
                <a:cs typeface="Segoe UI" pitchFamily="34" charset="-120"/>
              </a:rPr>
              <a:t>Security and identity</a:t>
            </a:r>
            <a:endParaRPr lang="en-US" sz="4700" dirty="0"/>
          </a:p>
        </p:txBody>
      </p:sp>
      <p:sp>
        <p:nvSpPr>
          <p:cNvPr id="4" name="Shape 2"/>
          <p:cNvSpPr/>
          <p:nvPr/>
        </p:nvSpPr>
        <p:spPr>
          <a:xfrm>
            <a:off x="457200" y="2743200"/>
            <a:ext cx="1463040" cy="0"/>
          </a:xfrm>
          <a:prstGeom prst="line">
            <a:avLst/>
          </a:prstGeom>
          <a:noFill/>
          <a:ln w="31750">
            <a:solidFill>
              <a:srgbClr val="C9A227"/>
            </a:solidFill>
            <a:prstDash val="solid"/>
          </a:ln>
        </p:spPr>
      </p:sp>
      <p:sp>
        <p:nvSpPr>
          <p:cNvPr id="5" name="Text 3"/>
          <p:cNvSpPr/>
          <p:nvPr/>
        </p:nvSpPr>
        <p:spPr>
          <a:xfrm>
            <a:off x="457200" y="2926080"/>
            <a:ext cx="10058400" cy="731520"/>
          </a:xfrm>
          <a:prstGeom prst="rect">
            <a:avLst/>
          </a:prstGeom>
          <a:noFill/>
          <a:ln/>
        </p:spPr>
        <p:txBody>
          <a:bodyPr wrap="square" lIns="0" tIns="0" rIns="0" bIns="0" rtlCol="0" anchor="ctr"/>
          <a:lstStyle/>
          <a:p>
            <a:pPr indent="0" marL="0">
              <a:buNone/>
            </a:pPr>
            <a:r>
              <a:rPr lang="en-US" sz="1900" dirty="0">
                <a:solidFill>
                  <a:srgbClr val="E8D9A2"/>
                </a:solidFill>
                <a:latin typeface="Segoe UI" pitchFamily="34" charset="0"/>
                <a:ea typeface="Segoe UI" pitchFamily="34" charset="-122"/>
                <a:cs typeface="Segoe UI" pitchFamily="34" charset="-120"/>
              </a:rPr>
              <a:t>The same protection can be assembled several ways at very different prices</a:t>
            </a:r>
            <a:endParaRPr lang="en-US" sz="1900" dirty="0"/>
          </a:p>
        </p:txBody>
      </p:sp>
      <p:sp>
        <p:nvSpPr>
          <p:cNvPr id="6" name="Text 4"/>
          <p:cNvSpPr/>
          <p:nvPr/>
        </p:nvSpPr>
        <p:spPr>
          <a:xfrm>
            <a:off x="457200" y="4114800"/>
            <a:ext cx="5408676" cy="1097280"/>
          </a:xfrm>
          <a:prstGeom prst="rect">
            <a:avLst/>
          </a:prstGeom>
          <a:noFill/>
          <a:ln/>
        </p:spPr>
        <p:txBody>
          <a:bodyPr wrap="square" lIns="0" tIns="0" rIns="0" bIns="0" rtlCol="0" anchor="ctr"/>
          <a:lstStyle/>
          <a:p>
            <a:pPr indent="0" marL="0">
              <a:spcAft>
                <a:spcPts val="400"/>
              </a:spcAft>
              <a:buNone/>
            </a:pPr>
            <a:r>
              <a:rPr lang="en-US" sz="1100" b="1" spc="300" kern="0" dirty="0">
                <a:solidFill>
                  <a:srgbClr val="C9A227"/>
                </a:solidFill>
                <a:latin typeface="Segoe UI" pitchFamily="34" charset="0"/>
                <a:ea typeface="Segoe UI" pitchFamily="34" charset="-122"/>
                <a:cs typeface="Segoe UI" pitchFamily="34" charset="-120"/>
              </a:rPr>
              <a:t>This session</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Defender, Entra, Purview, and Sentinel</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The overlap that shows up on 10 to 25 percent of seats</a:t>
            </a:r>
            <a:endParaRPr lang="en-US" sz="1100" dirty="0"/>
          </a:p>
        </p:txBody>
      </p:sp>
      <p:sp>
        <p:nvSpPr>
          <p:cNvPr id="7" name="Text 5"/>
          <p:cNvSpPr/>
          <p:nvPr/>
        </p:nvSpPr>
        <p:spPr>
          <a:xfrm>
            <a:off x="6323076" y="4114800"/>
            <a:ext cx="5408676" cy="1097280"/>
          </a:xfrm>
          <a:prstGeom prst="rect">
            <a:avLst/>
          </a:prstGeom>
          <a:noFill/>
          <a:ln/>
        </p:spPr>
        <p:txBody>
          <a:bodyPr wrap="square" lIns="0" tIns="0" rIns="0" bIns="0" rtlCol="0" anchor="ctr"/>
          <a:lstStyle/>
          <a:p>
            <a:pPr indent="0" marL="0">
              <a:spcAft>
                <a:spcPts val="400"/>
              </a:spcAft>
              <a:buNone/>
            </a:pPr>
            <a:r>
              <a:rPr lang="en-US" sz="1100" b="1" spc="300" kern="0" dirty="0">
                <a:solidFill>
                  <a:srgbClr val="C9A227"/>
                </a:solidFill>
                <a:latin typeface="Segoe UI" pitchFamily="34" charset="0"/>
                <a:ea typeface="Segoe UI" pitchFamily="34" charset="-122"/>
                <a:cs typeface="Segoe UI" pitchFamily="34" charset="-120"/>
              </a:rPr>
              <a:t>Builds on</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Sessions 12 and 13: the E5 delta and the component crossover</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Next: module 6 opens on the renewal timeline</a:t>
            </a:r>
            <a:endParaRPr lang="en-US" sz="1100" dirty="0"/>
          </a:p>
        </p:txBody>
      </p:sp>
      <p:sp>
        <p:nvSpPr>
          <p:cNvPr id="8" name="Text 6"/>
          <p:cNvSpPr/>
          <p:nvPr/>
        </p:nvSpPr>
        <p:spPr>
          <a:xfrm>
            <a:off x="457200" y="5623560"/>
            <a:ext cx="7315200" cy="274320"/>
          </a:xfrm>
          <a:prstGeom prst="rect">
            <a:avLst/>
          </a:prstGeom>
          <a:noFill/>
          <a:ln/>
        </p:spPr>
        <p:txBody>
          <a:bodyPr wrap="square" lIns="0" tIns="0" rIns="0" bIns="0" rtlCol="0" anchor="ctr"/>
          <a:lstStyle/>
          <a:p>
            <a:pPr indent="0" marL="0">
              <a:buNone/>
            </a:pPr>
            <a:r>
              <a:rPr lang="en-US" sz="1200" dirty="0">
                <a:solidFill>
                  <a:srgbClr val="B8C5DA"/>
                </a:solidFill>
                <a:latin typeface="Segoe UI" pitchFamily="34" charset="0"/>
                <a:ea typeface="Segoe UI" pitchFamily="34" charset="-122"/>
                <a:cs typeface="Segoe UI" pitchFamily="34" charset="-120"/>
              </a:rPr>
              <a:t>28 minutes  |  redresscompliance.com</a:t>
            </a:r>
            <a:endParaRPr lang="en-US" sz="1200" dirty="0"/>
          </a:p>
        </p:txBody>
      </p:sp>
      <p:sp>
        <p:nvSpPr>
          <p:cNvPr id="9" name="Shape 7"/>
          <p:cNvSpPr/>
          <p:nvPr/>
        </p:nvSpPr>
        <p:spPr>
          <a:xfrm>
            <a:off x="457200" y="6473952"/>
            <a:ext cx="11274552" cy="0"/>
          </a:xfrm>
          <a:prstGeom prst="line">
            <a:avLst/>
          </a:prstGeom>
          <a:noFill/>
          <a:ln w="9525">
            <a:solidFill>
              <a:srgbClr val="22314F"/>
            </a:solidFill>
            <a:prstDash val="solid"/>
          </a:ln>
        </p:spPr>
      </p:sp>
      <p:sp>
        <p:nvSpPr>
          <p:cNvPr id="10" name="Text 8"/>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B8C5DA"/>
                </a:solidFill>
                <a:latin typeface="Segoe UI" pitchFamily="34" charset="0"/>
                <a:ea typeface="Segoe UI" pitchFamily="34" charset="-122"/>
                <a:cs typeface="Segoe UI" pitchFamily="34" charset="-120"/>
              </a:rPr>
              <a:t>Redress Compliance  |  Microsoft Agreements and Copilot  |  Session 25 of 40</a:t>
            </a:r>
            <a:endParaRPr lang="en-US" sz="850" dirty="0"/>
          </a:p>
        </p:txBody>
      </p:sp>
      <p:sp>
        <p:nvSpPr>
          <p:cNvPr id="11" name="Text 9"/>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B8C5DA"/>
                </a:solidFill>
                <a:latin typeface="Segoe UI" pitchFamily="34" charset="0"/>
                <a:ea typeface="Segoe UI" pitchFamily="34" charset="-122"/>
                <a:cs typeface="Segoe UI" pitchFamily="34" charset="-120"/>
              </a:rPr>
              <a:t>1 / 17</a:t>
            </a:r>
            <a:endParaRPr lang="en-US" sz="8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E5 SECURITY ROUTE</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Three things about the middle option</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It exists precisely for the population that needs the security stack and not the rest of E5.</a:t>
            </a:r>
            <a:endParaRPr lang="en-US" sz="1350" dirty="0"/>
          </a:p>
        </p:txBody>
      </p:sp>
      <p:sp>
        <p:nvSpPr>
          <p:cNvPr id="5" name="Shape 3"/>
          <p:cNvSpPr/>
          <p:nvPr/>
        </p:nvSpPr>
        <p:spPr>
          <a:xfrm>
            <a:off x="457200" y="1463040"/>
            <a:ext cx="3624072" cy="4169664"/>
          </a:xfrm>
          <a:prstGeom prst="rect">
            <a:avLst/>
          </a:prstGeom>
          <a:solidFill>
            <a:srgbClr val="FAFAF9"/>
          </a:solidFill>
          <a:ln w="12700">
            <a:solidFill>
              <a:srgbClr val="E5E7EB"/>
            </a:solidFill>
            <a:prstDash val="solid"/>
          </a:ln>
        </p:spPr>
      </p:sp>
      <p:sp>
        <p:nvSpPr>
          <p:cNvPr id="6" name="Shape 4"/>
          <p:cNvSpPr/>
          <p:nvPr/>
        </p:nvSpPr>
        <p:spPr>
          <a:xfrm>
            <a:off x="457200" y="1463040"/>
            <a:ext cx="3624072" cy="73152"/>
          </a:xfrm>
          <a:prstGeom prst="rect">
            <a:avLst/>
          </a:prstGeom>
          <a:solidFill>
            <a:srgbClr val="1B2A4A"/>
          </a:solidFill>
          <a:ln/>
        </p:spPr>
      </p:sp>
      <p:sp>
        <p:nvSpPr>
          <p:cNvPr id="7" name="Text 5"/>
          <p:cNvSpPr/>
          <p:nvPr/>
        </p:nvSpPr>
        <p:spPr>
          <a:xfrm>
            <a:off x="64008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What it is</a:t>
            </a:r>
            <a:endParaRPr lang="en-US" sz="1450" dirty="0"/>
          </a:p>
        </p:txBody>
      </p:sp>
      <p:sp>
        <p:nvSpPr>
          <p:cNvPr id="8" name="Text 6"/>
          <p:cNvSpPr/>
          <p:nvPr/>
        </p:nvSpPr>
        <p:spPr>
          <a:xfrm>
            <a:off x="640080" y="2359152"/>
            <a:ext cx="3258312" cy="3118104"/>
          </a:xfrm>
          <a:prstGeom prst="rect">
            <a:avLst/>
          </a:prstGeom>
          <a:noFill/>
          <a:ln/>
        </p:spPr>
        <p:txBody>
          <a:bodyPr wrap="square" lIns="0" tIns="0" rIns="0" bIns="0" rtlCol="0" anchor="ctr"/>
          <a:lstStyle/>
          <a:p>
            <a:pPr indent="0" marL="0">
              <a:lnSpc>
                <a:spcPct val="125000"/>
              </a:lnSpc>
              <a:buNone/>
            </a:pPr>
            <a:r>
              <a:rPr lang="en-US" sz="1500" dirty="0">
                <a:solidFill>
                  <a:srgbClr val="2A303C"/>
                </a:solidFill>
                <a:latin typeface="Segoe UI" pitchFamily="34" charset="0"/>
                <a:ea typeface="Segoe UI" pitchFamily="34" charset="-122"/>
                <a:cs typeface="Segoe UI" pitchFamily="34" charset="-120"/>
              </a:rPr>
              <a:t>The E5 Security add on layers the E5 security capabilities onto an E3 base. One purchase rather than a stack of individual components, and cheaper than the full E5 step for a population that wants protection rather than the analytics and voice that come with the suite.</a:t>
            </a:r>
            <a:endParaRPr lang="en-US" sz="1500" dirty="0"/>
          </a:p>
        </p:txBody>
      </p:sp>
      <p:sp>
        <p:nvSpPr>
          <p:cNvPr id="9" name="Shape 7"/>
          <p:cNvSpPr/>
          <p:nvPr/>
        </p:nvSpPr>
        <p:spPr>
          <a:xfrm>
            <a:off x="4282440" y="1463040"/>
            <a:ext cx="3624072" cy="4169664"/>
          </a:xfrm>
          <a:prstGeom prst="rect">
            <a:avLst/>
          </a:prstGeom>
          <a:solidFill>
            <a:srgbClr val="FAFAF9"/>
          </a:solidFill>
          <a:ln w="12700">
            <a:solidFill>
              <a:srgbClr val="E5E7EB"/>
            </a:solidFill>
            <a:prstDash val="solid"/>
          </a:ln>
        </p:spPr>
      </p:sp>
      <p:sp>
        <p:nvSpPr>
          <p:cNvPr id="10" name="Shape 8"/>
          <p:cNvSpPr/>
          <p:nvPr/>
        </p:nvSpPr>
        <p:spPr>
          <a:xfrm>
            <a:off x="4282440" y="1463040"/>
            <a:ext cx="3624072" cy="73152"/>
          </a:xfrm>
          <a:prstGeom prst="rect">
            <a:avLst/>
          </a:prstGeom>
          <a:solidFill>
            <a:srgbClr val="1B2A4A"/>
          </a:solidFill>
          <a:ln/>
        </p:spPr>
      </p:sp>
      <p:sp>
        <p:nvSpPr>
          <p:cNvPr id="11" name="Text 9"/>
          <p:cNvSpPr/>
          <p:nvPr/>
        </p:nvSpPr>
        <p:spPr>
          <a:xfrm>
            <a:off x="446532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When it wins</a:t>
            </a:r>
            <a:endParaRPr lang="en-US" sz="1450" dirty="0"/>
          </a:p>
        </p:txBody>
      </p:sp>
      <p:sp>
        <p:nvSpPr>
          <p:cNvPr id="12" name="Text 10"/>
          <p:cNvSpPr/>
          <p:nvPr/>
        </p:nvSpPr>
        <p:spPr>
          <a:xfrm>
            <a:off x="4465320" y="2359152"/>
            <a:ext cx="3258312" cy="3118104"/>
          </a:xfrm>
          <a:prstGeom prst="rect">
            <a:avLst/>
          </a:prstGeom>
          <a:noFill/>
          <a:ln/>
        </p:spPr>
        <p:txBody>
          <a:bodyPr wrap="square" lIns="0" tIns="0" rIns="0" bIns="0" rtlCol="0" anchor="ctr"/>
          <a:lstStyle/>
          <a:p>
            <a:pPr indent="0" marL="0">
              <a:lnSpc>
                <a:spcPct val="125000"/>
              </a:lnSpc>
              <a:buNone/>
            </a:pPr>
            <a:r>
              <a:rPr lang="en-US" sz="1500" dirty="0">
                <a:solidFill>
                  <a:srgbClr val="2A303C"/>
                </a:solidFill>
                <a:latin typeface="Segoe UI" pitchFamily="34" charset="0"/>
                <a:ea typeface="Segoe UI" pitchFamily="34" charset="-122"/>
                <a:cs typeface="Segoe UI" pitchFamily="34" charset="-120"/>
              </a:rPr>
              <a:t>Where buyers on E5 used only a fraction of the security stack, the E5 Security add on sitting on E3 was cheaper. That is a specific, measurable comparison rather than a preference, and it needs your own usage data to settle.</a:t>
            </a:r>
            <a:endParaRPr lang="en-US" sz="1500" dirty="0"/>
          </a:p>
        </p:txBody>
      </p:sp>
      <p:sp>
        <p:nvSpPr>
          <p:cNvPr id="13" name="Shape 11"/>
          <p:cNvSpPr/>
          <p:nvPr/>
        </p:nvSpPr>
        <p:spPr>
          <a:xfrm>
            <a:off x="8107680" y="1463040"/>
            <a:ext cx="3624072" cy="4169664"/>
          </a:xfrm>
          <a:prstGeom prst="rect">
            <a:avLst/>
          </a:prstGeom>
          <a:solidFill>
            <a:srgbClr val="FAFAF9"/>
          </a:solidFill>
          <a:ln w="12700">
            <a:solidFill>
              <a:srgbClr val="E5E7EB"/>
            </a:solidFill>
            <a:prstDash val="solid"/>
          </a:ln>
        </p:spPr>
      </p:sp>
      <p:sp>
        <p:nvSpPr>
          <p:cNvPr id="14" name="Shape 12"/>
          <p:cNvSpPr/>
          <p:nvPr/>
        </p:nvSpPr>
        <p:spPr>
          <a:xfrm>
            <a:off x="8107680" y="1463040"/>
            <a:ext cx="3624072" cy="73152"/>
          </a:xfrm>
          <a:prstGeom prst="rect">
            <a:avLst/>
          </a:prstGeom>
          <a:solidFill>
            <a:srgbClr val="1B2A4A"/>
          </a:solidFill>
          <a:ln/>
        </p:spPr>
      </p:sp>
      <p:sp>
        <p:nvSpPr>
          <p:cNvPr id="15" name="Text 13"/>
          <p:cNvSpPr/>
          <p:nvPr/>
        </p:nvSpPr>
        <p:spPr>
          <a:xfrm>
            <a:off x="829056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Where it is negotiated</a:t>
            </a:r>
            <a:endParaRPr lang="en-US" sz="1450" dirty="0"/>
          </a:p>
        </p:txBody>
      </p:sp>
      <p:sp>
        <p:nvSpPr>
          <p:cNvPr id="16" name="Text 14"/>
          <p:cNvSpPr/>
          <p:nvPr/>
        </p:nvSpPr>
        <p:spPr>
          <a:xfrm>
            <a:off x="8290560" y="2359152"/>
            <a:ext cx="3258312" cy="3118104"/>
          </a:xfrm>
          <a:prstGeom prst="rect">
            <a:avLst/>
          </a:prstGeom>
          <a:noFill/>
          <a:ln/>
        </p:spPr>
        <p:txBody>
          <a:bodyPr wrap="square" lIns="0" tIns="0" rIns="0" bIns="0" rtlCol="0" anchor="ctr"/>
          <a:lstStyle/>
          <a:p>
            <a:pPr indent="0" marL="0">
              <a:lnSpc>
                <a:spcPct val="125000"/>
              </a:lnSpc>
              <a:buNone/>
            </a:pPr>
            <a:r>
              <a:rPr lang="en-US" sz="1500" dirty="0">
                <a:solidFill>
                  <a:srgbClr val="2A303C"/>
                </a:solidFill>
                <a:latin typeface="Segoe UI" pitchFamily="34" charset="0"/>
                <a:ea typeface="Segoe UI" pitchFamily="34" charset="-122"/>
                <a:cs typeface="Segoe UI" pitchFamily="34" charset="-120"/>
              </a:rPr>
              <a:t>The enterprise agreement renewal is where the add on mix gets set, which is module 6. Bring the population analysis to that conversation rather than discovering the option afterwards.</a:t>
            </a:r>
            <a:endParaRPr lang="en-US" sz="1500" dirty="0"/>
          </a:p>
        </p:txBody>
      </p:sp>
      <p:sp>
        <p:nvSpPr>
          <p:cNvPr id="17" name="Shape 15"/>
          <p:cNvSpPr/>
          <p:nvPr/>
        </p:nvSpPr>
        <p:spPr>
          <a:xfrm>
            <a:off x="457200" y="5815584"/>
            <a:ext cx="11274552" cy="548640"/>
          </a:xfrm>
          <a:prstGeom prst="rect">
            <a:avLst/>
          </a:prstGeom>
          <a:solidFill>
            <a:srgbClr val="FDF8EC"/>
          </a:solidFill>
          <a:ln/>
        </p:spPr>
      </p:sp>
      <p:sp>
        <p:nvSpPr>
          <p:cNvPr id="18" name="Shape 16"/>
          <p:cNvSpPr/>
          <p:nvPr/>
        </p:nvSpPr>
        <p:spPr>
          <a:xfrm>
            <a:off x="457200" y="5815584"/>
            <a:ext cx="45720" cy="548640"/>
          </a:xfrm>
          <a:prstGeom prst="rect">
            <a:avLst/>
          </a:prstGeom>
          <a:solidFill>
            <a:srgbClr val="C9A227"/>
          </a:solidFill>
          <a:ln/>
        </p:spPr>
      </p:sp>
      <p:sp>
        <p:nvSpPr>
          <p:cNvPr id="19" name="Text 17"/>
          <p:cNvSpPr/>
          <p:nvPr/>
        </p:nvSpPr>
        <p:spPr>
          <a:xfrm>
            <a:off x="685800" y="5815584"/>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So there are three routes rather than two: full E5, the E5 Security add on over E3, and individual components over E3. Price all three for each population, in the same sheet, at your own rates. That is the session 13 habit applied to the security stack specifically.</a:t>
            </a:r>
            <a:endParaRPr lang="en-US" sz="1350" dirty="0"/>
          </a:p>
        </p:txBody>
      </p:sp>
      <p:sp>
        <p:nvSpPr>
          <p:cNvPr id="20" name="Shape 18"/>
          <p:cNvSpPr/>
          <p:nvPr/>
        </p:nvSpPr>
        <p:spPr>
          <a:xfrm>
            <a:off x="457200" y="6473952"/>
            <a:ext cx="11274552" cy="0"/>
          </a:xfrm>
          <a:prstGeom prst="line">
            <a:avLst/>
          </a:prstGeom>
          <a:noFill/>
          <a:ln w="9525">
            <a:solidFill>
              <a:srgbClr val="E5E7EB"/>
            </a:solidFill>
            <a:prstDash val="solid"/>
          </a:ln>
        </p:spPr>
      </p:sp>
      <p:sp>
        <p:nvSpPr>
          <p:cNvPr id="21" name="Text 19"/>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25 of 40</a:t>
            </a:r>
            <a:endParaRPr lang="en-US" sz="850" dirty="0"/>
          </a:p>
        </p:txBody>
      </p:sp>
      <p:sp>
        <p:nvSpPr>
          <p:cNvPr id="22" name="Text 20"/>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10 / 17</a:t>
            </a:r>
            <a:endParaRPr lang="en-US" sz="8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SENTINEL AND THE INGESTION LINE</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The one that is not per user at all</a:t>
            </a:r>
            <a:endParaRPr lang="en-US" sz="2700" dirty="0"/>
          </a:p>
        </p:txBody>
      </p:sp>
      <p:graphicFrame>
        <p:nvGraphicFramePr>
          <p:cNvPr id="12" name="Table 0"/>
          <p:cNvGraphicFramePr>
            <a:graphicFrameLocks noGrp="1"/>
          </p:cNvGraphicFramePr>
          <p:nvPr>
            <p:extLst>
              <p:ext uri="{D42A27DB-BD31-4B8C-83A1-F6EECF244321}">
                <p14:modId xmlns:p14="http://schemas.microsoft.com/office/powerpoint/2010/main" val="1579011935"/>
              </p:ext>
            </p:extLst>
          </p:nvPr>
        </p:nvGraphicFramePr>
        <p:xfrm>
          <a:off x="457200" y="1188720"/>
          <a:ext cx="11274552" cy="914400"/>
        </p:xfrm>
        <a:graphic>
          <a:graphicData uri="http://schemas.openxmlformats.org/drawingml/2006/table">
            <a:tbl>
              <a:tblPr/>
              <a:tblGrid>
                <a:gridCol w="2727714"/>
                <a:gridCol w="4182495"/>
                <a:gridCol w="4364343"/>
              </a:tblGrid>
              <a:tr h="411480">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PROPERTY</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WHAT IT MEANS</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WHAT TO DO</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Priced on ingestion</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Cost follows data volume rather than seat count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Forecast from log volume, not from headcount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Not inside E5</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No suite carries it, so it is always an added line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Never assume it is covered by a security bundle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Modelled late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Ingestion costs surprised buyers after the SKUs were set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Model it before the security SKUs, not after</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Volume is controllable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What you ingest is a configuration decision</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Table selection and retention are cost levers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Behaves like consumption</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Grows with activity, no headcount ceiling</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Apply the session 17 habits: meter, attribute, review monthly</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bl>
          </a:graphicData>
        </a:graphic>
      </p:graphicFrame>
      <p:sp>
        <p:nvSpPr>
          <p:cNvPr id="5" name="Shape 2"/>
          <p:cNvSpPr/>
          <p:nvPr/>
        </p:nvSpPr>
        <p:spPr>
          <a:xfrm>
            <a:off x="457200" y="5815584"/>
            <a:ext cx="11274552" cy="548640"/>
          </a:xfrm>
          <a:prstGeom prst="rect">
            <a:avLst/>
          </a:prstGeom>
          <a:solidFill>
            <a:srgbClr val="FDF8EC"/>
          </a:solidFill>
          <a:ln/>
        </p:spPr>
      </p:sp>
      <p:sp>
        <p:nvSpPr>
          <p:cNvPr id="6" name="Shape 3"/>
          <p:cNvSpPr/>
          <p:nvPr/>
        </p:nvSpPr>
        <p:spPr>
          <a:xfrm>
            <a:off x="457200" y="5815584"/>
            <a:ext cx="45720" cy="548640"/>
          </a:xfrm>
          <a:prstGeom prst="rect">
            <a:avLst/>
          </a:prstGeom>
          <a:solidFill>
            <a:srgbClr val="C9A227"/>
          </a:solidFill>
          <a:ln/>
        </p:spPr>
      </p:sp>
      <p:sp>
        <p:nvSpPr>
          <p:cNvPr id="7" name="Text 4"/>
          <p:cNvSpPr/>
          <p:nvPr/>
        </p:nvSpPr>
        <p:spPr>
          <a:xfrm>
            <a:off x="685800" y="5815584"/>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Sentinel belongs in this session because it is where a security conversation stops being about licences and starts being about consumption. Everything from session 17 transfers directly, and the estates that got surprised by it were the ones that treated it as one more SKU on the security order.</a:t>
            </a:r>
            <a:endParaRPr lang="en-US" sz="1350" dirty="0"/>
          </a:p>
        </p:txBody>
      </p:sp>
      <p:sp>
        <p:nvSpPr>
          <p:cNvPr id="8" name="Shape 5"/>
          <p:cNvSpPr/>
          <p:nvPr/>
        </p:nvSpPr>
        <p:spPr>
          <a:xfrm>
            <a:off x="457200" y="6473952"/>
            <a:ext cx="11274552" cy="0"/>
          </a:xfrm>
          <a:prstGeom prst="line">
            <a:avLst/>
          </a:prstGeom>
          <a:noFill/>
          <a:ln w="9525">
            <a:solidFill>
              <a:srgbClr val="E5E7EB"/>
            </a:solidFill>
            <a:prstDash val="solid"/>
          </a:ln>
        </p:spPr>
      </p:sp>
      <p:sp>
        <p:nvSpPr>
          <p:cNvPr id="9"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25 of 40</a:t>
            </a:r>
            <a:endParaRPr lang="en-US" sz="850" dirty="0"/>
          </a:p>
        </p:txBody>
      </p:sp>
      <p:sp>
        <p:nvSpPr>
          <p:cNvPr id="10"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11 / 17</a:t>
            </a:r>
            <a:endParaRPr lang="en-US" sz="8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3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You find a capability licensed across the estate but never deployed. Is that a licensing finding?</a:t>
            </a:r>
            <a:endParaRPr lang="en-US" sz="2200" dirty="0"/>
          </a:p>
        </p:txBody>
      </p:sp>
      <p:sp>
        <p:nvSpPr>
          <p:cNvPr id="4" name="Shape 2"/>
          <p:cNvSpPr/>
          <p:nvPr/>
        </p:nvSpPr>
        <p:spPr>
          <a:xfrm>
            <a:off x="457200" y="1463040"/>
            <a:ext cx="11274552" cy="960120"/>
          </a:xfrm>
          <a:prstGeom prst="rect">
            <a:avLst/>
          </a:prstGeom>
          <a:solidFill>
            <a:srgbClr val="FAFAF9"/>
          </a:solidFill>
          <a:ln w="12700">
            <a:solidFill>
              <a:srgbClr val="E5E7EB"/>
            </a:solidFill>
            <a:prstDash val="solid"/>
          </a:ln>
        </p:spPr>
      </p:sp>
      <p:sp>
        <p:nvSpPr>
          <p:cNvPr id="5" name="Shape 3"/>
          <p:cNvSpPr/>
          <p:nvPr/>
        </p:nvSpPr>
        <p:spPr>
          <a:xfrm>
            <a:off x="621792" y="1723644"/>
            <a:ext cx="438912" cy="438912"/>
          </a:xfrm>
          <a:prstGeom prst="rect">
            <a:avLst/>
          </a:prstGeom>
          <a:solidFill>
            <a:srgbClr val="1B2A4A"/>
          </a:solidFill>
          <a:ln/>
        </p:spPr>
      </p:sp>
      <p:sp>
        <p:nvSpPr>
          <p:cNvPr id="6" name="Text 4"/>
          <p:cNvSpPr/>
          <p:nvPr/>
        </p:nvSpPr>
        <p:spPr>
          <a:xfrm>
            <a:off x="621792" y="17236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960120"/>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Yes, cancel it at the next renewal</a:t>
            </a:r>
            <a:endParaRPr lang="en-US" sz="1650" dirty="0"/>
          </a:p>
        </p:txBody>
      </p:sp>
      <p:sp>
        <p:nvSpPr>
          <p:cNvPr id="8" name="Shape 6"/>
          <p:cNvSpPr/>
          <p:nvPr/>
        </p:nvSpPr>
        <p:spPr>
          <a:xfrm>
            <a:off x="457200" y="2514600"/>
            <a:ext cx="11274552" cy="960120"/>
          </a:xfrm>
          <a:prstGeom prst="rect">
            <a:avLst/>
          </a:prstGeom>
          <a:solidFill>
            <a:srgbClr val="FAFAF9"/>
          </a:solidFill>
          <a:ln w="12700">
            <a:solidFill>
              <a:srgbClr val="E5E7EB"/>
            </a:solidFill>
            <a:prstDash val="solid"/>
          </a:ln>
        </p:spPr>
      </p:sp>
      <p:sp>
        <p:nvSpPr>
          <p:cNvPr id="9" name="Shape 7"/>
          <p:cNvSpPr/>
          <p:nvPr/>
        </p:nvSpPr>
        <p:spPr>
          <a:xfrm>
            <a:off x="621792" y="2775204"/>
            <a:ext cx="438912" cy="438912"/>
          </a:xfrm>
          <a:prstGeom prst="rect">
            <a:avLst/>
          </a:prstGeom>
          <a:solidFill>
            <a:srgbClr val="1B2A4A"/>
          </a:solidFill>
          <a:ln/>
        </p:spPr>
      </p:sp>
      <p:sp>
        <p:nvSpPr>
          <p:cNvPr id="10" name="Text 8"/>
          <p:cNvSpPr/>
          <p:nvPr/>
        </p:nvSpPr>
        <p:spPr>
          <a:xfrm>
            <a:off x="621792" y="277520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514600"/>
            <a:ext cx="10314432" cy="960120"/>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It is both: a cost question for procurement and a protection question for security, because you are paying for a control that is not protecting anybody</a:t>
            </a:r>
            <a:endParaRPr lang="en-US" sz="1650" dirty="0"/>
          </a:p>
        </p:txBody>
      </p:sp>
      <p:sp>
        <p:nvSpPr>
          <p:cNvPr id="12" name="Shape 10"/>
          <p:cNvSpPr/>
          <p:nvPr/>
        </p:nvSpPr>
        <p:spPr>
          <a:xfrm>
            <a:off x="457200" y="3566160"/>
            <a:ext cx="11274552" cy="960120"/>
          </a:xfrm>
          <a:prstGeom prst="rect">
            <a:avLst/>
          </a:prstGeom>
          <a:solidFill>
            <a:srgbClr val="FAFAF9"/>
          </a:solidFill>
          <a:ln w="12700">
            <a:solidFill>
              <a:srgbClr val="E5E7EB"/>
            </a:solidFill>
            <a:prstDash val="solid"/>
          </a:ln>
        </p:spPr>
      </p:sp>
      <p:sp>
        <p:nvSpPr>
          <p:cNvPr id="13" name="Shape 11"/>
          <p:cNvSpPr/>
          <p:nvPr/>
        </p:nvSpPr>
        <p:spPr>
          <a:xfrm>
            <a:off x="621792" y="3826764"/>
            <a:ext cx="438912" cy="438912"/>
          </a:xfrm>
          <a:prstGeom prst="rect">
            <a:avLst/>
          </a:prstGeom>
          <a:solidFill>
            <a:srgbClr val="1B2A4A"/>
          </a:solidFill>
          <a:ln/>
        </p:spPr>
      </p:sp>
      <p:sp>
        <p:nvSpPr>
          <p:cNvPr id="14" name="Text 12"/>
          <p:cNvSpPr/>
          <p:nvPr/>
        </p:nvSpPr>
        <p:spPr>
          <a:xfrm>
            <a:off x="621792" y="382676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3566160"/>
            <a:ext cx="10314432" cy="960120"/>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No, deployment is an IT matter</a:t>
            </a:r>
            <a:endParaRPr lang="en-US" sz="1650" dirty="0"/>
          </a:p>
        </p:txBody>
      </p:sp>
      <p:sp>
        <p:nvSpPr>
          <p:cNvPr id="16" name="Shape 14"/>
          <p:cNvSpPr/>
          <p:nvPr/>
        </p:nvSpPr>
        <p:spPr>
          <a:xfrm>
            <a:off x="457200" y="4617720"/>
            <a:ext cx="11274552" cy="960120"/>
          </a:xfrm>
          <a:prstGeom prst="rect">
            <a:avLst/>
          </a:prstGeom>
          <a:solidFill>
            <a:srgbClr val="FAFAF9"/>
          </a:solidFill>
          <a:ln w="12700">
            <a:solidFill>
              <a:srgbClr val="E5E7EB"/>
            </a:solidFill>
            <a:prstDash val="solid"/>
          </a:ln>
        </p:spPr>
      </p:sp>
      <p:sp>
        <p:nvSpPr>
          <p:cNvPr id="17" name="Shape 15"/>
          <p:cNvSpPr/>
          <p:nvPr/>
        </p:nvSpPr>
        <p:spPr>
          <a:xfrm>
            <a:off x="621792" y="4878324"/>
            <a:ext cx="438912" cy="438912"/>
          </a:xfrm>
          <a:prstGeom prst="rect">
            <a:avLst/>
          </a:prstGeom>
          <a:solidFill>
            <a:srgbClr val="1B2A4A"/>
          </a:solidFill>
          <a:ln/>
        </p:spPr>
      </p:sp>
      <p:sp>
        <p:nvSpPr>
          <p:cNvPr id="18" name="Text 16"/>
          <p:cNvSpPr/>
          <p:nvPr/>
        </p:nvSpPr>
        <p:spPr>
          <a:xfrm>
            <a:off x="621792" y="487832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4617720"/>
            <a:ext cx="10314432" cy="960120"/>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Yes, and it proves the security team over specified</a:t>
            </a:r>
            <a:endParaRPr lang="en-US" sz="1650" dirty="0"/>
          </a:p>
        </p:txBody>
      </p:sp>
      <p:sp>
        <p:nvSpPr>
          <p:cNvPr id="20" name="Shape 18"/>
          <p:cNvSpPr/>
          <p:nvPr/>
        </p:nvSpPr>
        <p:spPr>
          <a:xfrm>
            <a:off x="457200" y="5742432"/>
            <a:ext cx="11274552" cy="548640"/>
          </a:xfrm>
          <a:prstGeom prst="rect">
            <a:avLst/>
          </a:prstGeom>
          <a:solidFill>
            <a:srgbClr val="FDF8EC"/>
          </a:solidFill>
          <a:ln/>
        </p:spPr>
      </p:sp>
      <p:sp>
        <p:nvSpPr>
          <p:cNvPr id="21" name="Shape 19"/>
          <p:cNvSpPr/>
          <p:nvPr/>
        </p:nvSpPr>
        <p:spPr>
          <a:xfrm>
            <a:off x="457200" y="5742432"/>
            <a:ext cx="45720" cy="548640"/>
          </a:xfrm>
          <a:prstGeom prst="rect">
            <a:avLst/>
          </a:prstGeom>
          <a:solidFill>
            <a:srgbClr val="C9A227"/>
          </a:solidFill>
          <a:ln/>
        </p:spPr>
      </p:sp>
      <p:sp>
        <p:nvSpPr>
          <p:cNvPr id="22" name="Text 20"/>
          <p:cNvSpPr/>
          <p:nvPr/>
        </p:nvSpPr>
        <p:spPr>
          <a:xfrm>
            <a:off x="685800" y="5742432"/>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Two different people should care about this finding for two different reasons.</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25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12 / 17</a:t>
            </a:r>
            <a:endParaRPr lang="en-US" sz="8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3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Licensed and undeployed is a security finding wearing a cost finding's clothes</a:t>
            </a:r>
            <a:endParaRPr lang="en-US" sz="2200" dirty="0"/>
          </a:p>
        </p:txBody>
      </p:sp>
      <p:sp>
        <p:nvSpPr>
          <p:cNvPr id="4" name="Shape 2"/>
          <p:cNvSpPr/>
          <p:nvPr/>
        </p:nvSpPr>
        <p:spPr>
          <a:xfrm>
            <a:off x="457200" y="1463040"/>
            <a:ext cx="11274552" cy="852678"/>
          </a:xfrm>
          <a:prstGeom prst="rect">
            <a:avLst/>
          </a:prstGeom>
          <a:solidFill>
            <a:srgbClr val="FAFAF9"/>
          </a:solidFill>
          <a:ln w="12700">
            <a:solidFill>
              <a:srgbClr val="E5E7EB"/>
            </a:solidFill>
            <a:prstDash val="solid"/>
          </a:ln>
        </p:spPr>
      </p:sp>
      <p:sp>
        <p:nvSpPr>
          <p:cNvPr id="5" name="Shape 3"/>
          <p:cNvSpPr/>
          <p:nvPr/>
        </p:nvSpPr>
        <p:spPr>
          <a:xfrm>
            <a:off x="621792" y="1669923"/>
            <a:ext cx="438912" cy="438912"/>
          </a:xfrm>
          <a:prstGeom prst="rect">
            <a:avLst/>
          </a:prstGeom>
          <a:solidFill>
            <a:srgbClr val="1B2A4A"/>
          </a:solidFill>
          <a:ln/>
        </p:spPr>
      </p:sp>
      <p:sp>
        <p:nvSpPr>
          <p:cNvPr id="6" name="Text 4"/>
          <p:cNvSpPr/>
          <p:nvPr/>
        </p:nvSpPr>
        <p:spPr>
          <a:xfrm>
            <a:off x="621792" y="1669923"/>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852678"/>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Yes, cancel it at the next renewal</a:t>
            </a:r>
            <a:endParaRPr lang="en-US" sz="1650" dirty="0"/>
          </a:p>
        </p:txBody>
      </p:sp>
      <p:sp>
        <p:nvSpPr>
          <p:cNvPr id="8" name="Shape 6"/>
          <p:cNvSpPr/>
          <p:nvPr/>
        </p:nvSpPr>
        <p:spPr>
          <a:xfrm>
            <a:off x="457200" y="2407158"/>
            <a:ext cx="11274552" cy="852678"/>
          </a:xfrm>
          <a:prstGeom prst="rect">
            <a:avLst/>
          </a:prstGeom>
          <a:solidFill>
            <a:srgbClr val="EAF3EC"/>
          </a:solidFill>
          <a:ln w="19050">
            <a:solidFill>
              <a:srgbClr val="2E7D46"/>
            </a:solidFill>
            <a:prstDash val="solid"/>
          </a:ln>
        </p:spPr>
      </p:sp>
      <p:sp>
        <p:nvSpPr>
          <p:cNvPr id="9" name="Shape 7"/>
          <p:cNvSpPr/>
          <p:nvPr/>
        </p:nvSpPr>
        <p:spPr>
          <a:xfrm>
            <a:off x="621792" y="2614041"/>
            <a:ext cx="438912" cy="438912"/>
          </a:xfrm>
          <a:prstGeom prst="rect">
            <a:avLst/>
          </a:prstGeom>
          <a:solidFill>
            <a:srgbClr val="2E7D46"/>
          </a:solidFill>
          <a:ln/>
        </p:spPr>
      </p:sp>
      <p:sp>
        <p:nvSpPr>
          <p:cNvPr id="10" name="Text 8"/>
          <p:cNvSpPr/>
          <p:nvPr/>
        </p:nvSpPr>
        <p:spPr>
          <a:xfrm>
            <a:off x="621792" y="2614041"/>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407158"/>
            <a:ext cx="10314432" cy="852678"/>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It is both: a cost question for procurement and a protection question for security, because you are paying for a control that is not protecting anybody   ✓</a:t>
            </a:r>
            <a:endParaRPr lang="en-US" sz="1650" dirty="0"/>
          </a:p>
        </p:txBody>
      </p:sp>
      <p:sp>
        <p:nvSpPr>
          <p:cNvPr id="12" name="Shape 10"/>
          <p:cNvSpPr/>
          <p:nvPr/>
        </p:nvSpPr>
        <p:spPr>
          <a:xfrm>
            <a:off x="457200" y="3351276"/>
            <a:ext cx="11274552" cy="852678"/>
          </a:xfrm>
          <a:prstGeom prst="rect">
            <a:avLst/>
          </a:prstGeom>
          <a:solidFill>
            <a:srgbClr val="FAFAF9"/>
          </a:solidFill>
          <a:ln w="12700">
            <a:solidFill>
              <a:srgbClr val="E5E7EB"/>
            </a:solidFill>
            <a:prstDash val="solid"/>
          </a:ln>
        </p:spPr>
      </p:sp>
      <p:sp>
        <p:nvSpPr>
          <p:cNvPr id="13" name="Shape 11"/>
          <p:cNvSpPr/>
          <p:nvPr/>
        </p:nvSpPr>
        <p:spPr>
          <a:xfrm>
            <a:off x="621792" y="3558159"/>
            <a:ext cx="438912" cy="438912"/>
          </a:xfrm>
          <a:prstGeom prst="rect">
            <a:avLst/>
          </a:prstGeom>
          <a:solidFill>
            <a:srgbClr val="1B2A4A"/>
          </a:solidFill>
          <a:ln/>
        </p:spPr>
      </p:sp>
      <p:sp>
        <p:nvSpPr>
          <p:cNvPr id="14" name="Text 12"/>
          <p:cNvSpPr/>
          <p:nvPr/>
        </p:nvSpPr>
        <p:spPr>
          <a:xfrm>
            <a:off x="621792" y="3558159"/>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3351276"/>
            <a:ext cx="10314432" cy="852678"/>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No, deployment is an IT matter</a:t>
            </a:r>
            <a:endParaRPr lang="en-US" sz="1650" dirty="0"/>
          </a:p>
        </p:txBody>
      </p:sp>
      <p:sp>
        <p:nvSpPr>
          <p:cNvPr id="16" name="Shape 14"/>
          <p:cNvSpPr/>
          <p:nvPr/>
        </p:nvSpPr>
        <p:spPr>
          <a:xfrm>
            <a:off x="457200" y="4295394"/>
            <a:ext cx="11274552" cy="852678"/>
          </a:xfrm>
          <a:prstGeom prst="rect">
            <a:avLst/>
          </a:prstGeom>
          <a:solidFill>
            <a:srgbClr val="FAFAF9"/>
          </a:solidFill>
          <a:ln w="12700">
            <a:solidFill>
              <a:srgbClr val="E5E7EB"/>
            </a:solidFill>
            <a:prstDash val="solid"/>
          </a:ln>
        </p:spPr>
      </p:sp>
      <p:sp>
        <p:nvSpPr>
          <p:cNvPr id="17" name="Shape 15"/>
          <p:cNvSpPr/>
          <p:nvPr/>
        </p:nvSpPr>
        <p:spPr>
          <a:xfrm>
            <a:off x="621792" y="4502277"/>
            <a:ext cx="438912" cy="438912"/>
          </a:xfrm>
          <a:prstGeom prst="rect">
            <a:avLst/>
          </a:prstGeom>
          <a:solidFill>
            <a:srgbClr val="1B2A4A"/>
          </a:solidFill>
          <a:ln/>
        </p:spPr>
      </p:sp>
      <p:sp>
        <p:nvSpPr>
          <p:cNvPr id="18" name="Text 16"/>
          <p:cNvSpPr/>
          <p:nvPr/>
        </p:nvSpPr>
        <p:spPr>
          <a:xfrm>
            <a:off x="621792" y="4502277"/>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4295394"/>
            <a:ext cx="10314432" cy="852678"/>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Yes, and it proves the security team over specified</a:t>
            </a:r>
            <a:endParaRPr lang="en-US" sz="1650" dirty="0"/>
          </a:p>
        </p:txBody>
      </p:sp>
      <p:sp>
        <p:nvSpPr>
          <p:cNvPr id="20" name="Shape 18"/>
          <p:cNvSpPr/>
          <p:nvPr/>
        </p:nvSpPr>
        <p:spPr>
          <a:xfrm>
            <a:off x="457200" y="5312664"/>
            <a:ext cx="11274552" cy="1051560"/>
          </a:xfrm>
          <a:prstGeom prst="rect">
            <a:avLst/>
          </a:prstGeom>
          <a:solidFill>
            <a:srgbClr val="FDF8EC"/>
          </a:solidFill>
          <a:ln/>
        </p:spPr>
      </p:sp>
      <p:sp>
        <p:nvSpPr>
          <p:cNvPr id="21" name="Shape 19"/>
          <p:cNvSpPr/>
          <p:nvPr/>
        </p:nvSpPr>
        <p:spPr>
          <a:xfrm>
            <a:off x="457200" y="5312664"/>
            <a:ext cx="45720" cy="1051560"/>
          </a:xfrm>
          <a:prstGeom prst="rect">
            <a:avLst/>
          </a:prstGeom>
          <a:solidFill>
            <a:srgbClr val="C9A227"/>
          </a:solidFill>
          <a:ln/>
        </p:spPr>
      </p:sp>
      <p:sp>
        <p:nvSpPr>
          <p:cNvPr id="22" name="Text 20"/>
          <p:cNvSpPr/>
          <p:nvPr/>
        </p:nvSpPr>
        <p:spPr>
          <a:xfrm>
            <a:off x="685800" y="5312664"/>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This is the most common finding in this part of the estate and the one most often mishandled, in both directions. A cancels a control that somebody decided was necessary, on the grounds that nobody got round to switching it on, which is a decision about risk being taken by whoever noticed the cost. C hands the problem to a team that does not see the invoice and therefore has no prompt to act. D is the version that damages a working relationship, because the reason a capability is undeployed is almost always capacity rather than judgement. The right move is to take the list to the security owner with both framings attached: here is what we are paying for, here is what it would protect, deploy it or release it, and either answer is acceptable. What is not acceptable is the current state, which is paying without protecting.</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25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13 / 17</a:t>
            </a:r>
            <a:endParaRPr lang="en-US" sz="85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SECURITY LICENSING METHOD</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Three steps, and the first one crosses a team boundary</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The analysis is easy. Getting both lists into one room is the work.</a:t>
            </a:r>
            <a:endParaRPr lang="en-US" sz="1350" dirty="0"/>
          </a:p>
        </p:txBody>
      </p:sp>
      <p:sp>
        <p:nvSpPr>
          <p:cNvPr id="5" name="Shape 3"/>
          <p:cNvSpPr/>
          <p:nvPr/>
        </p:nvSpPr>
        <p:spPr>
          <a:xfrm>
            <a:off x="457200" y="1463040"/>
            <a:ext cx="3624072" cy="4169664"/>
          </a:xfrm>
          <a:prstGeom prst="rect">
            <a:avLst/>
          </a:prstGeom>
          <a:solidFill>
            <a:srgbClr val="FAFAF9"/>
          </a:solidFill>
          <a:ln w="12700">
            <a:solidFill>
              <a:srgbClr val="E5E7EB"/>
            </a:solidFill>
            <a:prstDash val="solid"/>
          </a:ln>
        </p:spPr>
      </p:sp>
      <p:sp>
        <p:nvSpPr>
          <p:cNvPr id="6" name="Shape 4"/>
          <p:cNvSpPr/>
          <p:nvPr/>
        </p:nvSpPr>
        <p:spPr>
          <a:xfrm>
            <a:off x="457200" y="1463040"/>
            <a:ext cx="3624072" cy="73152"/>
          </a:xfrm>
          <a:prstGeom prst="rect">
            <a:avLst/>
          </a:prstGeom>
          <a:solidFill>
            <a:srgbClr val="1B2A4A"/>
          </a:solidFill>
          <a:ln/>
        </p:spPr>
      </p:sp>
      <p:sp>
        <p:nvSpPr>
          <p:cNvPr id="7" name="Text 5"/>
          <p:cNvSpPr/>
          <p:nvPr/>
        </p:nvSpPr>
        <p:spPr>
          <a:xfrm>
            <a:off x="64008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One. Join the three lists</a:t>
            </a:r>
            <a:endParaRPr lang="en-US" sz="1450" dirty="0"/>
          </a:p>
        </p:txBody>
      </p:sp>
      <p:sp>
        <p:nvSpPr>
          <p:cNvPr id="8" name="Text 6"/>
          <p:cNvSpPr/>
          <p:nvPr/>
        </p:nvSpPr>
        <p:spPr>
          <a:xfrm>
            <a:off x="640080" y="2359152"/>
            <a:ext cx="3258312" cy="3118104"/>
          </a:xfrm>
          <a:prstGeom prst="rect">
            <a:avLst/>
          </a:prstGeom>
          <a:noFill/>
          <a:ln/>
        </p:spPr>
        <p:txBody>
          <a:bodyPr wrap="square" lIns="0" tIns="0" rIns="0" bIns="0" rtlCol="0" anchor="ctr"/>
          <a:lstStyle/>
          <a:p>
            <a:pPr indent="0" marL="0">
              <a:lnSpc>
                <a:spcPct val="125000"/>
              </a:lnSpc>
              <a:buNone/>
            </a:pPr>
            <a:r>
              <a:rPr lang="en-US" sz="1500" dirty="0">
                <a:solidFill>
                  <a:srgbClr val="2A303C"/>
                </a:solidFill>
                <a:latin typeface="Segoe UI" pitchFamily="34" charset="0"/>
                <a:ea typeface="Segoe UI" pitchFamily="34" charset="-122"/>
                <a:cs typeface="Segoe UI" pitchFamily="34" charset="-120"/>
              </a:rPr>
              <a:t>Base plans, Microsoft security SKUs, and third party security tools, matched by user or by scope. Every duplicate in this estate sits at an intersection of two of those three, and no single team currently holds all three.</a:t>
            </a:r>
            <a:endParaRPr lang="en-US" sz="1500" dirty="0"/>
          </a:p>
        </p:txBody>
      </p:sp>
      <p:sp>
        <p:nvSpPr>
          <p:cNvPr id="9" name="Shape 7"/>
          <p:cNvSpPr/>
          <p:nvPr/>
        </p:nvSpPr>
        <p:spPr>
          <a:xfrm>
            <a:off x="4282440" y="1463040"/>
            <a:ext cx="3624072" cy="4169664"/>
          </a:xfrm>
          <a:prstGeom prst="rect">
            <a:avLst/>
          </a:prstGeom>
          <a:solidFill>
            <a:srgbClr val="FAFAF9"/>
          </a:solidFill>
          <a:ln w="12700">
            <a:solidFill>
              <a:srgbClr val="E5E7EB"/>
            </a:solidFill>
            <a:prstDash val="solid"/>
          </a:ln>
        </p:spPr>
      </p:sp>
      <p:sp>
        <p:nvSpPr>
          <p:cNvPr id="10" name="Shape 8"/>
          <p:cNvSpPr/>
          <p:nvPr/>
        </p:nvSpPr>
        <p:spPr>
          <a:xfrm>
            <a:off x="4282440" y="1463040"/>
            <a:ext cx="3624072" cy="73152"/>
          </a:xfrm>
          <a:prstGeom prst="rect">
            <a:avLst/>
          </a:prstGeom>
          <a:solidFill>
            <a:srgbClr val="1B2A4A"/>
          </a:solidFill>
          <a:ln/>
        </p:spPr>
      </p:sp>
      <p:sp>
        <p:nvSpPr>
          <p:cNvPr id="11" name="Text 9"/>
          <p:cNvSpPr/>
          <p:nvPr/>
        </p:nvSpPr>
        <p:spPr>
          <a:xfrm>
            <a:off x="446532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Two. Price three routes per population</a:t>
            </a:r>
            <a:endParaRPr lang="en-US" sz="1450" dirty="0"/>
          </a:p>
        </p:txBody>
      </p:sp>
      <p:sp>
        <p:nvSpPr>
          <p:cNvPr id="12" name="Text 10"/>
          <p:cNvSpPr/>
          <p:nvPr/>
        </p:nvSpPr>
        <p:spPr>
          <a:xfrm>
            <a:off x="4465320" y="2359152"/>
            <a:ext cx="3258312" cy="3118104"/>
          </a:xfrm>
          <a:prstGeom prst="rect">
            <a:avLst/>
          </a:prstGeom>
          <a:noFill/>
          <a:ln/>
        </p:spPr>
        <p:txBody>
          <a:bodyPr wrap="square" lIns="0" tIns="0" rIns="0" bIns="0" rtlCol="0" anchor="ctr"/>
          <a:lstStyle/>
          <a:p>
            <a:pPr indent="0" marL="0">
              <a:lnSpc>
                <a:spcPct val="125000"/>
              </a:lnSpc>
              <a:buNone/>
            </a:pPr>
            <a:r>
              <a:rPr lang="en-US" sz="1500" dirty="0">
                <a:solidFill>
                  <a:srgbClr val="2A303C"/>
                </a:solidFill>
                <a:latin typeface="Segoe UI" pitchFamily="34" charset="0"/>
                <a:ea typeface="Segoe UI" pitchFamily="34" charset="-122"/>
                <a:cs typeface="Segoe UI" pitchFamily="34" charset="-120"/>
              </a:rPr>
              <a:t>Full E5, the E5 Security add on over E3, and individual components over E3. Same population, same sheet, your own rates. Expect different populations to land on different routes.</a:t>
            </a:r>
            <a:endParaRPr lang="en-US" sz="1500" dirty="0"/>
          </a:p>
        </p:txBody>
      </p:sp>
      <p:sp>
        <p:nvSpPr>
          <p:cNvPr id="13" name="Shape 11"/>
          <p:cNvSpPr/>
          <p:nvPr/>
        </p:nvSpPr>
        <p:spPr>
          <a:xfrm>
            <a:off x="8107680" y="1463040"/>
            <a:ext cx="3624072" cy="4169664"/>
          </a:xfrm>
          <a:prstGeom prst="rect">
            <a:avLst/>
          </a:prstGeom>
          <a:solidFill>
            <a:srgbClr val="FAFAF9"/>
          </a:solidFill>
          <a:ln w="12700">
            <a:solidFill>
              <a:srgbClr val="E5E7EB"/>
            </a:solidFill>
            <a:prstDash val="solid"/>
          </a:ln>
        </p:spPr>
      </p:sp>
      <p:sp>
        <p:nvSpPr>
          <p:cNvPr id="14" name="Shape 12"/>
          <p:cNvSpPr/>
          <p:nvPr/>
        </p:nvSpPr>
        <p:spPr>
          <a:xfrm>
            <a:off x="8107680" y="1463040"/>
            <a:ext cx="3624072" cy="73152"/>
          </a:xfrm>
          <a:prstGeom prst="rect">
            <a:avLst/>
          </a:prstGeom>
          <a:solidFill>
            <a:srgbClr val="1B2A4A"/>
          </a:solidFill>
          <a:ln/>
        </p:spPr>
      </p:sp>
      <p:sp>
        <p:nvSpPr>
          <p:cNvPr id="15" name="Text 13"/>
          <p:cNvSpPr/>
          <p:nvPr/>
        </p:nvSpPr>
        <p:spPr>
          <a:xfrm>
            <a:off x="829056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Three. Split licensed from deployed</a:t>
            </a:r>
            <a:endParaRPr lang="en-US" sz="1450" dirty="0"/>
          </a:p>
        </p:txBody>
      </p:sp>
      <p:sp>
        <p:nvSpPr>
          <p:cNvPr id="16" name="Text 14"/>
          <p:cNvSpPr/>
          <p:nvPr/>
        </p:nvSpPr>
        <p:spPr>
          <a:xfrm>
            <a:off x="8290560" y="2359152"/>
            <a:ext cx="3258312" cy="3118104"/>
          </a:xfrm>
          <a:prstGeom prst="rect">
            <a:avLst/>
          </a:prstGeom>
          <a:noFill/>
          <a:ln/>
        </p:spPr>
        <p:txBody>
          <a:bodyPr wrap="square" lIns="0" tIns="0" rIns="0" bIns="0" rtlCol="0" anchor="ctr"/>
          <a:lstStyle/>
          <a:p>
            <a:pPr indent="0" marL="0">
              <a:lnSpc>
                <a:spcPct val="125000"/>
              </a:lnSpc>
              <a:buNone/>
            </a:pPr>
            <a:r>
              <a:rPr lang="en-US" sz="1500" dirty="0">
                <a:solidFill>
                  <a:srgbClr val="2A303C"/>
                </a:solidFill>
                <a:latin typeface="Segoe UI" pitchFamily="34" charset="0"/>
                <a:ea typeface="Segoe UI" pitchFamily="34" charset="-122"/>
                <a:cs typeface="Segoe UI" pitchFamily="34" charset="-120"/>
              </a:rPr>
              <a:t>For everything you hold, is it switched on. That list goes to the security owner as a deploy or release decision, and it is the fastest way to convert a licensing exercise into something the security team values.</a:t>
            </a:r>
            <a:endParaRPr lang="en-US" sz="1500" dirty="0"/>
          </a:p>
        </p:txBody>
      </p:sp>
      <p:sp>
        <p:nvSpPr>
          <p:cNvPr id="17" name="Shape 15"/>
          <p:cNvSpPr/>
          <p:nvPr/>
        </p:nvSpPr>
        <p:spPr>
          <a:xfrm>
            <a:off x="457200" y="5815584"/>
            <a:ext cx="11274552" cy="548640"/>
          </a:xfrm>
          <a:prstGeom prst="rect">
            <a:avLst/>
          </a:prstGeom>
          <a:solidFill>
            <a:srgbClr val="FDF8EC"/>
          </a:solidFill>
          <a:ln/>
        </p:spPr>
      </p:sp>
      <p:sp>
        <p:nvSpPr>
          <p:cNvPr id="18" name="Shape 16"/>
          <p:cNvSpPr/>
          <p:nvPr/>
        </p:nvSpPr>
        <p:spPr>
          <a:xfrm>
            <a:off x="457200" y="5815584"/>
            <a:ext cx="45720" cy="548640"/>
          </a:xfrm>
          <a:prstGeom prst="rect">
            <a:avLst/>
          </a:prstGeom>
          <a:solidFill>
            <a:srgbClr val="C9A227"/>
          </a:solidFill>
          <a:ln/>
        </p:spPr>
      </p:sp>
      <p:sp>
        <p:nvSpPr>
          <p:cNvPr id="19" name="Text 17"/>
          <p:cNvSpPr/>
          <p:nvPr/>
        </p:nvSpPr>
        <p:spPr>
          <a:xfrm>
            <a:off x="685800" y="5815584"/>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That closes module 5. You now have the whole estate under the agreement: the Azure commitment, the server estate, Dynamics, Power Platform, and security. Module 6 turns to the event where all of it gets repriced at once.</a:t>
            </a:r>
            <a:endParaRPr lang="en-US" sz="1350" dirty="0"/>
          </a:p>
        </p:txBody>
      </p:sp>
      <p:sp>
        <p:nvSpPr>
          <p:cNvPr id="20" name="Shape 18"/>
          <p:cNvSpPr/>
          <p:nvPr/>
        </p:nvSpPr>
        <p:spPr>
          <a:xfrm>
            <a:off x="457200" y="6473952"/>
            <a:ext cx="11274552" cy="0"/>
          </a:xfrm>
          <a:prstGeom prst="line">
            <a:avLst/>
          </a:prstGeom>
          <a:noFill/>
          <a:ln w="9525">
            <a:solidFill>
              <a:srgbClr val="E5E7EB"/>
            </a:solidFill>
            <a:prstDash val="solid"/>
          </a:ln>
        </p:spPr>
      </p:sp>
      <p:sp>
        <p:nvSpPr>
          <p:cNvPr id="21" name="Text 19"/>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25 of 40</a:t>
            </a:r>
            <a:endParaRPr lang="en-US" sz="850" dirty="0"/>
          </a:p>
        </p:txBody>
      </p:sp>
      <p:sp>
        <p:nvSpPr>
          <p:cNvPr id="22" name="Text 20"/>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14 / 17</a:t>
            </a:r>
            <a:endParaRPr lang="en-US" sz="85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0A1426"/>
        </a:solidFill>
      </p:bgPr>
    </p:bg>
    <p:spTree>
      <p:nvGrpSpPr>
        <p:cNvPr id="1" name=""/>
        <p:cNvGrpSpPr/>
        <p:nvPr/>
      </p:nvGrpSpPr>
      <p:grpSpPr>
        <a:xfrm>
          <a:off x="0" y="0"/>
          <a:ext cx="0" cy="0"/>
          <a:chOff x="0" y="0"/>
          <a:chExt cx="0" cy="0"/>
        </a:xfrm>
      </p:grpSpPr>
      <p:sp>
        <p:nvSpPr>
          <p:cNvPr id="2" name="Text 0"/>
          <p:cNvSpPr/>
          <p:nvPr/>
        </p:nvSpPr>
        <p:spPr>
          <a:xfrm>
            <a:off x="457200" y="457200"/>
            <a:ext cx="11274552" cy="256032"/>
          </a:xfrm>
          <a:prstGeom prst="rect">
            <a:avLst/>
          </a:prstGeom>
          <a:noFill/>
          <a:ln/>
        </p:spPr>
        <p:txBody>
          <a:bodyPr wrap="square" lIns="0" tIns="0" rIns="0" bIns="0" rtlCol="0" anchor="ctr"/>
          <a:lstStyle/>
          <a:p>
            <a:pPr indent="0" marL="0">
              <a:buNone/>
            </a:pPr>
            <a:r>
              <a:rPr lang="en-US" sz="1150" b="1" spc="300" kern="0" dirty="0">
                <a:solidFill>
                  <a:srgbClr val="C9A227"/>
                </a:solidFill>
                <a:latin typeface="Segoe UI" pitchFamily="34" charset="0"/>
                <a:ea typeface="Segoe UI" pitchFamily="34" charset="-122"/>
                <a:cs typeface="Segoe UI" pitchFamily="34" charset="-120"/>
              </a:rPr>
              <a:t>RECAP</a:t>
            </a:r>
            <a:endParaRPr lang="en-US" sz="1150" dirty="0"/>
          </a:p>
        </p:txBody>
      </p:sp>
      <p:sp>
        <p:nvSpPr>
          <p:cNvPr id="3" name="Text 1"/>
          <p:cNvSpPr/>
          <p:nvPr/>
        </p:nvSpPr>
        <p:spPr>
          <a:xfrm>
            <a:off x="457200" y="822960"/>
            <a:ext cx="11274552" cy="777240"/>
          </a:xfrm>
          <a:prstGeom prst="rect">
            <a:avLst/>
          </a:prstGeom>
          <a:noFill/>
          <a:ln/>
        </p:spPr>
        <p:txBody>
          <a:bodyPr wrap="square" lIns="0" tIns="0" rIns="0" bIns="0" rtlCol="0" anchor="ctr"/>
          <a:lstStyle/>
          <a:p>
            <a:pPr indent="0" marL="0">
              <a:buNone/>
            </a:pPr>
            <a:r>
              <a:rPr lang="en-US" sz="3600" b="1" dirty="0">
                <a:solidFill>
                  <a:srgbClr val="FFFFFF"/>
                </a:solidFill>
                <a:latin typeface="Segoe UI" pitchFamily="34" charset="0"/>
                <a:ea typeface="Segoe UI" pitchFamily="34" charset="-122"/>
                <a:cs typeface="Segoe UI" pitchFamily="34" charset="-120"/>
              </a:rPr>
              <a:t>Session 25, three sentences</a:t>
            </a:r>
            <a:endParaRPr lang="en-US" sz="3600" dirty="0"/>
          </a:p>
        </p:txBody>
      </p:sp>
      <p:sp>
        <p:nvSpPr>
          <p:cNvPr id="4" name="Shape 2"/>
          <p:cNvSpPr/>
          <p:nvPr/>
        </p:nvSpPr>
        <p:spPr>
          <a:xfrm>
            <a:off x="457200" y="1737360"/>
            <a:ext cx="1463040" cy="0"/>
          </a:xfrm>
          <a:prstGeom prst="line">
            <a:avLst/>
          </a:prstGeom>
          <a:noFill/>
          <a:ln w="31750">
            <a:solidFill>
              <a:srgbClr val="C9A227"/>
            </a:solidFill>
            <a:prstDash val="solid"/>
          </a:ln>
        </p:spPr>
      </p:sp>
      <p:sp>
        <p:nvSpPr>
          <p:cNvPr id="5" name="Text 3"/>
          <p:cNvSpPr/>
          <p:nvPr/>
        </p:nvSpPr>
        <p:spPr>
          <a:xfrm>
            <a:off x="457200" y="1965960"/>
            <a:ext cx="11274552" cy="3108960"/>
          </a:xfrm>
          <a:prstGeom prst="rect">
            <a:avLst/>
          </a:prstGeom>
          <a:noFill/>
          <a:ln/>
        </p:spPr>
        <p:txBody>
          <a:bodyPr wrap="square" lIns="0" tIns="0" rIns="0" bIns="0" rtlCol="0" anchor="t"/>
          <a:lstStyle/>
          <a:p>
            <a:pPr indent="0" marL="0">
              <a:lnSpc>
                <a:spcPct val="115000"/>
              </a:lnSpc>
              <a:spcAft>
                <a:spcPts val="1200"/>
              </a:spcAft>
              <a:buNone/>
            </a:pPr>
            <a:r>
              <a:rPr lang="en-US" sz="1750" dirty="0">
                <a:solidFill>
                  <a:srgbClr val="B8C5DA"/>
                </a:solidFill>
                <a:latin typeface="Segoe UI" pitchFamily="34" charset="0"/>
                <a:ea typeface="Segoe UI" pitchFamily="34" charset="-122"/>
                <a:cs typeface="Segoe UI" pitchFamily="34" charset="-120"/>
              </a:rPr>
              <a:t>One. Microsoft security spans Defender, Entra, Purview, and Sentinel, each sellable inside a suite, as an add on, or standalone, so the same protection can be assembled several ways at very different prices.</a:t>
            </a:r>
            <a:endParaRPr lang="en-US" sz="1750" dirty="0"/>
          </a:p>
          <a:p>
            <a:pPr indent="0" marL="0">
              <a:lnSpc>
                <a:spcPct val="115000"/>
              </a:lnSpc>
              <a:spcAft>
                <a:spcPts val="1200"/>
              </a:spcAft>
              <a:buNone/>
            </a:pPr>
            <a:r>
              <a:rPr lang="en-US" sz="1750" dirty="0">
                <a:solidFill>
                  <a:srgbClr val="B8C5DA"/>
                </a:solidFill>
                <a:latin typeface="Segoe UI" pitchFamily="34" charset="0"/>
                <a:ea typeface="Segoe UI" pitchFamily="34" charset="-122"/>
                <a:cs typeface="Segoe UI" pitchFamily="34" charset="-120"/>
              </a:rPr>
              <a:t>Two. Entra Plan 1 sits in E3 and E5 and Plan 2 sits in E5, and standalone Defender or Entra SKUs duplicated rights already held on 10 to 25 percent of seats, because security selects controls and procurement buys licences without a shared list.</a:t>
            </a:r>
            <a:endParaRPr lang="en-US" sz="1750" dirty="0"/>
          </a:p>
          <a:p>
            <a:pPr indent="0" marL="0">
              <a:lnSpc>
                <a:spcPct val="115000"/>
              </a:lnSpc>
              <a:spcAft>
                <a:spcPts val="1200"/>
              </a:spcAft>
              <a:buNone/>
            </a:pPr>
            <a:r>
              <a:rPr lang="en-US" sz="1750" dirty="0">
                <a:solidFill>
                  <a:srgbClr val="B8C5DA"/>
                </a:solidFill>
                <a:latin typeface="Segoe UI" pitchFamily="34" charset="0"/>
                <a:ea typeface="Segoe UI" pitchFamily="34" charset="-122"/>
                <a:cs typeface="Segoe UI" pitchFamily="34" charset="-120"/>
              </a:rPr>
              <a:t>Three. Price three routes per population, full E5, the E5 Security add on over E3, and individual components, because targeted add ons moved 15 to 30 percent against a blanket upgrade and delivered the same controls at 30 to 50 percent less for narrow needs.</a:t>
            </a:r>
            <a:endParaRPr lang="en-US" sz="1750" dirty="0"/>
          </a:p>
        </p:txBody>
      </p:sp>
      <p:sp>
        <p:nvSpPr>
          <p:cNvPr id="6" name="Text 4"/>
          <p:cNvSpPr/>
          <p:nvPr/>
        </p:nvSpPr>
        <p:spPr>
          <a:xfrm>
            <a:off x="457200" y="5257800"/>
            <a:ext cx="11274552" cy="914400"/>
          </a:xfrm>
          <a:prstGeom prst="rect">
            <a:avLst/>
          </a:prstGeom>
          <a:noFill/>
          <a:ln/>
        </p:spPr>
        <p:txBody>
          <a:bodyPr wrap="square" lIns="0" tIns="0" rIns="0" bIns="0" rtlCol="0" anchor="t"/>
          <a:lstStyle/>
          <a:p>
            <a:pPr indent="0" marL="0">
              <a:spcAft>
                <a:spcPts val="500"/>
              </a:spcAft>
              <a:buNone/>
            </a:pPr>
            <a:r>
              <a:rPr lang="en-US" sz="1100" b="1" spc="300" kern="0" dirty="0">
                <a:solidFill>
                  <a:srgbClr val="C9A227"/>
                </a:solidFill>
                <a:latin typeface="Segoe UI" pitchFamily="34" charset="0"/>
                <a:ea typeface="Segoe UI" pitchFamily="34" charset="-122"/>
                <a:cs typeface="Segoe UI" pitchFamily="34" charset="-120"/>
              </a:rPr>
              <a:t>Next session</a:t>
            </a:r>
            <a:endParaRPr lang="en-US" sz="1100" dirty="0"/>
          </a:p>
          <a:p>
            <a:pPr indent="0" marL="0">
              <a:spcAft>
                <a:spcPts val="500"/>
              </a:spcAft>
              <a:buNone/>
            </a:pPr>
            <a:r>
              <a:rPr lang="en-US" sz="1500" dirty="0">
                <a:solidFill>
                  <a:srgbClr val="FFFFFF"/>
                </a:solidFill>
                <a:latin typeface="Segoe UI" pitchFamily="34" charset="0"/>
                <a:ea typeface="Segoe UI" pitchFamily="34" charset="-122"/>
                <a:cs typeface="Segoe UI" pitchFamily="34" charset="-120"/>
              </a:rPr>
              <a:t>Module 6 opens: the renewal timeline. The twelve month programme, backwards from the notice window, and why renewals discovered at T minus 60 are already priced.</a:t>
            </a:r>
            <a:endParaRPr lang="en-US" sz="1100" dirty="0"/>
          </a:p>
        </p:txBody>
      </p:sp>
      <p:sp>
        <p:nvSpPr>
          <p:cNvPr id="7" name="Shape 5"/>
          <p:cNvSpPr/>
          <p:nvPr/>
        </p:nvSpPr>
        <p:spPr>
          <a:xfrm>
            <a:off x="457200" y="6473952"/>
            <a:ext cx="11274552" cy="0"/>
          </a:xfrm>
          <a:prstGeom prst="line">
            <a:avLst/>
          </a:prstGeom>
          <a:noFill/>
          <a:ln w="9525">
            <a:solidFill>
              <a:srgbClr val="22314F"/>
            </a:solidFill>
            <a:prstDash val="solid"/>
          </a:ln>
        </p:spPr>
      </p:sp>
      <p:sp>
        <p:nvSpPr>
          <p:cNvPr id="8"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B8C5DA"/>
                </a:solidFill>
                <a:latin typeface="Segoe UI" pitchFamily="34" charset="0"/>
                <a:ea typeface="Segoe UI" pitchFamily="34" charset="-122"/>
                <a:cs typeface="Segoe UI" pitchFamily="34" charset="-120"/>
              </a:rPr>
              <a:t>Redress Compliance  |  Microsoft Agreements and Copilot  |  Session 25 of 40</a:t>
            </a:r>
            <a:endParaRPr lang="en-US" sz="850" dirty="0"/>
          </a:p>
        </p:txBody>
      </p:sp>
      <p:sp>
        <p:nvSpPr>
          <p:cNvPr id="9"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B8C5DA"/>
                </a:solidFill>
                <a:latin typeface="Segoe UI" pitchFamily="34" charset="0"/>
                <a:ea typeface="Segoe UI" pitchFamily="34" charset="-122"/>
                <a:cs typeface="Segoe UI" pitchFamily="34" charset="-120"/>
              </a:rPr>
              <a:t>15 / 17</a:t>
            </a:r>
            <a:endParaRPr lang="en-US" sz="85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HOMEWORK · ABOUT AN HOUR</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This week: find the duplicates</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List the security SKUs.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Every Microsoft security or identity licence you hold, standalone or bundled, with seat counts.</a:t>
            </a:r>
            <a:endParaRPr lang="en-US" sz="1600" dirty="0"/>
          </a:p>
        </p:txBody>
      </p:sp>
      <p:sp>
        <p:nvSpPr>
          <p:cNvPr id="6" name="Shape 4"/>
          <p:cNvSpPr/>
          <p:nvPr/>
        </p:nvSpPr>
        <p:spPr>
          <a:xfrm>
            <a:off x="457200" y="2223821"/>
            <a:ext cx="11274552" cy="0"/>
          </a:xfrm>
          <a:prstGeom prst="line">
            <a:avLst/>
          </a:prstGeom>
          <a:noFill/>
          <a:ln w="9525">
            <a:solidFill>
              <a:srgbClr val="E5E7EB"/>
            </a:solidFill>
            <a:prstDash val="solid"/>
          </a:ln>
        </p:spPr>
      </p:sp>
      <p:sp>
        <p:nvSpPr>
          <p:cNvPr id="7" name="Text 5"/>
          <p:cNvSpPr/>
          <p:nvPr/>
        </p:nvSpPr>
        <p:spPr>
          <a:xfrm>
            <a:off x="457200" y="2333549"/>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2223821"/>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Join to base plans.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Which of those sit on seats already holding E5. Start with Entra, because Plan 2 in E5 is the cleanest test.</a:t>
            </a:r>
            <a:endParaRPr lang="en-US" sz="1600" dirty="0"/>
          </a:p>
        </p:txBody>
      </p:sp>
      <p:sp>
        <p:nvSpPr>
          <p:cNvPr id="9" name="Shape 7"/>
          <p:cNvSpPr/>
          <p:nvPr/>
        </p:nvSpPr>
        <p:spPr>
          <a:xfrm>
            <a:off x="457200" y="3258922"/>
            <a:ext cx="11274552" cy="0"/>
          </a:xfrm>
          <a:prstGeom prst="line">
            <a:avLst/>
          </a:prstGeom>
          <a:noFill/>
          <a:ln w="9525">
            <a:solidFill>
              <a:srgbClr val="E5E7EB"/>
            </a:solidFill>
            <a:prstDash val="solid"/>
          </a:ln>
        </p:spPr>
      </p:sp>
      <p:sp>
        <p:nvSpPr>
          <p:cNvPr id="10" name="Text 8"/>
          <p:cNvSpPr/>
          <p:nvPr/>
        </p:nvSpPr>
        <p:spPr>
          <a:xfrm>
            <a:off x="457200" y="336865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3258922"/>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List the third party tools.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Every security product you pay for outside Microsoft. Half of estates had an overlap here.</a:t>
            </a:r>
            <a:endParaRPr lang="en-US" sz="1600" dirty="0"/>
          </a:p>
        </p:txBody>
      </p:sp>
      <p:sp>
        <p:nvSpPr>
          <p:cNvPr id="12" name="Shape 10"/>
          <p:cNvSpPr/>
          <p:nvPr/>
        </p:nvSpPr>
        <p:spPr>
          <a:xfrm>
            <a:off x="457200" y="4294022"/>
            <a:ext cx="11274552" cy="0"/>
          </a:xfrm>
          <a:prstGeom prst="line">
            <a:avLst/>
          </a:prstGeom>
          <a:noFill/>
          <a:ln w="9525">
            <a:solidFill>
              <a:srgbClr val="E5E7EB"/>
            </a:solidFill>
            <a:prstDash val="solid"/>
          </a:ln>
        </p:spPr>
      </p:sp>
      <p:sp>
        <p:nvSpPr>
          <p:cNvPr id="13" name="Text 11"/>
          <p:cNvSpPr/>
          <p:nvPr/>
        </p:nvSpPr>
        <p:spPr>
          <a:xfrm>
            <a:off x="457200" y="440375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4294022"/>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Mark deployed or not.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For each Microsoft capability you hold: switched on, partially, or never. This column is usually the surprise.</a:t>
            </a:r>
            <a:endParaRPr lang="en-US" sz="1600" dirty="0"/>
          </a:p>
        </p:txBody>
      </p:sp>
      <p:sp>
        <p:nvSpPr>
          <p:cNvPr id="15" name="Shape 13"/>
          <p:cNvSpPr/>
          <p:nvPr/>
        </p:nvSpPr>
        <p:spPr>
          <a:xfrm>
            <a:off x="457200" y="5329123"/>
            <a:ext cx="11274552" cy="0"/>
          </a:xfrm>
          <a:prstGeom prst="line">
            <a:avLst/>
          </a:prstGeom>
          <a:noFill/>
          <a:ln w="9525">
            <a:solidFill>
              <a:srgbClr val="E5E7EB"/>
            </a:solidFill>
            <a:prstDash val="solid"/>
          </a:ln>
        </p:spPr>
      </p:sp>
      <p:sp>
        <p:nvSpPr>
          <p:cNvPr id="16" name="Text 14"/>
          <p:cNvSpPr/>
          <p:nvPr/>
        </p:nvSpPr>
        <p:spPr>
          <a:xfrm>
            <a:off x="457200" y="5438851"/>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5329123"/>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Take it to the security owner.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Not as a savings paper. As a deploy or release list, with the cost of each row beside it.</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25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16 / 17</a:t>
            </a:r>
            <a:endParaRPr lang="en-US" sz="85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FURTHER READING</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Five reads, all free on redresscompliance.com</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Each one extends a thread from this session.</a:t>
            </a:r>
            <a:endParaRPr lang="en-US" sz="1350" dirty="0"/>
          </a:p>
        </p:txBody>
      </p:sp>
      <p:sp>
        <p:nvSpPr>
          <p:cNvPr id="5" name="Text 3"/>
          <p:cNvSpPr/>
          <p:nvPr/>
        </p:nvSpPr>
        <p:spPr>
          <a:xfrm>
            <a:off x="457200" y="157276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6" name="Text 4"/>
          <p:cNvSpPr/>
          <p:nvPr/>
        </p:nvSpPr>
        <p:spPr>
          <a:xfrm>
            <a:off x="1097280" y="1463040"/>
            <a:ext cx="10634472" cy="980237"/>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The Microsoft security licensing guide</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redresscompliance.com/microsoft-security-licensing-guide</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four pillars, the SKU structure, and where buyers pay twice.</a:t>
            </a:r>
            <a:endParaRPr lang="en-US" sz="1550" dirty="0"/>
          </a:p>
        </p:txBody>
      </p:sp>
      <p:sp>
        <p:nvSpPr>
          <p:cNvPr id="7" name="Shape 5"/>
          <p:cNvSpPr/>
          <p:nvPr/>
        </p:nvSpPr>
        <p:spPr>
          <a:xfrm>
            <a:off x="457200" y="2443277"/>
            <a:ext cx="11274552" cy="0"/>
          </a:xfrm>
          <a:prstGeom prst="line">
            <a:avLst/>
          </a:prstGeom>
          <a:noFill/>
          <a:ln w="9525">
            <a:solidFill>
              <a:srgbClr val="E5E7EB"/>
            </a:solidFill>
            <a:prstDash val="solid"/>
          </a:ln>
        </p:spPr>
      </p:sp>
      <p:sp>
        <p:nvSpPr>
          <p:cNvPr id="8" name="Text 6"/>
          <p:cNvSpPr/>
          <p:nvPr/>
        </p:nvSpPr>
        <p:spPr>
          <a:xfrm>
            <a:off x="457200" y="2553005"/>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9" name="Text 7"/>
          <p:cNvSpPr/>
          <p:nvPr/>
        </p:nvSpPr>
        <p:spPr>
          <a:xfrm>
            <a:off x="1097280" y="2443277"/>
            <a:ext cx="10634472" cy="980237"/>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Maximising security and compliance with E5 add ons</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redresscompliance.com/cio-playbook-maximizing-security-compliance-with-microsoft-365-e5-add-ons</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targeted add on route and what it moved against a blanket upgrade.</a:t>
            </a:r>
            <a:endParaRPr lang="en-US" sz="1550" dirty="0"/>
          </a:p>
        </p:txBody>
      </p:sp>
      <p:sp>
        <p:nvSpPr>
          <p:cNvPr id="10" name="Shape 8"/>
          <p:cNvSpPr/>
          <p:nvPr/>
        </p:nvSpPr>
        <p:spPr>
          <a:xfrm>
            <a:off x="457200" y="3423514"/>
            <a:ext cx="11274552" cy="0"/>
          </a:xfrm>
          <a:prstGeom prst="line">
            <a:avLst/>
          </a:prstGeom>
          <a:noFill/>
          <a:ln w="9525">
            <a:solidFill>
              <a:srgbClr val="E5E7EB"/>
            </a:solidFill>
            <a:prstDash val="solid"/>
          </a:ln>
        </p:spPr>
      </p:sp>
      <p:sp>
        <p:nvSpPr>
          <p:cNvPr id="11" name="Text 9"/>
          <p:cNvSpPr/>
          <p:nvPr/>
        </p:nvSpPr>
        <p:spPr>
          <a:xfrm>
            <a:off x="457200" y="353324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2" name="Text 10"/>
          <p:cNvSpPr/>
          <p:nvPr/>
        </p:nvSpPr>
        <p:spPr>
          <a:xfrm>
            <a:off x="1097280" y="3423514"/>
            <a:ext cx="10634472" cy="980237"/>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Defender for Endpoint P1 against P2</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redresscompliance.com/microsoft-defender-for-endpoint-licensing-p1-vs-p2</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single most misunderstood entitlement in the Defender family.</a:t>
            </a:r>
            <a:endParaRPr lang="en-US" sz="1550" dirty="0"/>
          </a:p>
        </p:txBody>
      </p:sp>
      <p:sp>
        <p:nvSpPr>
          <p:cNvPr id="13" name="Shape 11"/>
          <p:cNvSpPr/>
          <p:nvPr/>
        </p:nvSpPr>
        <p:spPr>
          <a:xfrm>
            <a:off x="457200" y="4403750"/>
            <a:ext cx="11274552" cy="0"/>
          </a:xfrm>
          <a:prstGeom prst="line">
            <a:avLst/>
          </a:prstGeom>
          <a:noFill/>
          <a:ln w="9525">
            <a:solidFill>
              <a:srgbClr val="E5E7EB"/>
            </a:solidFill>
            <a:prstDash val="solid"/>
          </a:ln>
        </p:spPr>
      </p:sp>
      <p:sp>
        <p:nvSpPr>
          <p:cNvPr id="14" name="Text 12"/>
          <p:cNvSpPr/>
          <p:nvPr/>
        </p:nvSpPr>
        <p:spPr>
          <a:xfrm>
            <a:off x="457200" y="451347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5" name="Text 13"/>
          <p:cNvSpPr/>
          <p:nvPr/>
        </p:nvSpPr>
        <p:spPr>
          <a:xfrm>
            <a:off x="1097280" y="4403750"/>
            <a:ext cx="10634472" cy="980237"/>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Sentinel licensing optimisation</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redresscompliance.com/microsoft-sentinel-licensing-optimisation</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ingestion line, and the levers that control it.</a:t>
            </a:r>
            <a:endParaRPr lang="en-US" sz="1550" dirty="0"/>
          </a:p>
        </p:txBody>
      </p:sp>
      <p:sp>
        <p:nvSpPr>
          <p:cNvPr id="16" name="Shape 14"/>
          <p:cNvSpPr/>
          <p:nvPr/>
        </p:nvSpPr>
        <p:spPr>
          <a:xfrm>
            <a:off x="457200" y="5383987"/>
            <a:ext cx="11274552" cy="0"/>
          </a:xfrm>
          <a:prstGeom prst="line">
            <a:avLst/>
          </a:prstGeom>
          <a:noFill/>
          <a:ln w="9525">
            <a:solidFill>
              <a:srgbClr val="E5E7EB"/>
            </a:solidFill>
            <a:prstDash val="solid"/>
          </a:ln>
        </p:spPr>
      </p:sp>
      <p:sp>
        <p:nvSpPr>
          <p:cNvPr id="17" name="Text 15"/>
          <p:cNvSpPr/>
          <p:nvPr/>
        </p:nvSpPr>
        <p:spPr>
          <a:xfrm>
            <a:off x="457200" y="5493715"/>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8" name="Text 16"/>
          <p:cNvSpPr/>
          <p:nvPr/>
        </p:nvSpPr>
        <p:spPr>
          <a:xfrm>
            <a:off x="1097280" y="5383987"/>
            <a:ext cx="10634472" cy="980237"/>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Microsoft 365 add ons and duplicate cost</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redresscompliance.com/microsoft-365-add-ons-duplicate-cost</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same reconciliation, across the wider add on estate.</a:t>
            </a:r>
            <a:endParaRPr lang="en-US" sz="1550" dirty="0"/>
          </a:p>
        </p:txBody>
      </p:sp>
      <p:sp>
        <p:nvSpPr>
          <p:cNvPr id="19" name="Shape 17"/>
          <p:cNvSpPr/>
          <p:nvPr/>
        </p:nvSpPr>
        <p:spPr>
          <a:xfrm>
            <a:off x="457200" y="6473952"/>
            <a:ext cx="11274552" cy="0"/>
          </a:xfrm>
          <a:prstGeom prst="line">
            <a:avLst/>
          </a:prstGeom>
          <a:noFill/>
          <a:ln w="9525">
            <a:solidFill>
              <a:srgbClr val="E5E7EB"/>
            </a:solidFill>
            <a:prstDash val="solid"/>
          </a:ln>
        </p:spPr>
      </p:sp>
      <p:sp>
        <p:nvSpPr>
          <p:cNvPr id="20" name="Text 18"/>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25 of 40</a:t>
            </a:r>
            <a:endParaRPr lang="en-US" sz="850" dirty="0"/>
          </a:p>
        </p:txBody>
      </p:sp>
      <p:sp>
        <p:nvSpPr>
          <p:cNvPr id="21" name="Text 19"/>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17 / 17</a:t>
            </a:r>
            <a:endParaRPr lang="en-US" sz="8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WELCOME AND OBJECTIVES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Five things you will walk away with</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Four pillars.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Defender, Entra, Purview, and Sentinel. Each can be licensed inside a suite or bought alone, which is exactly where the confusion and the overlap begin.</a:t>
            </a:r>
            <a:endParaRPr lang="en-US" sz="1600" dirty="0"/>
          </a:p>
        </p:txBody>
      </p:sp>
      <p:sp>
        <p:nvSpPr>
          <p:cNvPr id="6" name="Shape 4"/>
          <p:cNvSpPr/>
          <p:nvPr/>
        </p:nvSpPr>
        <p:spPr>
          <a:xfrm>
            <a:off x="457200" y="2223821"/>
            <a:ext cx="11274552" cy="0"/>
          </a:xfrm>
          <a:prstGeom prst="line">
            <a:avLst/>
          </a:prstGeom>
          <a:noFill/>
          <a:ln w="9525">
            <a:solidFill>
              <a:srgbClr val="E5E7EB"/>
            </a:solidFill>
            <a:prstDash val="solid"/>
          </a:ln>
        </p:spPr>
      </p:sp>
      <p:sp>
        <p:nvSpPr>
          <p:cNvPr id="7" name="Text 5"/>
          <p:cNvSpPr/>
          <p:nvPr/>
        </p:nvSpPr>
        <p:spPr>
          <a:xfrm>
            <a:off x="457200" y="2333549"/>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2223821"/>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Defender is a family.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Endpoint, Office 365, Cloud Apps, and Defender for Cloud are separate entitlements, so a Defender licence is not a single thing you either have or do not.</a:t>
            </a:r>
            <a:endParaRPr lang="en-US" sz="1600" dirty="0"/>
          </a:p>
        </p:txBody>
      </p:sp>
      <p:sp>
        <p:nvSpPr>
          <p:cNvPr id="9" name="Shape 7"/>
          <p:cNvSpPr/>
          <p:nvPr/>
        </p:nvSpPr>
        <p:spPr>
          <a:xfrm>
            <a:off x="457200" y="3258922"/>
            <a:ext cx="11274552" cy="0"/>
          </a:xfrm>
          <a:prstGeom prst="line">
            <a:avLst/>
          </a:prstGeom>
          <a:noFill/>
          <a:ln w="9525">
            <a:solidFill>
              <a:srgbClr val="E5E7EB"/>
            </a:solidFill>
            <a:prstDash val="solid"/>
          </a:ln>
        </p:spPr>
      </p:sp>
      <p:sp>
        <p:nvSpPr>
          <p:cNvPr id="10" name="Text 8"/>
          <p:cNvSpPr/>
          <p:nvPr/>
        </p:nvSpPr>
        <p:spPr>
          <a:xfrm>
            <a:off x="457200" y="336865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3258922"/>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Entra Plan 1 and Plan 2.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Plan 1 sits in E3 and E5, Plan 2 sits in E5. Buying Entra separately on those seats duplicates a right you already hold.</a:t>
            </a:r>
            <a:endParaRPr lang="en-US" sz="1600" dirty="0"/>
          </a:p>
        </p:txBody>
      </p:sp>
      <p:sp>
        <p:nvSpPr>
          <p:cNvPr id="12" name="Shape 10"/>
          <p:cNvSpPr/>
          <p:nvPr/>
        </p:nvSpPr>
        <p:spPr>
          <a:xfrm>
            <a:off x="457200" y="4294022"/>
            <a:ext cx="11274552" cy="0"/>
          </a:xfrm>
          <a:prstGeom prst="line">
            <a:avLst/>
          </a:prstGeom>
          <a:noFill/>
          <a:ln w="9525">
            <a:solidFill>
              <a:srgbClr val="E5E7EB"/>
            </a:solidFill>
            <a:prstDash val="solid"/>
          </a:ln>
        </p:spPr>
      </p:sp>
      <p:sp>
        <p:nvSpPr>
          <p:cNvPr id="13" name="Text 11"/>
          <p:cNvSpPr/>
          <p:nvPr/>
        </p:nvSpPr>
        <p:spPr>
          <a:xfrm>
            <a:off x="457200" y="440375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4294022"/>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duplication rate.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Standalone Defender or Entra SKUs duplicated rights already inside E5 on 10 to 25 percent of seats across the engagements reviewed.</a:t>
            </a:r>
            <a:endParaRPr lang="en-US" sz="1600" dirty="0"/>
          </a:p>
        </p:txBody>
      </p:sp>
      <p:sp>
        <p:nvSpPr>
          <p:cNvPr id="15" name="Shape 13"/>
          <p:cNvSpPr/>
          <p:nvPr/>
        </p:nvSpPr>
        <p:spPr>
          <a:xfrm>
            <a:off x="457200" y="5329123"/>
            <a:ext cx="11274552" cy="0"/>
          </a:xfrm>
          <a:prstGeom prst="line">
            <a:avLst/>
          </a:prstGeom>
          <a:noFill/>
          <a:ln w="9525">
            <a:solidFill>
              <a:srgbClr val="E5E7EB"/>
            </a:solidFill>
            <a:prstDash val="solid"/>
          </a:ln>
        </p:spPr>
      </p:sp>
      <p:sp>
        <p:nvSpPr>
          <p:cNvPr id="16" name="Text 14"/>
          <p:cNvSpPr/>
          <p:nvPr/>
        </p:nvSpPr>
        <p:spPr>
          <a:xfrm>
            <a:off x="457200" y="5438851"/>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5329123"/>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E5 Security route.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E5 Security add on layers the E5 security stack onto an E3 base, and targeted add ons moved 15 to 30 percent against a blanket E5 upgrade.</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25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2 / 17</a:t>
            </a:r>
            <a:endParaRPr lang="en-US" sz="8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FOUR PILLARS, MANY SKUS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Three things that make this harder than it should be</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The protection is coherent. The purchasing is not.</a:t>
            </a:r>
            <a:endParaRPr lang="en-US" sz="1350" dirty="0"/>
          </a:p>
        </p:txBody>
      </p:sp>
      <p:sp>
        <p:nvSpPr>
          <p:cNvPr id="5" name="Shape 3"/>
          <p:cNvSpPr/>
          <p:nvPr/>
        </p:nvSpPr>
        <p:spPr>
          <a:xfrm>
            <a:off x="457200" y="1463040"/>
            <a:ext cx="3624072" cy="4169664"/>
          </a:xfrm>
          <a:prstGeom prst="rect">
            <a:avLst/>
          </a:prstGeom>
          <a:solidFill>
            <a:srgbClr val="FAFAF9"/>
          </a:solidFill>
          <a:ln w="12700">
            <a:solidFill>
              <a:srgbClr val="E5E7EB"/>
            </a:solidFill>
            <a:prstDash val="solid"/>
          </a:ln>
        </p:spPr>
      </p:sp>
      <p:sp>
        <p:nvSpPr>
          <p:cNvPr id="6" name="Shape 4"/>
          <p:cNvSpPr/>
          <p:nvPr/>
        </p:nvSpPr>
        <p:spPr>
          <a:xfrm>
            <a:off x="457200" y="1463040"/>
            <a:ext cx="3624072" cy="73152"/>
          </a:xfrm>
          <a:prstGeom prst="rect">
            <a:avLst/>
          </a:prstGeom>
          <a:solidFill>
            <a:srgbClr val="1B2A4A"/>
          </a:solidFill>
          <a:ln/>
        </p:spPr>
      </p:sp>
      <p:sp>
        <p:nvSpPr>
          <p:cNvPr id="7" name="Text 5"/>
          <p:cNvSpPr/>
          <p:nvPr/>
        </p:nvSpPr>
        <p:spPr>
          <a:xfrm>
            <a:off x="64008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Every pillar sells three ways</a:t>
            </a:r>
            <a:endParaRPr lang="en-US" sz="1450" dirty="0"/>
          </a:p>
        </p:txBody>
      </p:sp>
      <p:sp>
        <p:nvSpPr>
          <p:cNvPr id="8" name="Text 6"/>
          <p:cNvSpPr/>
          <p:nvPr/>
        </p:nvSpPr>
        <p:spPr>
          <a:xfrm>
            <a:off x="640080" y="2359152"/>
            <a:ext cx="3258312" cy="3118104"/>
          </a:xfrm>
          <a:prstGeom prst="rect">
            <a:avLst/>
          </a:prstGeom>
          <a:noFill/>
          <a:ln/>
        </p:spPr>
        <p:txBody>
          <a:bodyPr wrap="square" lIns="0" tIns="0" rIns="0" bIns="0" rtlCol="0" anchor="ctr"/>
          <a:lstStyle/>
          <a:p>
            <a:pPr indent="0" marL="0">
              <a:lnSpc>
                <a:spcPct val="125000"/>
              </a:lnSpc>
              <a:buNone/>
            </a:pPr>
            <a:r>
              <a:rPr lang="en-US" sz="1500" dirty="0">
                <a:solidFill>
                  <a:srgbClr val="2A303C"/>
                </a:solidFill>
                <a:latin typeface="Segoe UI" pitchFamily="34" charset="0"/>
                <a:ea typeface="Segoe UI" pitchFamily="34" charset="-122"/>
                <a:cs typeface="Segoe UI" pitchFamily="34" charset="-120"/>
              </a:rPr>
              <a:t>Inside a suite, as an add on, or standalone. That is why the same protection can be assembled several ways at very different prices, and why two organisations with identical controls can be paying very differently for them.</a:t>
            </a:r>
            <a:endParaRPr lang="en-US" sz="1500" dirty="0"/>
          </a:p>
        </p:txBody>
      </p:sp>
      <p:sp>
        <p:nvSpPr>
          <p:cNvPr id="9" name="Shape 7"/>
          <p:cNvSpPr/>
          <p:nvPr/>
        </p:nvSpPr>
        <p:spPr>
          <a:xfrm>
            <a:off x="4282440" y="1463040"/>
            <a:ext cx="3624072" cy="4169664"/>
          </a:xfrm>
          <a:prstGeom prst="rect">
            <a:avLst/>
          </a:prstGeom>
          <a:solidFill>
            <a:srgbClr val="FAFAF9"/>
          </a:solidFill>
          <a:ln w="12700">
            <a:solidFill>
              <a:srgbClr val="E5E7EB"/>
            </a:solidFill>
            <a:prstDash val="solid"/>
          </a:ln>
        </p:spPr>
      </p:sp>
      <p:sp>
        <p:nvSpPr>
          <p:cNvPr id="10" name="Shape 8"/>
          <p:cNvSpPr/>
          <p:nvPr/>
        </p:nvSpPr>
        <p:spPr>
          <a:xfrm>
            <a:off x="4282440" y="1463040"/>
            <a:ext cx="3624072" cy="73152"/>
          </a:xfrm>
          <a:prstGeom prst="rect">
            <a:avLst/>
          </a:prstGeom>
          <a:solidFill>
            <a:srgbClr val="1B2A4A"/>
          </a:solidFill>
          <a:ln/>
        </p:spPr>
      </p:sp>
      <p:sp>
        <p:nvSpPr>
          <p:cNvPr id="11" name="Text 9"/>
          <p:cNvSpPr/>
          <p:nvPr/>
        </p:nvSpPr>
        <p:spPr>
          <a:xfrm>
            <a:off x="446532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Defender is four products</a:t>
            </a:r>
            <a:endParaRPr lang="en-US" sz="1450" dirty="0"/>
          </a:p>
        </p:txBody>
      </p:sp>
      <p:sp>
        <p:nvSpPr>
          <p:cNvPr id="12" name="Text 10"/>
          <p:cNvSpPr/>
          <p:nvPr/>
        </p:nvSpPr>
        <p:spPr>
          <a:xfrm>
            <a:off x="4465320" y="2359152"/>
            <a:ext cx="3258312" cy="3118104"/>
          </a:xfrm>
          <a:prstGeom prst="rect">
            <a:avLst/>
          </a:prstGeom>
          <a:noFill/>
          <a:ln/>
        </p:spPr>
        <p:txBody>
          <a:bodyPr wrap="square" lIns="0" tIns="0" rIns="0" bIns="0" rtlCol="0" anchor="ctr"/>
          <a:lstStyle/>
          <a:p>
            <a:pPr indent="0" marL="0">
              <a:lnSpc>
                <a:spcPct val="125000"/>
              </a:lnSpc>
              <a:buNone/>
            </a:pPr>
            <a:r>
              <a:rPr lang="en-US" sz="1500" dirty="0">
                <a:solidFill>
                  <a:srgbClr val="2A303C"/>
                </a:solidFill>
                <a:latin typeface="Segoe UI" pitchFamily="34" charset="0"/>
                <a:ea typeface="Segoe UI" pitchFamily="34" charset="-122"/>
                <a:cs typeface="Segoe UI" pitchFamily="34" charset="-120"/>
              </a:rPr>
              <a:t>Endpoint protects devices, Office 365 protects mail and collaboration, Cloud Apps governs SaaS, and Defender for Cloud covers workloads. Each carries its own entitlement, so a conversation about buying Defender needs a second word attached to it.</a:t>
            </a:r>
            <a:endParaRPr lang="en-US" sz="1500" dirty="0"/>
          </a:p>
        </p:txBody>
      </p:sp>
      <p:sp>
        <p:nvSpPr>
          <p:cNvPr id="13" name="Shape 11"/>
          <p:cNvSpPr/>
          <p:nvPr/>
        </p:nvSpPr>
        <p:spPr>
          <a:xfrm>
            <a:off x="8107680" y="1463040"/>
            <a:ext cx="3624072" cy="4169664"/>
          </a:xfrm>
          <a:prstGeom prst="rect">
            <a:avLst/>
          </a:prstGeom>
          <a:solidFill>
            <a:srgbClr val="FAFAF9"/>
          </a:solidFill>
          <a:ln w="12700">
            <a:solidFill>
              <a:srgbClr val="E5E7EB"/>
            </a:solidFill>
            <a:prstDash val="solid"/>
          </a:ln>
        </p:spPr>
      </p:sp>
      <p:sp>
        <p:nvSpPr>
          <p:cNvPr id="14" name="Shape 12"/>
          <p:cNvSpPr/>
          <p:nvPr/>
        </p:nvSpPr>
        <p:spPr>
          <a:xfrm>
            <a:off x="8107680" y="1463040"/>
            <a:ext cx="3624072" cy="73152"/>
          </a:xfrm>
          <a:prstGeom prst="rect">
            <a:avLst/>
          </a:prstGeom>
          <a:solidFill>
            <a:srgbClr val="1B2A4A"/>
          </a:solidFill>
          <a:ln/>
        </p:spPr>
      </p:sp>
      <p:sp>
        <p:nvSpPr>
          <p:cNvPr id="15" name="Text 13"/>
          <p:cNvSpPr/>
          <p:nvPr/>
        </p:nvSpPr>
        <p:spPr>
          <a:xfrm>
            <a:off x="829056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Two teams buy it</a:t>
            </a:r>
            <a:endParaRPr lang="en-US" sz="1450" dirty="0"/>
          </a:p>
        </p:txBody>
      </p:sp>
      <p:sp>
        <p:nvSpPr>
          <p:cNvPr id="16" name="Text 14"/>
          <p:cNvSpPr/>
          <p:nvPr/>
        </p:nvSpPr>
        <p:spPr>
          <a:xfrm>
            <a:off x="8290560" y="2359152"/>
            <a:ext cx="3258312" cy="3118104"/>
          </a:xfrm>
          <a:prstGeom prst="rect">
            <a:avLst/>
          </a:prstGeom>
          <a:noFill/>
          <a:ln/>
        </p:spPr>
        <p:txBody>
          <a:bodyPr wrap="square" lIns="0" tIns="0" rIns="0" bIns="0" rtlCol="0" anchor="ctr"/>
          <a:lstStyle/>
          <a:p>
            <a:pPr indent="0" marL="0">
              <a:lnSpc>
                <a:spcPct val="125000"/>
              </a:lnSpc>
              <a:buNone/>
            </a:pPr>
            <a:r>
              <a:rPr lang="en-US" sz="1500" dirty="0">
                <a:solidFill>
                  <a:srgbClr val="2A303C"/>
                </a:solidFill>
                <a:latin typeface="Segoe UI" pitchFamily="34" charset="0"/>
                <a:ea typeface="Segoe UI" pitchFamily="34" charset="-122"/>
                <a:cs typeface="Segoe UI" pitchFamily="34" charset="-120"/>
              </a:rPr>
              <a:t>Security selects controls and procurement buys licences, frequently without a shared view. That split is the underlying cause of most overlap in this part of the estate, and it is organisational rather than commercial.</a:t>
            </a:r>
            <a:endParaRPr lang="en-US" sz="1500" dirty="0"/>
          </a:p>
        </p:txBody>
      </p:sp>
      <p:sp>
        <p:nvSpPr>
          <p:cNvPr id="17" name="Shape 15"/>
          <p:cNvSpPr/>
          <p:nvPr/>
        </p:nvSpPr>
        <p:spPr>
          <a:xfrm>
            <a:off x="457200" y="5815584"/>
            <a:ext cx="11274552" cy="548640"/>
          </a:xfrm>
          <a:prstGeom prst="rect">
            <a:avLst/>
          </a:prstGeom>
          <a:solidFill>
            <a:srgbClr val="FDF8EC"/>
          </a:solidFill>
          <a:ln/>
        </p:spPr>
      </p:sp>
      <p:sp>
        <p:nvSpPr>
          <p:cNvPr id="18" name="Shape 16"/>
          <p:cNvSpPr/>
          <p:nvPr/>
        </p:nvSpPr>
        <p:spPr>
          <a:xfrm>
            <a:off x="457200" y="5815584"/>
            <a:ext cx="45720" cy="548640"/>
          </a:xfrm>
          <a:prstGeom prst="rect">
            <a:avLst/>
          </a:prstGeom>
          <a:solidFill>
            <a:srgbClr val="C9A227"/>
          </a:solidFill>
          <a:ln/>
        </p:spPr>
      </p:sp>
      <p:sp>
        <p:nvSpPr>
          <p:cNvPr id="19" name="Text 17"/>
          <p:cNvSpPr/>
          <p:nvPr/>
        </p:nvSpPr>
        <p:spPr>
          <a:xfrm>
            <a:off x="685800" y="5815584"/>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The consequence of that third card is worth stating plainly: nothing in the purchasing process detects a duplicate, because both purchases are individually correct. The duplicate only exists when somebody looks at both lists at once, which is the same mechanism as session 13.</a:t>
            </a:r>
            <a:endParaRPr lang="en-US" sz="1350" dirty="0"/>
          </a:p>
        </p:txBody>
      </p:sp>
      <p:sp>
        <p:nvSpPr>
          <p:cNvPr id="20" name="Shape 18"/>
          <p:cNvSpPr/>
          <p:nvPr/>
        </p:nvSpPr>
        <p:spPr>
          <a:xfrm>
            <a:off x="457200" y="6473952"/>
            <a:ext cx="11274552" cy="0"/>
          </a:xfrm>
          <a:prstGeom prst="line">
            <a:avLst/>
          </a:prstGeom>
          <a:noFill/>
          <a:ln w="9525">
            <a:solidFill>
              <a:srgbClr val="E5E7EB"/>
            </a:solidFill>
            <a:prstDash val="solid"/>
          </a:ln>
        </p:spPr>
      </p:sp>
      <p:sp>
        <p:nvSpPr>
          <p:cNvPr id="21" name="Text 19"/>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25 of 40</a:t>
            </a:r>
            <a:endParaRPr lang="en-US" sz="850" dirty="0"/>
          </a:p>
        </p:txBody>
      </p:sp>
      <p:sp>
        <p:nvSpPr>
          <p:cNvPr id="22" name="Text 20"/>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3 / 17</a:t>
            </a:r>
            <a:endParaRPr lang="en-US" sz="8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WHAT SITS WHERE</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Bundled, add on, or standalone</a:t>
            </a:r>
            <a:endParaRPr lang="en-US" sz="2700" dirty="0"/>
          </a:p>
        </p:txBody>
      </p:sp>
      <p:graphicFrame>
        <p:nvGraphicFramePr>
          <p:cNvPr id="5" name="Table 0"/>
          <p:cNvGraphicFramePr>
            <a:graphicFrameLocks noGrp="1"/>
          </p:cNvGraphicFramePr>
          <p:nvPr>
            <p:extLst>
              <p:ext uri="{D42A27DB-BD31-4B8C-83A1-F6EECF244321}">
                <p14:modId xmlns:p14="http://schemas.microsoft.com/office/powerpoint/2010/main" val="1579011935"/>
              </p:ext>
            </p:extLst>
          </p:nvPr>
        </p:nvGraphicFramePr>
        <p:xfrm>
          <a:off x="457200" y="1188720"/>
          <a:ext cx="11274552" cy="914400"/>
        </p:xfrm>
        <a:graphic>
          <a:graphicData uri="http://schemas.openxmlformats.org/drawingml/2006/table">
            <a:tbl>
              <a:tblPr/>
              <a:tblGrid>
                <a:gridCol w="2727714"/>
                <a:gridCol w="4182495"/>
                <a:gridCol w="4364343"/>
              </a:tblGrid>
              <a:tr h="411480">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CAPABILITY</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WHERE IT IS INCLUDED</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WHERE BUYERS BUY IT AGAIN</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r>
              <a:tr h="675132">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Entra Plan 1</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E3 and E5</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Bought standalone on seats that already hold either</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675132">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Entra Plan 2</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E5</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Bought standalone on E5 seats, a straight duplicate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675132">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Defender for Endpoint P2</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E5</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Standalone on E5 seats, or alongside a third party EDR</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675132">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Defender for Office 365 P2</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E5</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Alongside a retained email gateway, per session 12</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675132">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Purview advanced</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E5</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Standalone compliance SKUs on seats that already hold E5</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675132">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Sentinel</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Nowhere. Priced separately, largely on ingestion</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Not a duplicate. A separate line that surprises people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bl>
          </a:graphicData>
        </a:graphic>
      </p:graphicFrame>
      <p:sp>
        <p:nvSpPr>
          <p:cNvPr id="5" name="Shape 2"/>
          <p:cNvSpPr/>
          <p:nvPr/>
        </p:nvSpPr>
        <p:spPr>
          <a:xfrm>
            <a:off x="457200" y="5815584"/>
            <a:ext cx="11274552" cy="548640"/>
          </a:xfrm>
          <a:prstGeom prst="rect">
            <a:avLst/>
          </a:prstGeom>
          <a:solidFill>
            <a:srgbClr val="FDF8EC"/>
          </a:solidFill>
          <a:ln/>
        </p:spPr>
      </p:sp>
      <p:sp>
        <p:nvSpPr>
          <p:cNvPr id="6" name="Shape 3"/>
          <p:cNvSpPr/>
          <p:nvPr/>
        </p:nvSpPr>
        <p:spPr>
          <a:xfrm>
            <a:off x="457200" y="5815584"/>
            <a:ext cx="45720" cy="548640"/>
          </a:xfrm>
          <a:prstGeom prst="rect">
            <a:avLst/>
          </a:prstGeom>
          <a:solidFill>
            <a:srgbClr val="C9A227"/>
          </a:solidFill>
          <a:ln/>
        </p:spPr>
      </p:sp>
      <p:sp>
        <p:nvSpPr>
          <p:cNvPr id="7" name="Text 4"/>
          <p:cNvSpPr/>
          <p:nvPr/>
        </p:nvSpPr>
        <p:spPr>
          <a:xfrm>
            <a:off x="685800" y="5815584"/>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Read the last column as an audit list rather than as a description. Every row except Sentinel is a place where a standalone purchase can sit on a seat that already carries the right, and that pattern accounted for 10 to 25 percent of seats in the engagements behind this session.</a:t>
            </a:r>
            <a:endParaRPr lang="en-US" sz="1350" dirty="0"/>
          </a:p>
        </p:txBody>
      </p:sp>
      <p:sp>
        <p:nvSpPr>
          <p:cNvPr id="8" name="Shape 5"/>
          <p:cNvSpPr/>
          <p:nvPr/>
        </p:nvSpPr>
        <p:spPr>
          <a:xfrm>
            <a:off x="457200" y="6473952"/>
            <a:ext cx="11274552" cy="0"/>
          </a:xfrm>
          <a:prstGeom prst="line">
            <a:avLst/>
          </a:prstGeom>
          <a:noFill/>
          <a:ln w="9525">
            <a:solidFill>
              <a:srgbClr val="E5E7EB"/>
            </a:solidFill>
            <a:prstDash val="solid"/>
          </a:ln>
        </p:spPr>
      </p:sp>
      <p:sp>
        <p:nvSpPr>
          <p:cNvPr id="9"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25 of 40</a:t>
            </a:r>
            <a:endParaRPr lang="en-US" sz="850" dirty="0"/>
          </a:p>
        </p:txBody>
      </p:sp>
      <p:sp>
        <p:nvSpPr>
          <p:cNvPr id="10"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4 / 17</a:t>
            </a:r>
            <a:endParaRPr lang="en-US" sz="8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1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Your identity team asks to buy Entra Plan 2 for 3,000 users. Those users hold E5. What do you say?</a:t>
            </a:r>
            <a:endParaRPr lang="en-US" sz="2200" dirty="0"/>
          </a:p>
        </p:txBody>
      </p:sp>
      <p:sp>
        <p:nvSpPr>
          <p:cNvPr id="4" name="Shape 2"/>
          <p:cNvSpPr/>
          <p:nvPr/>
        </p:nvSpPr>
        <p:spPr>
          <a:xfrm>
            <a:off x="457200" y="1463040"/>
            <a:ext cx="11274552" cy="960120"/>
          </a:xfrm>
          <a:prstGeom prst="rect">
            <a:avLst/>
          </a:prstGeom>
          <a:solidFill>
            <a:srgbClr val="FAFAF9"/>
          </a:solidFill>
          <a:ln w="12700">
            <a:solidFill>
              <a:srgbClr val="E5E7EB"/>
            </a:solidFill>
            <a:prstDash val="solid"/>
          </a:ln>
        </p:spPr>
      </p:sp>
      <p:sp>
        <p:nvSpPr>
          <p:cNvPr id="5" name="Shape 3"/>
          <p:cNvSpPr/>
          <p:nvPr/>
        </p:nvSpPr>
        <p:spPr>
          <a:xfrm>
            <a:off x="621792" y="1723644"/>
            <a:ext cx="438912" cy="438912"/>
          </a:xfrm>
          <a:prstGeom prst="rect">
            <a:avLst/>
          </a:prstGeom>
          <a:solidFill>
            <a:srgbClr val="1B2A4A"/>
          </a:solidFill>
          <a:ln/>
        </p:spPr>
      </p:sp>
      <p:sp>
        <p:nvSpPr>
          <p:cNvPr id="6" name="Text 4"/>
          <p:cNvSpPr/>
          <p:nvPr/>
        </p:nvSpPr>
        <p:spPr>
          <a:xfrm>
            <a:off x="621792" y="17236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960120"/>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Approve it, identity security is a priority</a:t>
            </a:r>
            <a:endParaRPr lang="en-US" sz="1650" dirty="0"/>
          </a:p>
        </p:txBody>
      </p:sp>
      <p:sp>
        <p:nvSpPr>
          <p:cNvPr id="8" name="Shape 6"/>
          <p:cNvSpPr/>
          <p:nvPr/>
        </p:nvSpPr>
        <p:spPr>
          <a:xfrm>
            <a:off x="457200" y="2514600"/>
            <a:ext cx="11274552" cy="960120"/>
          </a:xfrm>
          <a:prstGeom prst="rect">
            <a:avLst/>
          </a:prstGeom>
          <a:solidFill>
            <a:srgbClr val="FAFAF9"/>
          </a:solidFill>
          <a:ln w="12700">
            <a:solidFill>
              <a:srgbClr val="E5E7EB"/>
            </a:solidFill>
            <a:prstDash val="solid"/>
          </a:ln>
        </p:spPr>
      </p:sp>
      <p:sp>
        <p:nvSpPr>
          <p:cNvPr id="9" name="Shape 7"/>
          <p:cNvSpPr/>
          <p:nvPr/>
        </p:nvSpPr>
        <p:spPr>
          <a:xfrm>
            <a:off x="621792" y="2775204"/>
            <a:ext cx="438912" cy="438912"/>
          </a:xfrm>
          <a:prstGeom prst="rect">
            <a:avLst/>
          </a:prstGeom>
          <a:solidFill>
            <a:srgbClr val="1B2A4A"/>
          </a:solidFill>
          <a:ln/>
        </p:spPr>
      </p:sp>
      <p:sp>
        <p:nvSpPr>
          <p:cNvPr id="10" name="Text 8"/>
          <p:cNvSpPr/>
          <p:nvPr/>
        </p:nvSpPr>
        <p:spPr>
          <a:xfrm>
            <a:off x="621792" y="277520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514600"/>
            <a:ext cx="10314432" cy="960120"/>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Entra Plan 2 is already included in E5, so this would duplicate a right those seats already hold, and the useful question is what capability they believe is missing</a:t>
            </a:r>
            <a:endParaRPr lang="en-US" sz="1650" dirty="0"/>
          </a:p>
        </p:txBody>
      </p:sp>
      <p:sp>
        <p:nvSpPr>
          <p:cNvPr id="12" name="Shape 10"/>
          <p:cNvSpPr/>
          <p:nvPr/>
        </p:nvSpPr>
        <p:spPr>
          <a:xfrm>
            <a:off x="457200" y="3566160"/>
            <a:ext cx="11274552" cy="960120"/>
          </a:xfrm>
          <a:prstGeom prst="rect">
            <a:avLst/>
          </a:prstGeom>
          <a:solidFill>
            <a:srgbClr val="FAFAF9"/>
          </a:solidFill>
          <a:ln w="12700">
            <a:solidFill>
              <a:srgbClr val="E5E7EB"/>
            </a:solidFill>
            <a:prstDash val="solid"/>
          </a:ln>
        </p:spPr>
      </p:sp>
      <p:sp>
        <p:nvSpPr>
          <p:cNvPr id="13" name="Shape 11"/>
          <p:cNvSpPr/>
          <p:nvPr/>
        </p:nvSpPr>
        <p:spPr>
          <a:xfrm>
            <a:off x="621792" y="3826764"/>
            <a:ext cx="438912" cy="438912"/>
          </a:xfrm>
          <a:prstGeom prst="rect">
            <a:avLst/>
          </a:prstGeom>
          <a:solidFill>
            <a:srgbClr val="1B2A4A"/>
          </a:solidFill>
          <a:ln/>
        </p:spPr>
      </p:sp>
      <p:sp>
        <p:nvSpPr>
          <p:cNvPr id="14" name="Text 12"/>
          <p:cNvSpPr/>
          <p:nvPr/>
        </p:nvSpPr>
        <p:spPr>
          <a:xfrm>
            <a:off x="621792" y="382676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3566160"/>
            <a:ext cx="10314432" cy="960120"/>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Refuse it, the budget is committed</a:t>
            </a:r>
            <a:endParaRPr lang="en-US" sz="1650" dirty="0"/>
          </a:p>
        </p:txBody>
      </p:sp>
      <p:sp>
        <p:nvSpPr>
          <p:cNvPr id="16" name="Shape 14"/>
          <p:cNvSpPr/>
          <p:nvPr/>
        </p:nvSpPr>
        <p:spPr>
          <a:xfrm>
            <a:off x="457200" y="4617720"/>
            <a:ext cx="11274552" cy="960120"/>
          </a:xfrm>
          <a:prstGeom prst="rect">
            <a:avLst/>
          </a:prstGeom>
          <a:solidFill>
            <a:srgbClr val="FAFAF9"/>
          </a:solidFill>
          <a:ln w="12700">
            <a:solidFill>
              <a:srgbClr val="E5E7EB"/>
            </a:solidFill>
            <a:prstDash val="solid"/>
          </a:ln>
        </p:spPr>
      </p:sp>
      <p:sp>
        <p:nvSpPr>
          <p:cNvPr id="17" name="Shape 15"/>
          <p:cNvSpPr/>
          <p:nvPr/>
        </p:nvSpPr>
        <p:spPr>
          <a:xfrm>
            <a:off x="621792" y="4878324"/>
            <a:ext cx="438912" cy="438912"/>
          </a:xfrm>
          <a:prstGeom prst="rect">
            <a:avLst/>
          </a:prstGeom>
          <a:solidFill>
            <a:srgbClr val="1B2A4A"/>
          </a:solidFill>
          <a:ln/>
        </p:spPr>
      </p:sp>
      <p:sp>
        <p:nvSpPr>
          <p:cNvPr id="18" name="Text 16"/>
          <p:cNvSpPr/>
          <p:nvPr/>
        </p:nvSpPr>
        <p:spPr>
          <a:xfrm>
            <a:off x="621792" y="487832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4617720"/>
            <a:ext cx="10314432" cy="960120"/>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Approve it for half the users as a compromise</a:t>
            </a:r>
            <a:endParaRPr lang="en-US" sz="1650" dirty="0"/>
          </a:p>
        </p:txBody>
      </p:sp>
      <p:sp>
        <p:nvSpPr>
          <p:cNvPr id="20" name="Shape 18"/>
          <p:cNvSpPr/>
          <p:nvPr/>
        </p:nvSpPr>
        <p:spPr>
          <a:xfrm>
            <a:off x="457200" y="5742432"/>
            <a:ext cx="11274552" cy="548640"/>
          </a:xfrm>
          <a:prstGeom prst="rect">
            <a:avLst/>
          </a:prstGeom>
          <a:solidFill>
            <a:srgbClr val="FDF8EC"/>
          </a:solidFill>
          <a:ln/>
        </p:spPr>
      </p:sp>
      <p:sp>
        <p:nvSpPr>
          <p:cNvPr id="21" name="Shape 19"/>
          <p:cNvSpPr/>
          <p:nvPr/>
        </p:nvSpPr>
        <p:spPr>
          <a:xfrm>
            <a:off x="457200" y="5742432"/>
            <a:ext cx="45720" cy="548640"/>
          </a:xfrm>
          <a:prstGeom prst="rect">
            <a:avLst/>
          </a:prstGeom>
          <a:solidFill>
            <a:srgbClr val="C9A227"/>
          </a:solidFill>
          <a:ln/>
        </p:spPr>
      </p:sp>
      <p:sp>
        <p:nvSpPr>
          <p:cNvPr id="22" name="Text 20"/>
          <p:cNvSpPr/>
          <p:nvPr/>
        </p:nvSpPr>
        <p:spPr>
          <a:xfrm>
            <a:off x="685800" y="5742432"/>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The request is legitimate. Ask what would actually change if you bought it.</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25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5 / 17</a:t>
            </a:r>
            <a:endParaRPr lang="en-US" sz="8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1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Answer the request, then check whether the right already exists</a:t>
            </a:r>
            <a:endParaRPr lang="en-US" sz="2200" dirty="0"/>
          </a:p>
        </p:txBody>
      </p:sp>
      <p:sp>
        <p:nvSpPr>
          <p:cNvPr id="4" name="Shape 2"/>
          <p:cNvSpPr/>
          <p:nvPr/>
        </p:nvSpPr>
        <p:spPr>
          <a:xfrm>
            <a:off x="457200" y="1463040"/>
            <a:ext cx="11274552" cy="852678"/>
          </a:xfrm>
          <a:prstGeom prst="rect">
            <a:avLst/>
          </a:prstGeom>
          <a:solidFill>
            <a:srgbClr val="FAFAF9"/>
          </a:solidFill>
          <a:ln w="12700">
            <a:solidFill>
              <a:srgbClr val="E5E7EB"/>
            </a:solidFill>
            <a:prstDash val="solid"/>
          </a:ln>
        </p:spPr>
      </p:sp>
      <p:sp>
        <p:nvSpPr>
          <p:cNvPr id="5" name="Shape 3"/>
          <p:cNvSpPr/>
          <p:nvPr/>
        </p:nvSpPr>
        <p:spPr>
          <a:xfrm>
            <a:off x="621792" y="1669923"/>
            <a:ext cx="438912" cy="438912"/>
          </a:xfrm>
          <a:prstGeom prst="rect">
            <a:avLst/>
          </a:prstGeom>
          <a:solidFill>
            <a:srgbClr val="1B2A4A"/>
          </a:solidFill>
          <a:ln/>
        </p:spPr>
      </p:sp>
      <p:sp>
        <p:nvSpPr>
          <p:cNvPr id="6" name="Text 4"/>
          <p:cNvSpPr/>
          <p:nvPr/>
        </p:nvSpPr>
        <p:spPr>
          <a:xfrm>
            <a:off x="621792" y="1669923"/>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852678"/>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Approve it, identity security is a priority</a:t>
            </a:r>
            <a:endParaRPr lang="en-US" sz="1650" dirty="0"/>
          </a:p>
        </p:txBody>
      </p:sp>
      <p:sp>
        <p:nvSpPr>
          <p:cNvPr id="8" name="Shape 6"/>
          <p:cNvSpPr/>
          <p:nvPr/>
        </p:nvSpPr>
        <p:spPr>
          <a:xfrm>
            <a:off x="457200" y="2407158"/>
            <a:ext cx="11274552" cy="852678"/>
          </a:xfrm>
          <a:prstGeom prst="rect">
            <a:avLst/>
          </a:prstGeom>
          <a:solidFill>
            <a:srgbClr val="EAF3EC"/>
          </a:solidFill>
          <a:ln w="19050">
            <a:solidFill>
              <a:srgbClr val="2E7D46"/>
            </a:solidFill>
            <a:prstDash val="solid"/>
          </a:ln>
        </p:spPr>
      </p:sp>
      <p:sp>
        <p:nvSpPr>
          <p:cNvPr id="9" name="Shape 7"/>
          <p:cNvSpPr/>
          <p:nvPr/>
        </p:nvSpPr>
        <p:spPr>
          <a:xfrm>
            <a:off x="621792" y="2614041"/>
            <a:ext cx="438912" cy="438912"/>
          </a:xfrm>
          <a:prstGeom prst="rect">
            <a:avLst/>
          </a:prstGeom>
          <a:solidFill>
            <a:srgbClr val="2E7D46"/>
          </a:solidFill>
          <a:ln/>
        </p:spPr>
      </p:sp>
      <p:sp>
        <p:nvSpPr>
          <p:cNvPr id="10" name="Text 8"/>
          <p:cNvSpPr/>
          <p:nvPr/>
        </p:nvSpPr>
        <p:spPr>
          <a:xfrm>
            <a:off x="621792" y="2614041"/>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407158"/>
            <a:ext cx="10314432" cy="852678"/>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Entra Plan 2 is already included in E5, so this would duplicate a right those seats already hold, and the useful question is what capability they believe is missing   ✓</a:t>
            </a:r>
            <a:endParaRPr lang="en-US" sz="1650" dirty="0"/>
          </a:p>
        </p:txBody>
      </p:sp>
      <p:sp>
        <p:nvSpPr>
          <p:cNvPr id="12" name="Shape 10"/>
          <p:cNvSpPr/>
          <p:nvPr/>
        </p:nvSpPr>
        <p:spPr>
          <a:xfrm>
            <a:off x="457200" y="3351276"/>
            <a:ext cx="11274552" cy="852678"/>
          </a:xfrm>
          <a:prstGeom prst="rect">
            <a:avLst/>
          </a:prstGeom>
          <a:solidFill>
            <a:srgbClr val="FAFAF9"/>
          </a:solidFill>
          <a:ln w="12700">
            <a:solidFill>
              <a:srgbClr val="E5E7EB"/>
            </a:solidFill>
            <a:prstDash val="solid"/>
          </a:ln>
        </p:spPr>
      </p:sp>
      <p:sp>
        <p:nvSpPr>
          <p:cNvPr id="13" name="Shape 11"/>
          <p:cNvSpPr/>
          <p:nvPr/>
        </p:nvSpPr>
        <p:spPr>
          <a:xfrm>
            <a:off x="621792" y="3558159"/>
            <a:ext cx="438912" cy="438912"/>
          </a:xfrm>
          <a:prstGeom prst="rect">
            <a:avLst/>
          </a:prstGeom>
          <a:solidFill>
            <a:srgbClr val="1B2A4A"/>
          </a:solidFill>
          <a:ln/>
        </p:spPr>
      </p:sp>
      <p:sp>
        <p:nvSpPr>
          <p:cNvPr id="14" name="Text 12"/>
          <p:cNvSpPr/>
          <p:nvPr/>
        </p:nvSpPr>
        <p:spPr>
          <a:xfrm>
            <a:off x="621792" y="3558159"/>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3351276"/>
            <a:ext cx="10314432" cy="852678"/>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Refuse it, the budget is committed</a:t>
            </a:r>
            <a:endParaRPr lang="en-US" sz="1650" dirty="0"/>
          </a:p>
        </p:txBody>
      </p:sp>
      <p:sp>
        <p:nvSpPr>
          <p:cNvPr id="16" name="Shape 14"/>
          <p:cNvSpPr/>
          <p:nvPr/>
        </p:nvSpPr>
        <p:spPr>
          <a:xfrm>
            <a:off x="457200" y="4295394"/>
            <a:ext cx="11274552" cy="852678"/>
          </a:xfrm>
          <a:prstGeom prst="rect">
            <a:avLst/>
          </a:prstGeom>
          <a:solidFill>
            <a:srgbClr val="FAFAF9"/>
          </a:solidFill>
          <a:ln w="12700">
            <a:solidFill>
              <a:srgbClr val="E5E7EB"/>
            </a:solidFill>
            <a:prstDash val="solid"/>
          </a:ln>
        </p:spPr>
      </p:sp>
      <p:sp>
        <p:nvSpPr>
          <p:cNvPr id="17" name="Shape 15"/>
          <p:cNvSpPr/>
          <p:nvPr/>
        </p:nvSpPr>
        <p:spPr>
          <a:xfrm>
            <a:off x="621792" y="4502277"/>
            <a:ext cx="438912" cy="438912"/>
          </a:xfrm>
          <a:prstGeom prst="rect">
            <a:avLst/>
          </a:prstGeom>
          <a:solidFill>
            <a:srgbClr val="1B2A4A"/>
          </a:solidFill>
          <a:ln/>
        </p:spPr>
      </p:sp>
      <p:sp>
        <p:nvSpPr>
          <p:cNvPr id="18" name="Text 16"/>
          <p:cNvSpPr/>
          <p:nvPr/>
        </p:nvSpPr>
        <p:spPr>
          <a:xfrm>
            <a:off x="621792" y="4502277"/>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4295394"/>
            <a:ext cx="10314432" cy="852678"/>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Approve it for half the users as a compromise</a:t>
            </a:r>
            <a:endParaRPr lang="en-US" sz="1650" dirty="0"/>
          </a:p>
        </p:txBody>
      </p:sp>
      <p:sp>
        <p:nvSpPr>
          <p:cNvPr id="20" name="Shape 18"/>
          <p:cNvSpPr/>
          <p:nvPr/>
        </p:nvSpPr>
        <p:spPr>
          <a:xfrm>
            <a:off x="457200" y="5312664"/>
            <a:ext cx="11274552" cy="1051560"/>
          </a:xfrm>
          <a:prstGeom prst="rect">
            <a:avLst/>
          </a:prstGeom>
          <a:solidFill>
            <a:srgbClr val="FDF8EC"/>
          </a:solidFill>
          <a:ln/>
        </p:spPr>
      </p:sp>
      <p:sp>
        <p:nvSpPr>
          <p:cNvPr id="21" name="Shape 19"/>
          <p:cNvSpPr/>
          <p:nvPr/>
        </p:nvSpPr>
        <p:spPr>
          <a:xfrm>
            <a:off x="457200" y="5312664"/>
            <a:ext cx="45720" cy="1051560"/>
          </a:xfrm>
          <a:prstGeom prst="rect">
            <a:avLst/>
          </a:prstGeom>
          <a:solidFill>
            <a:srgbClr val="C9A227"/>
          </a:solidFill>
          <a:ln/>
        </p:spPr>
      </p:sp>
      <p:sp>
        <p:nvSpPr>
          <p:cNvPr id="22" name="Text 20"/>
          <p:cNvSpPr/>
          <p:nvPr/>
        </p:nvSpPr>
        <p:spPr>
          <a:xfrm>
            <a:off x="685800" y="5312664"/>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Entra Plan 1 sits in E3 and E5, and Plan 2 sits in E5, so buying Plan 2 for users who already hold E5 purchases a right they have. A is how that happens: a legitimate request from a team with genuine authority over the subject, approved without a licensing check, which is precisely the split described a moment ago. C is the wrong response to the right instinct, because refusing on budget grounds leaves the identity team believing they lack a capability they actually hold, and they will ask again next quarter. D halves the waste and preserves the confusion. The productive move is the second half of B: ask what capability they believe is missing. Usually the answer is that it is not deployed rather than not licensed, which is a configuration project rather than a purchase, and that is a much better conversation for both sides to be having.</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25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6 / 17</a:t>
            </a:r>
            <a:endParaRPr lang="en-US" sz="8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WHERE BUYERS PAY TWICE</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Five overlaps, in the order you will find them</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Standalone on top of the suite.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Defender or Entra SKUs bought separately on seats already carrying the right. This was 10 to 25 percent of seats across the engagements reviewed.</a:t>
            </a:r>
            <a:endParaRPr lang="en-US" sz="1600" dirty="0"/>
          </a:p>
        </p:txBody>
      </p:sp>
      <p:sp>
        <p:nvSpPr>
          <p:cNvPr id="6" name="Shape 4"/>
          <p:cNvSpPr/>
          <p:nvPr/>
        </p:nvSpPr>
        <p:spPr>
          <a:xfrm>
            <a:off x="457200" y="2223821"/>
            <a:ext cx="11274552" cy="0"/>
          </a:xfrm>
          <a:prstGeom prst="line">
            <a:avLst/>
          </a:prstGeom>
          <a:noFill/>
          <a:ln w="9525">
            <a:solidFill>
              <a:srgbClr val="E5E7EB"/>
            </a:solidFill>
            <a:prstDash val="solid"/>
          </a:ln>
        </p:spPr>
      </p:sp>
      <p:sp>
        <p:nvSpPr>
          <p:cNvPr id="7" name="Text 5"/>
          <p:cNvSpPr/>
          <p:nvPr/>
        </p:nvSpPr>
        <p:spPr>
          <a:xfrm>
            <a:off x="457200" y="2333549"/>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2223821"/>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Microsoft on top of a third party.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E5 security features overlapped existing third party tools in one estate out of two, which is the retirement test from session 12 arriving with a specific number attached.</a:t>
            </a:r>
            <a:endParaRPr lang="en-US" sz="1600" dirty="0"/>
          </a:p>
        </p:txBody>
      </p:sp>
      <p:sp>
        <p:nvSpPr>
          <p:cNvPr id="9" name="Shape 7"/>
          <p:cNvSpPr/>
          <p:nvPr/>
        </p:nvSpPr>
        <p:spPr>
          <a:xfrm>
            <a:off x="457200" y="3258922"/>
            <a:ext cx="11274552" cy="0"/>
          </a:xfrm>
          <a:prstGeom prst="line">
            <a:avLst/>
          </a:prstGeom>
          <a:noFill/>
          <a:ln w="9525">
            <a:solidFill>
              <a:srgbClr val="E5E7EB"/>
            </a:solidFill>
            <a:prstDash val="solid"/>
          </a:ln>
        </p:spPr>
      </p:sp>
      <p:sp>
        <p:nvSpPr>
          <p:cNvPr id="10" name="Text 8"/>
          <p:cNvSpPr/>
          <p:nvPr/>
        </p:nvSpPr>
        <p:spPr>
          <a:xfrm>
            <a:off x="457200" y="336865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3258922"/>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suite bought for one capability.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Organisations upgraded the whole base to E5 when 20 to 40 percent of users needed only one or two security capabilities.</a:t>
            </a:r>
            <a:endParaRPr lang="en-US" sz="1600" dirty="0"/>
          </a:p>
        </p:txBody>
      </p:sp>
      <p:sp>
        <p:nvSpPr>
          <p:cNvPr id="12" name="Shape 10"/>
          <p:cNvSpPr/>
          <p:nvPr/>
        </p:nvSpPr>
        <p:spPr>
          <a:xfrm>
            <a:off x="457200" y="4294022"/>
            <a:ext cx="11274552" cy="0"/>
          </a:xfrm>
          <a:prstGeom prst="line">
            <a:avLst/>
          </a:prstGeom>
          <a:noFill/>
          <a:ln w="9525">
            <a:solidFill>
              <a:srgbClr val="E5E7EB"/>
            </a:solidFill>
            <a:prstDash val="solid"/>
          </a:ln>
        </p:spPr>
      </p:sp>
      <p:sp>
        <p:nvSpPr>
          <p:cNvPr id="13" name="Text 11"/>
          <p:cNvSpPr/>
          <p:nvPr/>
        </p:nvSpPr>
        <p:spPr>
          <a:xfrm>
            <a:off x="457200" y="440375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4294022"/>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Licensed but not deployed.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most common finding overall, and it is not overlap at all. It is a capability you are paying for and not using, and the fix is a project rather than a purchase order.</a:t>
            </a:r>
            <a:endParaRPr lang="en-US" sz="1600" dirty="0"/>
          </a:p>
        </p:txBody>
      </p:sp>
      <p:sp>
        <p:nvSpPr>
          <p:cNvPr id="15" name="Shape 13"/>
          <p:cNvSpPr/>
          <p:nvPr/>
        </p:nvSpPr>
        <p:spPr>
          <a:xfrm>
            <a:off x="457200" y="5329123"/>
            <a:ext cx="11274552" cy="0"/>
          </a:xfrm>
          <a:prstGeom prst="line">
            <a:avLst/>
          </a:prstGeom>
          <a:noFill/>
          <a:ln w="9525">
            <a:solidFill>
              <a:srgbClr val="E5E7EB"/>
            </a:solidFill>
            <a:prstDash val="solid"/>
          </a:ln>
        </p:spPr>
      </p:sp>
      <p:sp>
        <p:nvSpPr>
          <p:cNvPr id="16" name="Text 14"/>
          <p:cNvSpPr/>
          <p:nvPr/>
        </p:nvSpPr>
        <p:spPr>
          <a:xfrm>
            <a:off x="457200" y="5438851"/>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5329123"/>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Sentinel modelled separately.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Ingestion costs were modelled after the security SKUs were set, and surprised buyers. Not a duplicate, just a line that arrives late in the analysis.</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25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7 / 17</a:t>
            </a:r>
            <a:endParaRPr lang="en-US" sz="8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2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20 to 40 percent of your users need one or two security capabilities. The proposal is E5 for everyone. What is the alternative?</a:t>
            </a:r>
            <a:endParaRPr lang="en-US" sz="2200" dirty="0"/>
          </a:p>
        </p:txBody>
      </p:sp>
      <p:sp>
        <p:nvSpPr>
          <p:cNvPr id="4" name="Shape 2"/>
          <p:cNvSpPr/>
          <p:nvPr/>
        </p:nvSpPr>
        <p:spPr>
          <a:xfrm>
            <a:off x="457200" y="1463040"/>
            <a:ext cx="11274552" cy="960120"/>
          </a:xfrm>
          <a:prstGeom prst="rect">
            <a:avLst/>
          </a:prstGeom>
          <a:solidFill>
            <a:srgbClr val="FAFAF9"/>
          </a:solidFill>
          <a:ln w="12700">
            <a:solidFill>
              <a:srgbClr val="E5E7EB"/>
            </a:solidFill>
            <a:prstDash val="solid"/>
          </a:ln>
        </p:spPr>
      </p:sp>
      <p:sp>
        <p:nvSpPr>
          <p:cNvPr id="5" name="Shape 3"/>
          <p:cNvSpPr/>
          <p:nvPr/>
        </p:nvSpPr>
        <p:spPr>
          <a:xfrm>
            <a:off x="621792" y="1723644"/>
            <a:ext cx="438912" cy="438912"/>
          </a:xfrm>
          <a:prstGeom prst="rect">
            <a:avLst/>
          </a:prstGeom>
          <a:solidFill>
            <a:srgbClr val="1B2A4A"/>
          </a:solidFill>
          <a:ln/>
        </p:spPr>
      </p:sp>
      <p:sp>
        <p:nvSpPr>
          <p:cNvPr id="6" name="Text 4"/>
          <p:cNvSpPr/>
          <p:nvPr/>
        </p:nvSpPr>
        <p:spPr>
          <a:xfrm>
            <a:off x="621792" y="17236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960120"/>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E5 for everyone, the bundle is simpler to administer</a:t>
            </a:r>
            <a:endParaRPr lang="en-US" sz="1650" dirty="0"/>
          </a:p>
        </p:txBody>
      </p:sp>
      <p:sp>
        <p:nvSpPr>
          <p:cNvPr id="8" name="Shape 6"/>
          <p:cNvSpPr/>
          <p:nvPr/>
        </p:nvSpPr>
        <p:spPr>
          <a:xfrm>
            <a:off x="457200" y="2514600"/>
            <a:ext cx="11274552" cy="960120"/>
          </a:xfrm>
          <a:prstGeom prst="rect">
            <a:avLst/>
          </a:prstGeom>
          <a:solidFill>
            <a:srgbClr val="FAFAF9"/>
          </a:solidFill>
          <a:ln w="12700">
            <a:solidFill>
              <a:srgbClr val="E5E7EB"/>
            </a:solidFill>
            <a:prstDash val="solid"/>
          </a:ln>
        </p:spPr>
      </p:sp>
      <p:sp>
        <p:nvSpPr>
          <p:cNvPr id="9" name="Shape 7"/>
          <p:cNvSpPr/>
          <p:nvPr/>
        </p:nvSpPr>
        <p:spPr>
          <a:xfrm>
            <a:off x="621792" y="2775204"/>
            <a:ext cx="438912" cy="438912"/>
          </a:xfrm>
          <a:prstGeom prst="rect">
            <a:avLst/>
          </a:prstGeom>
          <a:solidFill>
            <a:srgbClr val="1B2A4A"/>
          </a:solidFill>
          <a:ln/>
        </p:spPr>
      </p:sp>
      <p:sp>
        <p:nvSpPr>
          <p:cNvPr id="10" name="Text 8"/>
          <p:cNvSpPr/>
          <p:nvPr/>
        </p:nvSpPr>
        <p:spPr>
          <a:xfrm>
            <a:off x="621792" y="277520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514600"/>
            <a:ext cx="10314432" cy="960120"/>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Targeted standalone add ons on an E3 base for that population, which delivered the required controls at 30 to 50 percent less than the full E5 step</a:t>
            </a:r>
            <a:endParaRPr lang="en-US" sz="1650" dirty="0"/>
          </a:p>
        </p:txBody>
      </p:sp>
      <p:sp>
        <p:nvSpPr>
          <p:cNvPr id="12" name="Shape 10"/>
          <p:cNvSpPr/>
          <p:nvPr/>
        </p:nvSpPr>
        <p:spPr>
          <a:xfrm>
            <a:off x="457200" y="3566160"/>
            <a:ext cx="11274552" cy="960120"/>
          </a:xfrm>
          <a:prstGeom prst="rect">
            <a:avLst/>
          </a:prstGeom>
          <a:solidFill>
            <a:srgbClr val="FAFAF9"/>
          </a:solidFill>
          <a:ln w="12700">
            <a:solidFill>
              <a:srgbClr val="E5E7EB"/>
            </a:solidFill>
            <a:prstDash val="solid"/>
          </a:ln>
        </p:spPr>
      </p:sp>
      <p:sp>
        <p:nvSpPr>
          <p:cNvPr id="13" name="Shape 11"/>
          <p:cNvSpPr/>
          <p:nvPr/>
        </p:nvSpPr>
        <p:spPr>
          <a:xfrm>
            <a:off x="621792" y="3826764"/>
            <a:ext cx="438912" cy="438912"/>
          </a:xfrm>
          <a:prstGeom prst="rect">
            <a:avLst/>
          </a:prstGeom>
          <a:solidFill>
            <a:srgbClr val="1B2A4A"/>
          </a:solidFill>
          <a:ln/>
        </p:spPr>
      </p:sp>
      <p:sp>
        <p:nvSpPr>
          <p:cNvPr id="14" name="Text 12"/>
          <p:cNvSpPr/>
          <p:nvPr/>
        </p:nvSpPr>
        <p:spPr>
          <a:xfrm>
            <a:off x="621792" y="382676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3566160"/>
            <a:ext cx="10314432" cy="960120"/>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No additional security, the current baseline is adequate</a:t>
            </a:r>
            <a:endParaRPr lang="en-US" sz="1650" dirty="0"/>
          </a:p>
        </p:txBody>
      </p:sp>
      <p:sp>
        <p:nvSpPr>
          <p:cNvPr id="16" name="Shape 14"/>
          <p:cNvSpPr/>
          <p:nvPr/>
        </p:nvSpPr>
        <p:spPr>
          <a:xfrm>
            <a:off x="457200" y="4617720"/>
            <a:ext cx="11274552" cy="960120"/>
          </a:xfrm>
          <a:prstGeom prst="rect">
            <a:avLst/>
          </a:prstGeom>
          <a:solidFill>
            <a:srgbClr val="FAFAF9"/>
          </a:solidFill>
          <a:ln w="12700">
            <a:solidFill>
              <a:srgbClr val="E5E7EB"/>
            </a:solidFill>
            <a:prstDash val="solid"/>
          </a:ln>
        </p:spPr>
      </p:sp>
      <p:sp>
        <p:nvSpPr>
          <p:cNvPr id="17" name="Shape 15"/>
          <p:cNvSpPr/>
          <p:nvPr/>
        </p:nvSpPr>
        <p:spPr>
          <a:xfrm>
            <a:off x="621792" y="4878324"/>
            <a:ext cx="438912" cy="438912"/>
          </a:xfrm>
          <a:prstGeom prst="rect">
            <a:avLst/>
          </a:prstGeom>
          <a:solidFill>
            <a:srgbClr val="1B2A4A"/>
          </a:solidFill>
          <a:ln/>
        </p:spPr>
      </p:sp>
      <p:sp>
        <p:nvSpPr>
          <p:cNvPr id="18" name="Text 16"/>
          <p:cNvSpPr/>
          <p:nvPr/>
        </p:nvSpPr>
        <p:spPr>
          <a:xfrm>
            <a:off x="621792" y="487832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4617720"/>
            <a:ext cx="10314432" cy="960120"/>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E5 for the security team only</a:t>
            </a:r>
            <a:endParaRPr lang="en-US" sz="1650" dirty="0"/>
          </a:p>
        </p:txBody>
      </p:sp>
      <p:sp>
        <p:nvSpPr>
          <p:cNvPr id="20" name="Shape 18"/>
          <p:cNvSpPr/>
          <p:nvPr/>
        </p:nvSpPr>
        <p:spPr>
          <a:xfrm>
            <a:off x="457200" y="5742432"/>
            <a:ext cx="11274552" cy="548640"/>
          </a:xfrm>
          <a:prstGeom prst="rect">
            <a:avLst/>
          </a:prstGeom>
          <a:solidFill>
            <a:srgbClr val="FDF8EC"/>
          </a:solidFill>
          <a:ln/>
        </p:spPr>
      </p:sp>
      <p:sp>
        <p:nvSpPr>
          <p:cNvPr id="21" name="Shape 19"/>
          <p:cNvSpPr/>
          <p:nvPr/>
        </p:nvSpPr>
        <p:spPr>
          <a:xfrm>
            <a:off x="457200" y="5742432"/>
            <a:ext cx="45720" cy="548640"/>
          </a:xfrm>
          <a:prstGeom prst="rect">
            <a:avLst/>
          </a:prstGeom>
          <a:solidFill>
            <a:srgbClr val="C9A227"/>
          </a:solidFill>
          <a:ln/>
        </p:spPr>
      </p:sp>
      <p:sp>
        <p:nvSpPr>
          <p:cNvPr id="22" name="Text 20"/>
          <p:cNvSpPr/>
          <p:nvPr/>
        </p:nvSpPr>
        <p:spPr>
          <a:xfrm>
            <a:off x="685800" y="5742432"/>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This is the session 13 crossover with a specific number attached to it.</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25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8 / 17</a:t>
            </a:r>
            <a:endParaRPr lang="en-US" sz="8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2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One or two capabilities is component territory, and the gap is large</a:t>
            </a:r>
            <a:endParaRPr lang="en-US" sz="2200" dirty="0"/>
          </a:p>
        </p:txBody>
      </p:sp>
      <p:sp>
        <p:nvSpPr>
          <p:cNvPr id="4" name="Shape 2"/>
          <p:cNvSpPr/>
          <p:nvPr/>
        </p:nvSpPr>
        <p:spPr>
          <a:xfrm>
            <a:off x="457200" y="1463040"/>
            <a:ext cx="11274552" cy="852678"/>
          </a:xfrm>
          <a:prstGeom prst="rect">
            <a:avLst/>
          </a:prstGeom>
          <a:solidFill>
            <a:srgbClr val="FAFAF9"/>
          </a:solidFill>
          <a:ln w="12700">
            <a:solidFill>
              <a:srgbClr val="E5E7EB"/>
            </a:solidFill>
            <a:prstDash val="solid"/>
          </a:ln>
        </p:spPr>
      </p:sp>
      <p:sp>
        <p:nvSpPr>
          <p:cNvPr id="5" name="Shape 3"/>
          <p:cNvSpPr/>
          <p:nvPr/>
        </p:nvSpPr>
        <p:spPr>
          <a:xfrm>
            <a:off x="621792" y="1669923"/>
            <a:ext cx="438912" cy="438912"/>
          </a:xfrm>
          <a:prstGeom prst="rect">
            <a:avLst/>
          </a:prstGeom>
          <a:solidFill>
            <a:srgbClr val="1B2A4A"/>
          </a:solidFill>
          <a:ln/>
        </p:spPr>
      </p:sp>
      <p:sp>
        <p:nvSpPr>
          <p:cNvPr id="6" name="Text 4"/>
          <p:cNvSpPr/>
          <p:nvPr/>
        </p:nvSpPr>
        <p:spPr>
          <a:xfrm>
            <a:off x="621792" y="1669923"/>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852678"/>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E5 for everyone, the bundle is simpler to administer</a:t>
            </a:r>
            <a:endParaRPr lang="en-US" sz="1650" dirty="0"/>
          </a:p>
        </p:txBody>
      </p:sp>
      <p:sp>
        <p:nvSpPr>
          <p:cNvPr id="8" name="Shape 6"/>
          <p:cNvSpPr/>
          <p:nvPr/>
        </p:nvSpPr>
        <p:spPr>
          <a:xfrm>
            <a:off x="457200" y="2407158"/>
            <a:ext cx="11274552" cy="852678"/>
          </a:xfrm>
          <a:prstGeom prst="rect">
            <a:avLst/>
          </a:prstGeom>
          <a:solidFill>
            <a:srgbClr val="EAF3EC"/>
          </a:solidFill>
          <a:ln w="19050">
            <a:solidFill>
              <a:srgbClr val="2E7D46"/>
            </a:solidFill>
            <a:prstDash val="solid"/>
          </a:ln>
        </p:spPr>
      </p:sp>
      <p:sp>
        <p:nvSpPr>
          <p:cNvPr id="9" name="Shape 7"/>
          <p:cNvSpPr/>
          <p:nvPr/>
        </p:nvSpPr>
        <p:spPr>
          <a:xfrm>
            <a:off x="621792" y="2614041"/>
            <a:ext cx="438912" cy="438912"/>
          </a:xfrm>
          <a:prstGeom prst="rect">
            <a:avLst/>
          </a:prstGeom>
          <a:solidFill>
            <a:srgbClr val="2E7D46"/>
          </a:solidFill>
          <a:ln/>
        </p:spPr>
      </p:sp>
      <p:sp>
        <p:nvSpPr>
          <p:cNvPr id="10" name="Text 8"/>
          <p:cNvSpPr/>
          <p:nvPr/>
        </p:nvSpPr>
        <p:spPr>
          <a:xfrm>
            <a:off x="621792" y="2614041"/>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407158"/>
            <a:ext cx="10314432" cy="852678"/>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Targeted standalone add ons on an E3 base for that population, which delivered the required controls at 30 to 50 percent less than the full E5 step   ✓</a:t>
            </a:r>
            <a:endParaRPr lang="en-US" sz="1650" dirty="0"/>
          </a:p>
        </p:txBody>
      </p:sp>
      <p:sp>
        <p:nvSpPr>
          <p:cNvPr id="12" name="Shape 10"/>
          <p:cNvSpPr/>
          <p:nvPr/>
        </p:nvSpPr>
        <p:spPr>
          <a:xfrm>
            <a:off x="457200" y="3351276"/>
            <a:ext cx="11274552" cy="852678"/>
          </a:xfrm>
          <a:prstGeom prst="rect">
            <a:avLst/>
          </a:prstGeom>
          <a:solidFill>
            <a:srgbClr val="FAFAF9"/>
          </a:solidFill>
          <a:ln w="12700">
            <a:solidFill>
              <a:srgbClr val="E5E7EB"/>
            </a:solidFill>
            <a:prstDash val="solid"/>
          </a:ln>
        </p:spPr>
      </p:sp>
      <p:sp>
        <p:nvSpPr>
          <p:cNvPr id="13" name="Shape 11"/>
          <p:cNvSpPr/>
          <p:nvPr/>
        </p:nvSpPr>
        <p:spPr>
          <a:xfrm>
            <a:off x="621792" y="3558159"/>
            <a:ext cx="438912" cy="438912"/>
          </a:xfrm>
          <a:prstGeom prst="rect">
            <a:avLst/>
          </a:prstGeom>
          <a:solidFill>
            <a:srgbClr val="1B2A4A"/>
          </a:solidFill>
          <a:ln/>
        </p:spPr>
      </p:sp>
      <p:sp>
        <p:nvSpPr>
          <p:cNvPr id="14" name="Text 12"/>
          <p:cNvSpPr/>
          <p:nvPr/>
        </p:nvSpPr>
        <p:spPr>
          <a:xfrm>
            <a:off x="621792" y="3558159"/>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3351276"/>
            <a:ext cx="10314432" cy="852678"/>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No additional security, the current baseline is adequate</a:t>
            </a:r>
            <a:endParaRPr lang="en-US" sz="1650" dirty="0"/>
          </a:p>
        </p:txBody>
      </p:sp>
      <p:sp>
        <p:nvSpPr>
          <p:cNvPr id="16" name="Shape 14"/>
          <p:cNvSpPr/>
          <p:nvPr/>
        </p:nvSpPr>
        <p:spPr>
          <a:xfrm>
            <a:off x="457200" y="4295394"/>
            <a:ext cx="11274552" cy="852678"/>
          </a:xfrm>
          <a:prstGeom prst="rect">
            <a:avLst/>
          </a:prstGeom>
          <a:solidFill>
            <a:srgbClr val="FAFAF9"/>
          </a:solidFill>
          <a:ln w="12700">
            <a:solidFill>
              <a:srgbClr val="E5E7EB"/>
            </a:solidFill>
            <a:prstDash val="solid"/>
          </a:ln>
        </p:spPr>
      </p:sp>
      <p:sp>
        <p:nvSpPr>
          <p:cNvPr id="17" name="Shape 15"/>
          <p:cNvSpPr/>
          <p:nvPr/>
        </p:nvSpPr>
        <p:spPr>
          <a:xfrm>
            <a:off x="621792" y="4502277"/>
            <a:ext cx="438912" cy="438912"/>
          </a:xfrm>
          <a:prstGeom prst="rect">
            <a:avLst/>
          </a:prstGeom>
          <a:solidFill>
            <a:srgbClr val="1B2A4A"/>
          </a:solidFill>
          <a:ln/>
        </p:spPr>
      </p:sp>
      <p:sp>
        <p:nvSpPr>
          <p:cNvPr id="18" name="Text 16"/>
          <p:cNvSpPr/>
          <p:nvPr/>
        </p:nvSpPr>
        <p:spPr>
          <a:xfrm>
            <a:off x="621792" y="4502277"/>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4295394"/>
            <a:ext cx="10314432" cy="852678"/>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E5 for the security team only</a:t>
            </a:r>
            <a:endParaRPr lang="en-US" sz="1650" dirty="0"/>
          </a:p>
        </p:txBody>
      </p:sp>
      <p:sp>
        <p:nvSpPr>
          <p:cNvPr id="20" name="Shape 18"/>
          <p:cNvSpPr/>
          <p:nvPr/>
        </p:nvSpPr>
        <p:spPr>
          <a:xfrm>
            <a:off x="457200" y="5312664"/>
            <a:ext cx="11274552" cy="1051560"/>
          </a:xfrm>
          <a:prstGeom prst="rect">
            <a:avLst/>
          </a:prstGeom>
          <a:solidFill>
            <a:srgbClr val="FDF8EC"/>
          </a:solidFill>
          <a:ln/>
        </p:spPr>
      </p:sp>
      <p:sp>
        <p:nvSpPr>
          <p:cNvPr id="21" name="Shape 19"/>
          <p:cNvSpPr/>
          <p:nvPr/>
        </p:nvSpPr>
        <p:spPr>
          <a:xfrm>
            <a:off x="457200" y="5312664"/>
            <a:ext cx="45720" cy="1051560"/>
          </a:xfrm>
          <a:prstGeom prst="rect">
            <a:avLst/>
          </a:prstGeom>
          <a:solidFill>
            <a:srgbClr val="C9A227"/>
          </a:solidFill>
          <a:ln/>
        </p:spPr>
      </p:sp>
      <p:sp>
        <p:nvSpPr>
          <p:cNvPr id="22" name="Text 20"/>
          <p:cNvSpPr/>
          <p:nvPr/>
        </p:nvSpPr>
        <p:spPr>
          <a:xfrm>
            <a:off x="685800" y="5312664"/>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This is the crossover from session 13 with a measured number attached: at one or two capabilities the components win, and here they won by 30 to 50 percent against the full E5 step. The blanket E5 upgrade was the most common over purchase across the estates reviewed, and A is the argument that produces it, with administrative simplicity again standing in for an unpriced decision. C ignores a stated control requirement, which is not procurement's call to make and will be remembered if anything goes wrong. D confuses who operates security tooling with who is protected by it, and it is a surprisingly common misunderstanding: the controls protect the users, not the analysts. There is a genuine caveat on the winning answer, which is that where a population truly needs the breadth of the stack the bundle can beat stacked add ons, so run the arithmetic per population rather than adopting either as policy.</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25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9 / 17</a:t>
            </a:r>
            <a:endParaRPr lang="en-US" sz="8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17</Slides>
  <Notes>17</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17</vt:i4>
      </vt:variant>
    </vt:vector>
  </HeadingPairs>
  <TitlesOfParts>
    <vt:vector size="20"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PptxGenJS</cp:lastModifiedBy>
  <cp:revision>1</cp:revision>
  <dcterms:created xsi:type="dcterms:W3CDTF">2026-08-14T21:07:15Z</dcterms:created>
  <dcterms:modified xsi:type="dcterms:W3CDTF">2026-08-14T21:07:15Z</dcterms:modified>
</cp:coreProperties>
</file>