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20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Proving Copilot value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Thirty dollars a month is three hundred and sixty a year, and that is the number the CFO will use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ROI arithmetic on your own numbers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evidence file that decides the renewal</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19: the negotiation and the tranche structure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module 5 opens on Azure commitments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20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WHICH PERSONAS EARN THE SEAT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groups, and where the evidence lands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This maps directly onto the licence mix model from session 15.</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Earns it reliably</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Knowledge workers with heavy email, meeting, and document burden. Drafting, summarising, correspondence at volume, and long document work. This is where the most reliable ROI has been observed and where your first tranche belongs.</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Earns it conditionally</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Analysts, specialists, and managers whose document load is real but intermittent. The case depends on your own measured minutes rather than on the published average, which means these personas need a pilot before a commitment.</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Rarely earns it</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Operations and field roles, and anybody whose work is physical, systems based, or conducted mostly in conversation. Saying this plainly is what makes the rest of your paper credible, and it is the section most business cases omit.</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frontline prerequisite from session 16 reinforces this. For most operations and field roles, Copilot requires a base plan upgrade first, so the weakest value case also carries the highest total cost, which is a coincidence worth putting in writing.</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20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EVIDENCE FILE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need before the renewal, and when to collect it</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27714"/>
                <a:gridCol w="4182495"/>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EVIDENCE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PROVES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WHEN TO GATHER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Monthly active by persona</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Who actually uses it, at what rate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Monthly from day one. Cannot be reconstructed later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Time saved, role specific</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Your minutes, not the published average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During the pilot, with a named method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Realisation evidence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That saved time produced output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Quarterly, from the persona's own manager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Tool retirement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Anything Copilot replaced, decommissioned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As it happens, with dates, per session 12</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Consumption record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metered layer beside the seats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Monthly, from session 17</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 row says gather it as you go, and that is the point of the table. An evidence file assembled in the last six weeks before a renewal is a reconstruction, and the account team will know it. One gathered monthly is a record, and a record changes what you can ask for.</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20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Renewal is in eight weeks and nobody has collected adoption data. What is the realistic position?</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Pull the data now, eight weeks is plenty</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Take what current telemetry exists, be explicit that trend evidence is missing, negotiate a shorter term with reduction rights, and start the monthly record immediately so the next renewal is different</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Renew flat, there is no basis to argue</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Cancel and re procure later</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Current state is available in an afternoon. Ask what is not, and what that costs you.</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Recover what you can, and make the next cycle the one that is different</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Pull the data now, eight weeks is plenty</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Take what current telemetry exists, be explicit that trend evidence is missing, negotiate a shorter term with reduction rights, and start the monthly record immediately so the next renewal is different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Renew flat, there is no basis to argue</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Cancel and re procure later</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Current state telemetry is genuinely available quickly, so A is half right and worth doing, but it gives you a snapshot rather than a trend, and a snapshot cannot show whether adoption is rising, flat, or decaying, which is the question that decides the seat count. Say that plainly rather than dressing a snapshot as a trend. Then negotiate for what a buyer without evidence should hold: a shorter term and a reduction right, so the decision can be revisited once the record exists. C is the outcome from the session 16 story, three years of spend and no more knowledge, and it is what happens when nobody says out loud that the evidence is missing. D discards a capability some of your people are using well, on the basis of a measurement failure rather than a product failure. And start the monthly record in week one, because the only thing that makes the next renewal different is a habit begun now.</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MEASUREMENT METHOD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habits, starting the week seats are assigned</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None of these are difficult. They are simply easier to skip than to start.</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One. Monthly active by persona</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One number per persona per month, from your own telemetry, stored where somebody other than you can find it. This single series is the foundation of every argument in this session and it takes minutes to produce once set up.</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Two. A named method for minutes</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How you measure time saved, agreed with finance before the pilot rather than after. Any defensible method beats a better one invented later, because the objection you will face is not that the method is imperfect but that it was chosen to suit the answer.</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Three. A standing review</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Quarterly, with the persona owners, against the 30 percent threshold. Seats below it either get a reason or get released, and that rule agreed early is what stops the estate drifting back to everybody.</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That closes module 4. You now have the Copilot stack end to end: what the subscription licenses, what the meter costs, what agents do to the bill, how to negotiate it, and how to prove whether it worked. Module 5 turns to the rest of the estate under the agreement.</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20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20,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The gains are real for the right persona on the right workload, and the published average of around 14 minutes a day carries wide role variance, so it is a hypothesis to test with your own wage cost, adoption, and role specific evidence.</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Below 30 percent active adoption the maths turns negative for most roles and below 15 percent it turns negative for almost all of them, which is why measured active use of 25 to 45 percent makes segmentation arithmetic rather than caution.</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The evidence file is gathered monthly from day one, because a record changes what you can ask for at renewal and a reconstruction assembled in the last six weeks does not.</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Module 5 opens: Azure commitments. How MACC works, how it interacts with the licensing lines, and the forfeit risk in a number sized by somebody else's forecast.</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20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start the record</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monthly active.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Active users against assigned licences, by persona if you can, for the last three months. Note which of those you can no longer recover.</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Mark the thresholds.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personas sit above 30 percent, which sit between 15 and 30, and which are below 15. Three groups, three different decisions.</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Get the wage input.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Fully loaded cost per persona from finance. Ask for fully loaded, because salary alone understates your own case.</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Agree the minutes method.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paragraph on how you will evidence time saved, sent to finance for agreement before you measure anything.</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Book the review.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quarterly slot with the persona owners, in the calendar now, with the 30 percent rule written into the invitation.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Copilot ROI calculator deep dive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redresscompliance.com/microsoft-365-copilot-roi-calculator-deep-dive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full arithmetic, the adoption curve, and the thresholds where the case turns.</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Adopting Microsoft 365 Copilot and AI services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redresscompliance.com/cio-playbook-adopting-microsoft-365-copilot-and-ai-services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deployment side of adoption, which produces the evidence.</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Auditing your Microsoft licence usage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redresscompliance.com/auditing-your-microsoft-license-usage-a-step-by-step-guide-to-find-savings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to produce the telemetry the evidence file depends on.</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Copilot true cost analysis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redresscompliance.com/microsoft-copilot-true-cost-analysis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Both layers of the cost side of the ratio.</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Negotiating Microsoft generative AI contracts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redresscompliance.com/cio-playbook-negotiating-microsoft-generative-ai-contracts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evidence file turns into a negotiating position.</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20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published claim.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Microsoft's productivity case centres on around 14 minutes saved per user per day, with wide variance across roles and tasks. That is the number to test, not to repeat.</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buyer side calculation.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Fully loaded wage cost, documented adoption rate, and role specific time saved evidence. Three inputs you own, replacing three you were given.</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thresholds.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Below 30 percent active adoption the maths turns negative for most roles. Below 15 percent it turns negative for almost every role.</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Where the value concentrates.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Knowledge worker personas carrying heavy email, meeting, and document burden. Not operations, not field roles, and saying so protects the case.</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evidence file.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you need in hand before the renewal, gathered while the deployment runs rather than assembled in the last six weeks.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CLAIM AND THE ARITHMETIC</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things to hold at once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This session is not sceptical about the product. It is sceptical about arithmetic done with somebody else's inputs.</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gains are real for the right work</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productivity gains exist, for the right persona on the right workload. Starting from denial produces a case nobody in the business believes and costs you the credibility you need for the harder argument about scope.</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published averages are not your numbers</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Around 14 minutes per user per day, with wide variance by role and task. An average across a vendor's whole customer base is a starting hypothesis about your estate, not a finding within it.</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liability is annual and certain</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Thirty dollars a month is three hundred and sixty dollars per user per year, committed, whether or not the minutes materialise. The cost is certain and the benefit is probabilistic, which is exactly the asymmetry a CFO is paid to notice.</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trap this session exists to prevent: the flat seat plan rollout that converts a 30 dollar per user per month line into a 360 dollar per user per year liability before the adoption curve has caught up with it.</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20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BUYER SIDE ROI CALCULATION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inputs, and where each one comes from</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27714"/>
                <a:gridCol w="4182495"/>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INPUT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WHERE IT COMES FROM</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COMMON ERROR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Fully loaded wage cost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Finance, per persona, including on costs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Using salary rather than fully loaded cost, which understates the benefit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Time saved per day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Role specific evidence from your own pilot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Importing the published average across every role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Active adoption rate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Your telemetry, monthly active against assigned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Counting assigned seats as adopted seats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Realisation factor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How much saved time converts to output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Assuming 100 percent, which no CFO will accept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360 dollars per user per year at list, or your rate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Pricing the pilot rather than the committed population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fourth row is the one that separates a credible paper from a hopeful one. Time saved is not automatically value created, and a business case that claims it is will be dismantled in the first finance review it meets. State a realisation factor, justify it, and let it be argued about.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20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business case uses the published 14 minutes per user per day across all 5,000 seats. What is wrong with it?</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it is the vendor's own published figure</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applies an average with wide role variance uniformly, when the value concentrates in heavy document and email roles, so the case overstates most of the estate and cannot be defended per persona</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figure is too low and should be higher</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should be halved as a safety margin</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what 14 minutes a day would mean for somebody who spends their day on a forklift.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average applied uniformly is a claim about every role</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it is the vendor's own published figure</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It applies an average with wide role variance uniformly, when the value concentrates in heavy document and email roles, so the case overstates most of the estate and cannot be defended per persona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figure is too low and should be higher</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should be halved as a safety margin</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published claim carries wide variance across roles and tasks, and the most reliable returns come from knowledge worker personas with heavy email, meeting, and document burden rather than from operations or field roles. Applying the average uniformly makes an implicit claim about every person in the estate, including the ones whose work the tool barely touches, and the first person to notice will be whoever runs that part of the business. A treats a vendor average as a measurement of your organisation. C is the direction of travel in enthusiastic business cases and it makes the paper less survivable, not more. D is the instinct to be conservative and it is still the wrong shape, because halving an average across everybody preserves the error that matters, which is uniformity. Segment first, then apply role specific evidence, and let the personas that do not benefit show as not benefiting.</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THE MATHS TURNS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numbers to keep in front of you</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30 percent is the hinge.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Below 30 percent active adoption the maths turns negative for most roles. That is the single most useful threshold in this session and it belongs on the first page of any paper.</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15 percent is the floor.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Below 15 percent adoption the case turns negative for almost every role, including the strong ones. There is no persona whose upside survives that.</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25 to 45 percent is typical.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Measured active use sat in that band at six months. Read that against the two thresholds above and the reason for tranches becomes arithmetic rather than caution.</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360 dollars is the annual unit.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Per user per year at list. Always present the annual figure, because the monthly one is what makes a large commitment feel small.</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Active, not assigned.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Adoption means monthly active users against assigned licences. Any other denominator flatters the number and will not survive the first question about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Adoption across your Copilot estate sits at 22 percent active. What does the business case say now?</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holds, adoption is still climbing</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is negative for most roles at that level, so the response is to segment: find the personas above 30 percent, keep those, and stop paying for the population that is below 15</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Cancel the whole deployment</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Fund a training programme and re measure next year</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The estate average is 22 percent. Ask what the distribution behind it looks like.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Segment before you conclude, because the average hides both answers</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holds, adoption is still climbing</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It is negative for most roles at that level, so the response is to segment: find the personas above 30 percent, keep those, and stop paying for the population that is below 15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Cancel the whole deployment</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Fund a training programme and re measure next year</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Twenty two percent across the estate is almost never twenty two percent everywhere. It is usually a strong persona in the fifties and several weak ones in single figures, and those two groups need opposite decisions. Segment and you can defend both: keep the seats where the evidence clears the threshold, and stop paying for the population sitting below the floor where the case is negative for almost every role. A is the hope that adoption curves keep rising, which is testable rather than assumable, and the six month data says the band is 25 to 45 percent rather than a climb to 100. C throws away the part that works, which is as much a failure of analysis as A. D is the instinct from the story in session 16, and training is a reasonable response only for personas whose work the tool genuinely fits. Training a forklift driver to use Copilot does not change the arithmetic.</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2026-08-14T14:45:03Z</dcterms:created>
  <dcterms:modified xsi:type="dcterms:W3CDTF">2026-08-14T14:45:03Z</dcterms:modified>
</cp:coreProperties>
</file>