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2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Enterprise Agreement</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Three years of price certainty, bought with a commitment that only counts upward</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Anatomy, the two tiers, and the true up</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Where the EA is genuinely strong, and where it is not</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1: the vehicle decides the frame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the MCA, the evergreen alternative</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2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PRICE PROTECTION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three years actually holds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EA's central promise, and the two ways it has been eroded.</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is held</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Per unit pricing for the products on your enrollment, for the term, so growth added at true up bills at your signature rates rather than at whatever list has become. In a rising market this is the EA's strongest feature.</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is not held</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renewal. Price protection ends with the term, and the renewal reprices against the market at that moment, which is why the renewal programme in module 6 starts twelve months out rather than at the quote.</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changed</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Two price waves inside 24 months compounded roughly 11 to 19 percent against the prior cycle, and volume tier discounts on the enterprise products compressed through 2024 and 2025, adding another 4 to 9 percent. The protection held; what it protected got more expensive to renew.</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buyer's reading of that: the three year hold is worth more in a rising market, not less, and it makes the renewal, not the signature, the moment where the real money moves.</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WHEN THE EA IS RIGHT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fit test, stated honestly</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299869"/>
                <a:gridCol w="2016587"/>
                <a:gridCol w="5958097"/>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ESTATE CHARACTERISTIC</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EA FIT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Large, stable seat base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Strong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Above roughly 2,400 stable users the EA rate typically wins by 6 to 14 percent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Predictable growth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Strong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True ups bill new users at your locked rates, so growth is cheap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Volatile or seasonal population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Weak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Peaks commit for the term; there is no way down before 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Shrinking headcount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Weak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 pay for departed people until the renewal, whatever happens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Heavy Microsoft standardisation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Strong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Enterprise wide commitment matches how the estate is actually run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Mixed or migrating estate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Mixed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Consider a deliberate split: stable base on EA, volatile population elsewhere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Notice that the fit test is about shape rather than size. A 6,000 seat company with a volatile contractor population can be a worse EA candidate than a 3,000 seat company with a flat one.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are signing a new EA. Which single structural decision made now will most change your options in year two?</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headline discount percentage on Enterprise Products</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Which tier each material product sits in, plus the reduction and swap rights written at signature, because those decide what you can shed when the estate changes</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choice of licensing solution provider</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payment schedule, annual versus upfront</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In year two the business changes. What determines whether the agreement can change with it?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Placement and reduction rights decide what year two can do</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headline discount percentage on Enterprise Products</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Which tier each material product sits in, plus the reduction and swap rights written at signature, because those decide what you can shed when the estate changes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choice of licensing solution provider</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payment schedule, annual versus upfront</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discount sets what you pay for what you committed to; placement and reduction rights decide whether the commitment can move when the business does. A product inside the enterprise wide tier is fixed for the term; the same product as an Additional Product may carry anniversary removal rights, and swap language, where you can get it, converts a wrong guess into an adjustment rather than three years of shelfware. A matters and is recoverable at the next renewal. C affects service quality and a margin worth negotiating, but not your structural options. D is a treasury question with a real cash value and no effect on flexibility. The generalisable rule, and it will recur in every module: the terms that decide what you can undo are worth more than the terms that decide what you pay, because payment recurs annually and flexibility, once surrendered, is gone for the term.</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EA FILE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every EA holder should be able to produce in ten minutes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If this file does not exist, the next renewal starts from the vendor's version of your estate.</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paper</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Master agreement, every enrollment with its term dates, the current price sheet, and the amendments. Plus the answer to which tier each material product sits in, written down rather than remembered.</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counts</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Qualified users and devices as reported at each true up, against assigned licences and active users per tier today. The gap between reported and active is the reclamation opportunity.</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calendar</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Anniversary dates, the reconciliation start at 60 to 90 days before each, the term end, and the renewal programme start at 12 months out. Each with a named owner.</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Next session: the Microsoft Customer Agreement, the evergreen alternative Microsoft is steering enterprises toward, and the protections that quietly do not come with it.</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2,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An EA is a frame plus an enrollment plus an annual order, with two product tiers on separate discount frameworks and separate removal rights, and blending them in one conversation gives away structure Microsoft's own paperwork keeps apart.</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The true up counts upward only, so the reported number becomes a floor for the term, which makes pre submission reclamation one of the highest return hours in the whole agreement.</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The three year price hold is genuinely valuable in a rising market, and it ends at the renewal, which is where the money actually moves and why module 6 starts twelve months early.</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 the Microsoft Customer Agreement. Evergreen terms, the three forms, and what buyers lost in transition without being told.</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2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reconcile one true up</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the reported counts.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you declared at the last anniversary, per product and per tier. If nobody kept a copy, request it from your licensing solution provider.</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today's assignments.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Assigned licences per tier from the admin centre, and sign in activity for the last 30 to 90 days beside them.</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artefacts.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Leavers still assigned, test tenants, service accounts, duplicates. Count them and price them at your contracted rate.</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placement.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your three largest non core products: are they in the enterprise wide tier or riding as Additional Products? Note which ones you would want to shed.</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Diary the anniversary.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date, minus 90 days, with an owner. That entry is what converts next year's true up from a submission into a decision.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Enterprise Agreement pillar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redresscompliance.com/microsoft-ea-comprehensive-pillar-2026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structure and the benchmark data, in reference depth.</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EA true up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redresscompliance.com/microsoft-ea-true-up-complete-guide-2026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counting mechanics, step by step, with the reconciliation calendar.</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Microsoft licensing true ups: avoiding costly mistakes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redresscompliance.com/microsoft-licensing-true-ups-how-to-avoid-costly-mistakes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specific errors that turn a true up into a permanent cost.</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EA discount negotiation levers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redresscompliance.com/microsoft-ea-discount-negotiation-levers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actually moves on the enterprise products tier.</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Microsoft licence reclamation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redresscompliance.com/microsoft-365-licence-reclamation-guide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hygiene that pays for itself before every anniversary.</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anatomy.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Master agreement, enrollments, the three year term, and what enterprise wide commitment actually obliges you to do.</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two tiers.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Enterprise Products and Additional Products: two discount frameworks, two sets of rights, and one negotiation that should be two.</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true up.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growth is counted and billed at the anniversary, and the asymmetry that makes an EA expensive when a business shrinks.</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protection.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the three year term actually holds, what it does not, and what compressed tiers did to that protection recently.</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fit test.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estate profile the EA genuinely suits, stated honestly enough to tell you when to look elsewhere.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ANATOMY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actually sign</a:t>
            </a:r>
            <a:endParaRPr lang="en-US" sz="2700" dirty="0"/>
          </a:p>
        </p:txBody>
      </p:sp>
      <p:graphicFrame>
        <p:nvGraphicFramePr>
          <p:cNvPr id="4"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566565"/>
                <a:gridCol w="4216499"/>
                <a:gridCol w="4491488"/>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ELEMENT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MECHANICS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NEGOTIATION SURFACE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master agreement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legal frame: use rights, audit, transfer, general terms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Rarely opened, but assignment and audit language matter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enrollment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commercial container: products, price level, term, quantities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Where your pricing and structure actually live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three year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Enterprise wide commitment at negotiated pricing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protections and caps written here are inherited by everything after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annual order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Growth reported at each anniversary, billed at contracted rates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count discipline and the reconciliation calendar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Enterprise Products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Office, Windows, and the CAL suites: the enterprise wide tier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compressed volume tiers, and the mix underneath them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Additional Products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Everything riding alongside, on separate frameworks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Individual discounts and, importantly, separate removal rights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structure is the point: an EA is not one agreement but a frame plus an enrollment plus an annual order, and each layer has different things you can change. Buyers who treat it as a single document negotiate only the layer they were handed.</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TWO PRODUCT TIERS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agreement, two different negotiations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Microsoft's own paperwork keeps these apart. Buyers who blend them concede the structure for free.</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Enterprise Products</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Office, Windows, and the CAL suites, licensed enterprise wide for a qualified user or device count. This tier carries the volume discount levels that compressed through 2024 and 2025, and it is where the tier mix from module 3 does its work.</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Additional Products</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Everything that rides alongside: server products, add ons, and the newer subscriptions. Separate discount frameworks, negotiated individually, and, crucially, separate removal rights at anniversary that the enterprise wide tier does not give you.</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Why it matters</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two tiers behave differently when you want to reduce. If a product you may want to shed sits in the enterprise wide commitment, it is stuck for the term; the same product placed as an Additional Product may not be. Placement is a negotiable decision.</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practical instruction: before signing, ask which tier every material line sits in and why. It is the least glamorous question in the negotiation and one of the few that changes what you can do in year two.</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EA is signed for 4,000 qualified users. A restructure moves 600 people out of the business in month seven of year one. What happens to your bill?</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reduces at the next anniversary when you report the lower count</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reduces immediately once the accounts are deprovisioned</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changes: the enterprise wide commitment holds for the term, the true up counts growth upward only, and reductions wait for the renewal</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Microsoft issues a credit for the unused portion</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direction does a true up travel, and what is the word enterprise wide doing in the commitment?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true up counts up; reductions wait for the renewal</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reduces at the next anniversary when you report the lower count</a:t>
            </a:r>
            <a:endParaRPr lang="en-US" sz="1650" dirty="0"/>
          </a:p>
        </p:txBody>
      </p:sp>
      <p:sp>
        <p:nvSpPr>
          <p:cNvPr id="8" name="Shape 6"/>
          <p:cNvSpPr/>
          <p:nvPr/>
        </p:nvSpPr>
        <p:spPr>
          <a:xfrm>
            <a:off x="457200" y="2407158"/>
            <a:ext cx="11274552" cy="852678"/>
          </a:xfrm>
          <a:prstGeom prst="rect">
            <a:avLst/>
          </a:prstGeom>
          <a:solidFill>
            <a:srgbClr val="FAFAF9"/>
          </a:solidFill>
          <a:ln w="12700">
            <a:solidFill>
              <a:srgbClr val="E5E7EB"/>
            </a:solidFill>
            <a:prstDash val="solid"/>
          </a:ln>
        </p:spPr>
      </p:sp>
      <p:sp>
        <p:nvSpPr>
          <p:cNvPr id="9" name="Shape 7"/>
          <p:cNvSpPr/>
          <p:nvPr/>
        </p:nvSpPr>
        <p:spPr>
          <a:xfrm>
            <a:off x="621792" y="2614041"/>
            <a:ext cx="438912" cy="438912"/>
          </a:xfrm>
          <a:prstGeom prst="rect">
            <a:avLst/>
          </a:prstGeom>
          <a:solidFill>
            <a:srgbClr val="1B2A4A"/>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reduces immediately once the accounts are deprovisioned</a:t>
            </a:r>
            <a:endParaRPr lang="en-US" sz="1650" dirty="0"/>
          </a:p>
        </p:txBody>
      </p:sp>
      <p:sp>
        <p:nvSpPr>
          <p:cNvPr id="12" name="Shape 10"/>
          <p:cNvSpPr/>
          <p:nvPr/>
        </p:nvSpPr>
        <p:spPr>
          <a:xfrm>
            <a:off x="457200" y="3351276"/>
            <a:ext cx="11274552" cy="852678"/>
          </a:xfrm>
          <a:prstGeom prst="rect">
            <a:avLst/>
          </a:prstGeom>
          <a:solidFill>
            <a:srgbClr val="EAF3EC"/>
          </a:solidFill>
          <a:ln w="19050">
            <a:solidFill>
              <a:srgbClr val="2E7D46"/>
            </a:solidFill>
            <a:prstDash val="solid"/>
          </a:ln>
        </p:spPr>
      </p:sp>
      <p:sp>
        <p:nvSpPr>
          <p:cNvPr id="13" name="Shape 11"/>
          <p:cNvSpPr/>
          <p:nvPr/>
        </p:nvSpPr>
        <p:spPr>
          <a:xfrm>
            <a:off x="621792" y="3558159"/>
            <a:ext cx="438912" cy="438912"/>
          </a:xfrm>
          <a:prstGeom prst="rect">
            <a:avLst/>
          </a:prstGeom>
          <a:solidFill>
            <a:srgbClr val="2E7D46"/>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Nothing changes: the enterprise wide commitment holds for the term, the true up counts growth upward only, and reductions wait for the renewal   ✓</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Microsoft issues a credit for the unused portion</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single asymmetry explains most EA regret. You commit enterprise wide for three years; the annual true up exists to bill growth at your contracted rates, and it has no downward equivalent, so headcount reductions, divestitures, and failed projects all sit on your bill until the term ends. A describes a mechanism that does not exist in the standard structure. B confuses a technical action, deprovisioning, with a commercial one, and the licence count is contractual rather than observed. D imagines a refund culture no volume agreement has. The consequence for how you buy: the EA rewards accuracy about your floor, not optimism about your growth, because growth is easy to add later at contracted rates while shrinkage is impossible to remove.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TRUE UP</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growth is counted, and how it goes wrong</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mechanism.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Each anniversary you report added qualified users and added products, and they bill at the rates you negotiated at signature, for the remainder of the term.</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count is yours.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 report it, which means the accuracy is your responsibility and your opportunity: an unreconciled count is usually an over count.</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reconciliation.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Assigned licences against real people, leavers removed, service accounts and test tenants identified, before the number is submitted rather than after.</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timing trap.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peak that happens to fall near the anniversary can commit you for the rest of the term. Seasonal and project populations deserve to be timed deliberately.</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reconciliation starts 60 to 90 days before the anniversary. Done in the last fortnight, it is a submission; done early, it is a negotiation input.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Preparing your true up, you find 340 assigned E3 licences whose users have not signed in for over 90 days: leavers never removed, plus two test tenants. What is the correct action?</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Report them anyway; assigned licences are licences</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Reclaim and deprovision before the count is submitted, so the true up reports the real qualified population rather than an administrative artefact</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Report them and ask Microsoft for a credit next year</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Exclude them silently and keep no record</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Once a number is reported at the anniversary, what does it become for the rest of the term?</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Reclaim before you report; the reported number becomes the floor</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Report them anyway; assigned licences are licences</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Reclaim and deprovision before the count is submitted, so the true up reports the real qualified population rather than an administrative artefact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Report them and ask Microsoft for a credit next year</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Exclude them silently and keep no record</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reported count does not just bill this year, it becomes the baseline for the rest of the term, and there is no downward true up to correct it, so 340 unreclaimed licences are paid for repeatedly rather than once. Reclaiming before submission is ordinary hygiene with a large commercial payoff, and it is entirely legitimate: you are reporting your qualified population accurately, which is exactly what the agreement asks. A pays for administrative debt as though it were headcount. C relies on the credit that check one already established does not exist. D gets the right number the wrong way: exclusions need a documented basis, both because the count must be defensible if reviewed and because next year's team needs to know what was done and why. Session 32 builds the evidence discipline in full.</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2026-08-13T17:01:06Z</dcterms:created>
  <dcterms:modified xsi:type="dcterms:W3CDTF">2026-08-13T17:01:06Z</dcterms:modified>
</cp:coreProperties>
</file>