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19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Negotiating Copilot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rate is the easy part. The shape of the commitment is the deal</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levers, ranked by what they are worth</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Term, timing, and the traps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Sessions 16 to 18: the subscription, the meter, the agents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proving the value, which closes module 4</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19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TERM ALIGNMENT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ways the Copilot term meets the rest of your estate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Alignment is not tidiness. It decides how many negotiations you have and when.</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 terminate with the agreement</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Copilot ending when the EA or MCA ends means one negotiation covering the whole relationship, with everything on the table at once. That is usually the strongest position, because Copilot is the line the vendor most wants and you want it beside the lines you most want.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Deliberately shorter</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shorter Copilot term buys the right to re decide before the main renewal. It costs rate and it is defensible when adoption is genuinely unproven, provided you have a reduction right and you know the stub period cost.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Accidentally misaligned</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common outcome, where a mid year Copilot purchase creates its own anniversary, its own true up rhythm, and a second annual conversation. Nobody chooses this and a great many estates have it.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question to ask before signing anything: when does this line come up for renewal, what else comes up at the same moment, and would I rather those conversations happened together or apart. Answer it deliberately and the third card never happens to you.</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19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CALENDAR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Whose year ends when, and what it is worth</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000647"/>
                <a:gridCol w="454619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DATE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TO USE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30 June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Microsoft's fiscal year 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single strongest window. Be ready before it, not during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Quarter ends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Internal targets inside the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Useful, weaker, and available four times as often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Your EA anniversary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true up and order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own leverage point. Bring Copilot to it deliberately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Your renewal window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full agreement, from session 26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Where everything can be sequenced together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demo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When the agentic demo lands well internally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moment to slow down rather than to commit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Being ready before the window matters more than the window itself. A buyer with a priced alternative and an internal approval already in hand can move inside a vendor's deadline. A buyer who starts preparing when the deadline is announced is simply being timed by somebody else.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best Copilot offer expires 30 June. Your evidence on adoption will not exist until September. What do you do?</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in June, the incentive is worth more than the evidence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the rate in June on a small committed tranche, with the remaining volume priced at the same rate and released after the September evidence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 until September and accept a worse rate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for the offer to be extended to September</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You can have the rate and the evidence. Work out what has to be split to get both.</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Separate the rate from the volume and the deadline stops being a dilemma</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in June, the incentive is worth more than the evidence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Take the rate in June on a small committed tranche, with the remaining volume priced at the same rate and released after the September evidence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Wait until September and accept a worse rate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for the offer to be extended to September</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apparent conflict between the deadline and the evidence only exists if rate and volume are treated as one decision. Split them and both are available: commit a tranche now at the fiscal year end rate, hold that rate for the remaining volume, and release it when the adoption evidence lands. This is the structure from session 16 applied to a calendar problem, and account teams accept it more readily in June than at any other time, because it books something now. A pays for the rate with a commitment you cannot evaluate. C treats the deadline as binding on you, which it is not. D is worth asking and it is a weaker version of B, because an extended deadline still leaves you deciding the whole volume at once. Ask for the split first and the extension only as a fallback.</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COPILOT NEGOTIATION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moves, in this order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order is the method. Doing these in a different sequence costs most of the value.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Table the shape first</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Bring your tranche plan and adoption thresholds to the first meeting, before any discussion of rate. It reframes the negotiation from how much per seat to how many seats and when, which is the conversation where your numbers are strongest.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Negotiate the rate at full volume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Price as though for the whole population so the rate reflects the volume the vendor is hoping for, then commit only the first tranche. Hold the rate for the term in writing, because a rate that lapses with the tranche is not a rate you won.</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Close the surrounding terms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Reduction rights, metered rate caps, agent governance entitlements, and enablement funding. These are cheap to concede when the headline is agreed, and impossible to add afterwards.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Ask for the reduction right explicitly and in writing, whatever the term length. It is the single term that converts every other decision in this module from permanent into reversible, and it costs nothing to request while a deal is still open.</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19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19,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You are negotiating three things and only one is a price, so table the volume shape first, because a tranche structure is worth 15 to 30 percent against the all in bundle and no rate concession competes with that.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First indications are positions rather than ceilings, with final deals landing a median 6 to 9 points above what was first flagged as achievable, so keep asking with your alternative priced.</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Check the exit before the price, align the term deliberately, and use 30 June by being ready before it rather than by being timed by it.</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Proving Copilot value, closing module 4. Adoption telemetry, the business case that survives a CFO, and the evidence file that decides the renewal.</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19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write the position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tranche plan.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session 16. First tranche named, thresholds for the rest, on one page. This is what you table first.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dates.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EA anniversary, your renewal window, and 30 June. Put all three on one calendar and see what collides.</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your current exit.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already hold Copilot seats, can you reduce them at anniversary? Find the clause, not the recollection.</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surrounding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Reduction rights, metered rate caps, agent governance, enablement funding. Four lines, ready to raise when the headline is close.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your alternative.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do if you buy nothing this cycle. A buyer who has priced that is a different negotiator from one who has not.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Microsoft generative AI contracts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redresscompliance.com/cio-playbook-negotiating-microsoft-generative-ai-contracts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buyer side playbook for the AI lines.</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Benchmarking Microsoft EA discounts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redresscompliance.com/benchmarking-microsoft-ea-discounts-how-to-tell-if-your-deal-is-competitive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6 to 9 point gap between first indication and final deal comes from.</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Key leverage points in Microsoft deals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redresscompliance.com/key-leverage-points-to-negotiate-better-microsoft-deals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Timing, sequencing, and the fiscal year end window.</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shift to CSP and NCE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redresscompliance.com/cio-playbook-navigating-microsofts-shift-to-csp-and-nce-licensing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Why the annual term question decides whether a pilot is a pilot.</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Copilot Credits governance at the EA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redresscompliance.com/copilot-credits-ea-negotiation-governance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metered rate caps to close alongside the seat rate.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19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is negotiable.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More than the rate. Volume shape, term alignment, ramp thresholds, the metered rates from session 17, and enablement funding are all on the table if you ask early.</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discount reality.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Median final discount landed 6 to 9 percentage points above what the account team first flagged as achievable, across 60 to 80 EA renewals. The first number is not the number.</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shape premium.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Phased deals that priced Copilot separately saved 15 to 30 percent against the all in bundle, which beats any discount you will win on the rate alone.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term trap.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Annual terms under New Commerce locked seats in 25 to 40 percent of estates, so the commitment length matters as much as the price attached to it.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timing.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Microsoft's fiscal year ends 30 June, and sequencing the Copilot conversation against that and against your own renewal is worth real money.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YOU ARE ACTUALLY NEGOTIATING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and only one of them is a price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Buyers who negotiate only the first one leave the other two on the table by default.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rate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Per seat, against a list price of around 30 dollars. Genuinely negotiable, and the least valuable of the three, because a rate applied to too many seats is still too much money. Negotiate it as though for the full population, because you want the rate that volume commands.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volume shape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How many seats, when, and on what condition. This is where the 15 to 30 percent lives. A tranche structure with adoption thresholds is a different deal from the same rate applied to everybody on day one, and it is the same rate.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Everything around it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Term length and alignment, the metered rates and pool terms from session 17, agent governance entitlements from session 18, enablement funding, and the right to reduce. None of these appear on a quote unless you put them there.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order matters when you sit down. Agree the shape and the surrounding terms while the rate is still open, because the rate is what the account team wants to talk about and conceding it early removes your reason to keep talking.</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19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 RANKED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each one is worth, roughly</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364343"/>
                <a:gridCol w="418249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LEVER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DOES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ROUGH WORTH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Volume shape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Tranches released on measured adoption instead of a flat rollout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15 to 30 percent against the all in bundle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 seat discount against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Meaningful, and final deals landed 6 to 9 points above the first indication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Metered rate caps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Message pool unit price and per agent rate fixed at signature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Unbounded downside avoided rather than a percentage saved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Reduction rights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ability to hand seats back at anniversary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difference between a mistake and a permanent mistake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Enablement funding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Microsoft funded deployment and adoption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Real, and routinely available on a product being pushed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that the top lever is not a price. That is the single most useful reframing in this session: the largest number available to you is a decision about how many people get a licence and when, and it is entirely within your control to propose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account team says the discount you are asking for is not achievable. How much weight does that carry?</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lot, they know their own approval limits</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Some, but final deals landed a median 6 to 9 percentage points above what the account team first flagged as achievable, so the first indication is a position rather than a ceiling</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everything is always available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entirely on your spend level</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who the person telling you this has to ask, and when their year ends.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first indication is a starting position, not an approval limit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lot, they know their own approval limits</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Some, but final deals landed a median 6 to 9 percentage points above what the account team first flagged as achievable, so the first indication is a position rather than a ceiling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everything is always available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depends entirely on your spend level</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Across roughly 60 to 80 Microsoft EA renewals, the median final discount sat 6 to 9 percentage points above what the account team had initially flagged as achievable. That gap is not evidence of bad faith. The person in front of you has an approval chain behind them, and their opening position reflects what they can sign alone rather than what the organisation will ultimately do. A takes the first answer as the last one, which is how that 6 to 9 point gap survives. C is the opposite error and it damages you differently, because a buyer who believes everything is available negotiates without priorities and trades badly. D matters at the margin: spend level affects the range, and it does not change the structural fact that first indications are conservative. The practical move is to keep asking, in writing, with your alternative priced, and to be patient enough to let the request travel up the chain.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TRAPS IN A PRODUCT BEING PUSHED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patterns to recognise before you meet them</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pilot that is a rollout.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pilot with a three year commitment attached is not a pilot. Pilots end, and the test of whether something is a pilot is what happens if it goes badly.</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bundled uplift.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Copilot folded into an E5 step up as a single number, which you met in session 13. Two decisions, two owners, two sets of evidence. Ask for them separately every time.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adoption promise.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Enablement support offered as a reason to commit wider. Take the enablement, it is genuinely valuable, and do not let it move the seat count.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agentic demo.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Cowork and agents shown before base adoption is proven, from session 18. A demo is evidence about the product and not about your estate.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expiring incentive.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offer that lapses at the end of Microsoft's quarter or fiscal year. Sometimes real, and never a reason to sign something you would not otherwise have signed.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offered a discounted 12 month Copilot term for a 2,000 seat pilot under New Commerce. What do you check first?</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discount level against benchmarks</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you can reduce seats before the 12 months are up, because annual terms locked seats in 25 to 40 percent of estates and a pilot you cannot exit is a rollout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pilot includes training</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term aligns with the EA anniversary</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All four are worth checking. Ask which one decides whether this is a pilot at all.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pilot is defined by its exit, not by its label</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discount level against benchmarks</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Whether you can reduce seats before the 12 months are up, because annual terms locked seats in 25 to 40 percent of estates and a pilot you cannot exit is a rollout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pilot includes training</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term aligns with the EA anniversary</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Annual terms under New Commerce locked seats for the term in 25 to 40 percent of the estates we reviewed, which means the reduction question is not a detail, it is the question that decides whether the word pilot is accurate. If those 2,000 seats cannot come down for twelve months, you have bought 2,000 seats for a year and agreed to call it an experiment. D is the strongest of the other three and it is genuinely important, because a term that ends off cycle creates the stub period problem from session 10 and hands the vendor a second negotiation you did not plan. C is worth having and does not change the commitment. A is the question everybody asks first, and a good discount on a pilot you cannot stop is a worse outcome than a modest discount on one you can. Ask about the exit before you ask about the price.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2026-08-14T14:45:03Z</dcterms:created>
  <dcterms:modified xsi:type="dcterms:W3CDTF">2026-08-14T14:45:03Z</dcterms:modified>
</cp:coreProperties>
</file>