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MICROSOFT AGREEMENTS AND COPILOT · SESSION 17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Copilot Chat, agents, and consumption</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The half of the bill that does not arrive per seat</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Credits, and the three ways to buy them</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Sizing a commitment you will actually burn</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Builds 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Session 16: the Copilot subscription and the ramp</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Next: Copilot cowork and the agent estate</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28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Microsoft Agreements and Copilot  |  Session 17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17</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FORECASTING TRAPS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ways a consumption budget goes wrong</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All three are avoidable, and all three are common.</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Averaging the heavy task down</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The single biggest one. Budgets that held forecast the heavy tier honestly at its high end. Budgets that blew through cap had averaged it down, usually in the name of not being alarmist, and they were understated by 20 to 40 percent.</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Sizing on the vendor forecast</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Prepay pools sized on the vendor's forecast were the single most common source of waste across the commitment renewals we worked. The forecast is not dishonest, it is simply produced by a party whose interest is a larger pool.</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Forgetting the scheduled work</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A person consumes credits when they choose to. A scheduled agent consumes them on a timer, forever, whether anybody is watching or not. Any recurring automation needs its own forecast line, which is next session.</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Notice the pattern across all three: consumption pricing punishes optimism in a way seat licensing does not. A seat you overbuy costs you that seat. A consumption assumption you get wrong compounds every day until somebody notices it.</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17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17</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SIZING A COMMITMENT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method, in order</a:t>
            </a:r>
            <a:endParaRPr lang="en-US" sz="2700" dirty="0"/>
          </a:p>
        </p:txBody>
      </p:sp>
      <p:graphicFrame>
        <p:nvGraphicFramePr>
          <p:cNvPr id="12"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545867"/>
                <a:gridCol w="4364343"/>
                <a:gridCol w="4364343"/>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STEP</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YOU DO</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WHY</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1. Run pay as you go</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One or two quarters of real consumption first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Buyers who did this sized their eventual commit far more accurately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2. Build the persona model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Task mix per persona, heavy tier at the high end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It gives you a forecast you can explain and correct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3. Find the floor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lowest monthly consumption in your proven range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floor is what you can commit to safely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4. Commit to the floor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Size any prepay to that floor, never to the forecast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Overage bills at pay as you go, so undersizing costs nothing extra</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5. Validate quarterly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Actuals against model, adjust the persona assumptions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model is only useful if it keeps meeting reality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Step four is the one that gets argued with, because committing to the floor feels like leaving a discount on the table. It is not. It is buying the discount only on the volume you are certain of, and paying standard rates on the volume you are not.</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17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17</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Consumption is new in your tenant and finance wants a fixed annual number. What do you recommend?</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Commit to a prepay pool for the whole forecast so the number is fixed</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Pay as you go for a quarter or two to establish the real range, then a commitment sized to the proven floor, with the variable remainder budgeted explicitly</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Capacity Packs for everything, since they are a fixed monthly line</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Refuse to deploy agents until pricing is predictable</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Finance wants predictability. Ask what you can honestly make predictable and what you cannot.</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17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17</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Make the floor fixed and the remainder visible</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Commit to a prepay pool for the whole forecast so the number is fixed</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Pay as you go for a quarter or two to establish the real range, then a commitment sized to the proven floor, with the variable remainder budgeted explicitly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Capacity Packs for everything, since they are a fixed monthly line</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Refuse to deploy agents until pricing is predictable</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Finance's request is legitimate, and the honest answer is that consumption has a predictable floor and a variable remainder, so you fix the part that is fixable and make the rest visible rather than pretending it away. A produces a fixed number by converting forecast risk into expired credits, which is how pools finish the year 10 to 30 percent unused. C is worth considering rather than dismissing, because packs genuinely suit steady predictable monthly volume, but they reset monthly rather than rolling over, so buying packs for everything before you know your pattern repeats the same overcommitment in smaller instalments. D is not available in most organisations and would not be right anyway, because pay as you go with a spending alert is a perfectly responsible way to start: it is the one route where you cannot commit to something you do not use.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17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17</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CONSUMPTION METHOD</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habits for a metered line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Different from everything else in this course, because the bill is generated continuously.</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Meter before you commit</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Pay as you go first, always, for at least a quarter. It is the only route that produces the data every other route needs, and the premium you pay for that quarter is small against a mis sized annual pool.</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Attribute from day one</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Pay as you go decrements the Azure commitment and Azure meters the spend, so departmental attribution is available if you set it up at the start. Attribution changes behaviour in a way that a central budget line never does.</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Review the heavy tail monthly</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The heavy tasks are the budget. A monthly look at the largest consumers, by person and by agent, catches the pattern change that turns a stable line into an overrun, usually a month or two before the invoice does.</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This is the first line in the course that behaves like cloud spend rather than like licensing, and it should be governed like cloud spend: metered, attributed, reviewed monthly, and committed only against demonstrated volume.</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17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17</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Session 17,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3108960"/>
          </a:xfrm>
          <a:prstGeom prst="rect">
            <a:avLst/>
          </a:prstGeom>
          <a:noFill/>
          <a:ln/>
        </p:spPr>
        <p:txBody>
          <a:bodyPr wrap="square" lIns="0" tIns="0" rIns="0" bIns="0" rtlCol="0" anchor="t"/>
          <a:lstStyle/>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One. There are two layers to the Copilot bill, a per seat subscription bounded by headcount and a metered layer with no ceiling at all, and a budget built from seats alone covers only one of them.</a:t>
            </a:r>
            <a:endParaRPr lang="en-US" sz="1750" dirty="0"/>
          </a:p>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Two. Credits bill by task difficulty at one cent each, light 70 to 200, medium 400 to 600, heavy over 1,500, and because the spread exceeds seven to one the heavy tier decides the budget and must be modelled at its high end.</a:t>
            </a:r>
            <a:endParaRPr lang="en-US" sz="1750" dirty="0"/>
          </a:p>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Three. Run pay as you go for a quarter or two, size any commitment to the floor of the proven range rather than the vendor forecast, and let overage bill at standard rates, because undersizing is the cheaper error.</a:t>
            </a:r>
            <a:endParaRPr lang="en-US" sz="1750" dirty="0"/>
          </a:p>
        </p:txBody>
      </p:sp>
      <p:sp>
        <p:nvSpPr>
          <p:cNvPr id="6" name="Text 4"/>
          <p:cNvSpPr/>
          <p:nvPr/>
        </p:nvSpPr>
        <p:spPr>
          <a:xfrm>
            <a:off x="457200" y="525780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Copilot cowork. Agents working alongside people in the flow of work, and what changes about the licence question when the thing consuming the software is not a person.</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Microsoft Agreements and Copilot  |  Session 17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15 / 17</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HOMEWORK · ABOUT AN HOUR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This week: build the consumption model</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out what you are 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Pay as you go, packs, or a prepay pool. If it is a pool, find out how much of the current one has been consumed and how much time is left.</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Estimate the task mix.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For two personas, how many light, medium, and heavy tasks a month. Rough is fine. Being wrong in writing beats being vague.</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Price it at the high end.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Heavy tier at its top, not its midpoint, converted at one cent per credit. Note the number the midpoint would have given you.</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the attribution.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Can you see consumption by department today? If not, find out what it would take, before the number gets big enough to matter.</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Set one alert.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spending threshold with a name attached to it. The cheapest control in this entire course, and the one most often missing.</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17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17</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reads, all free on redresscompliance.com</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Each one extends a thread from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Copilot Credits: pay as you go against pre purchase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redresscompliance.com/microsoft-copilot-credits-payg-vs-prepurchase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three routes, when prepay pays, and how to size a commit you will burn.</a:t>
            </a:r>
            <a:endParaRPr lang="en-US" sz="1550" dirty="0"/>
          </a:p>
        </p:txBody>
      </p:sp>
      <p:sp>
        <p:nvSpPr>
          <p:cNvPr id="7" name="Shape 5"/>
          <p:cNvSpPr/>
          <p:nvPr/>
        </p:nvSpPr>
        <p:spPr>
          <a:xfrm>
            <a:off x="457200" y="2443277"/>
            <a:ext cx="11274552" cy="0"/>
          </a:xfrm>
          <a:prstGeom prst="line">
            <a:avLst/>
          </a:prstGeom>
          <a:noFill/>
          <a:ln w="9525">
            <a:solidFill>
              <a:srgbClr val="E5E7EB"/>
            </a:solidFill>
            <a:prstDash val="solid"/>
          </a:ln>
        </p:spPr>
      </p:sp>
      <p:sp>
        <p:nvSpPr>
          <p:cNvPr id="8" name="Text 6"/>
          <p:cNvSpPr/>
          <p:nvPr/>
        </p:nvSpPr>
        <p:spPr>
          <a:xfrm>
            <a:off x="457200" y="2553005"/>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443277"/>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Copilot Credits cost per task</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redresscompliance.com/copilot-credits-cost-per-task</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task tiers, the modelling method, and why the heavy tier decides the budget.</a:t>
            </a:r>
            <a:endParaRPr lang="en-US" sz="1550" dirty="0"/>
          </a:p>
        </p:txBody>
      </p:sp>
      <p:sp>
        <p:nvSpPr>
          <p:cNvPr id="10" name="Shape 8"/>
          <p:cNvSpPr/>
          <p:nvPr/>
        </p:nvSpPr>
        <p:spPr>
          <a:xfrm>
            <a:off x="457200" y="3423514"/>
            <a:ext cx="11274552" cy="0"/>
          </a:xfrm>
          <a:prstGeom prst="line">
            <a:avLst/>
          </a:prstGeom>
          <a:noFill/>
          <a:ln w="9525">
            <a:solidFill>
              <a:srgbClr val="E5E7EB"/>
            </a:solidFill>
            <a:prstDash val="solid"/>
          </a:ln>
        </p:spPr>
      </p:sp>
      <p:sp>
        <p:nvSpPr>
          <p:cNvPr id="11" name="Text 9"/>
          <p:cNvSpPr/>
          <p:nvPr/>
        </p:nvSpPr>
        <p:spPr>
          <a:xfrm>
            <a:off x="457200" y="353324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423514"/>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Copilot Credits and the Azure commitment</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redresscompliance.com/copilot-credits-macc-azure-commitment</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How credit spend interacts with your Azure commitment, which is session 21.</a:t>
            </a:r>
            <a:endParaRPr lang="en-US" sz="1550" dirty="0"/>
          </a:p>
        </p:txBody>
      </p:sp>
      <p:sp>
        <p:nvSpPr>
          <p:cNvPr id="13" name="Shape 11"/>
          <p:cNvSpPr/>
          <p:nvPr/>
        </p:nvSpPr>
        <p:spPr>
          <a:xfrm>
            <a:off x="457200" y="4403750"/>
            <a:ext cx="11274552" cy="0"/>
          </a:xfrm>
          <a:prstGeom prst="line">
            <a:avLst/>
          </a:prstGeom>
          <a:noFill/>
          <a:ln w="9525">
            <a:solidFill>
              <a:srgbClr val="E5E7EB"/>
            </a:solidFill>
            <a:prstDash val="solid"/>
          </a:ln>
        </p:spPr>
      </p:sp>
      <p:sp>
        <p:nvSpPr>
          <p:cNvPr id="14" name="Text 12"/>
          <p:cNvSpPr/>
          <p:nvPr/>
        </p:nvSpPr>
        <p:spPr>
          <a:xfrm>
            <a:off x="457200" y="451347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403750"/>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Copilot Credits governance at the EA</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redresscompliance.com/copilot-credits-ea-negotiation-governance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contract terms that make the metered layer manageable.</a:t>
            </a:r>
            <a:endParaRPr lang="en-US" sz="1550" dirty="0"/>
          </a:p>
        </p:txBody>
      </p:sp>
      <p:sp>
        <p:nvSpPr>
          <p:cNvPr id="16" name="Shape 14"/>
          <p:cNvSpPr/>
          <p:nvPr/>
        </p:nvSpPr>
        <p:spPr>
          <a:xfrm>
            <a:off x="457200" y="5383987"/>
            <a:ext cx="11274552" cy="0"/>
          </a:xfrm>
          <a:prstGeom prst="line">
            <a:avLst/>
          </a:prstGeom>
          <a:noFill/>
          <a:ln w="9525">
            <a:solidFill>
              <a:srgbClr val="E5E7EB"/>
            </a:solidFill>
            <a:prstDash val="solid"/>
          </a:ln>
        </p:spPr>
      </p:sp>
      <p:sp>
        <p:nvSpPr>
          <p:cNvPr id="17" name="Text 15"/>
          <p:cNvSpPr/>
          <p:nvPr/>
        </p:nvSpPr>
        <p:spPr>
          <a:xfrm>
            <a:off x="457200" y="5493715"/>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5383987"/>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Capping the AI consumption overage cliff</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redresscompliance.com/ai-consumption-overage-cliff-how-to-cap-it</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controls that stop a metered line becoming an incident.</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17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17 / 17</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WELCOME AND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things you will walk away with</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Two layers.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per seat subscription you priced last session, and a metered layer beside it where agentic work bills by consumption. A seat only budget covers one of them.</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three routes.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Pay as you go at one cent per credit, Capacity Packs at 25,000 credits for 200 dollars per tenant per month, and a Pre-Purchase Plan discounted 5 to 20 percent.</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What a task costs.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Light tasks run 70 to 200 credits, medium 400 to 600, heavy over 1,500. That is roughly 70 cents to over 15 dollars, and the spread is more than seven to one.</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Where forecasts break.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Models that used the heavy midpoint rather than the high end understated the budget by 20 to 40 percent, and heavy tasks dominate the total.</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How to size a commit.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Run pay as you go for a quarter or two first, then size to the floor of your proven range, because overage simply bills at pay as you go and undersizing is the safer error.</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17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17</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TWO LAYERS, ONE BILL</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subscription buys access. The meter buys work</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These behave differently, they are forecast differently, and they fail differently.</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per seat layer</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Predictable, negotiable, and bounded by headcount. You know the worst case on the day you sign, because the worst case is everybody. This is the layer procurement is built to handle and it is the one everybody budgets.</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metered layer</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Agentic work billed by consumption, pooled at the tenant, denominated in credits at one cent each. There is no headcount ceiling. A single scheduled agent can consume more than a department of people, which is not an intuition seat based licensing prepares anybody for.</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Why the difference matters</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Seat spending is a decision made once a year. Consumption spending is thousands of small decisions made by people and by software, every day, none of which feel like purchasing at the moment they happen.</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That third point is the governance problem in one line. Nobody in your organisation experiences running an agent as spending money, which is exactly why the controls have to be structural rather than cultural.</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17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17</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THREE WAYS TO BUY CREDITS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Same credit, three risk positions</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545867"/>
                <a:gridCol w="4546190"/>
                <a:gridCol w="4182495"/>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ROUTE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HOW IT WORKS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WHO CARRIES THE RISK</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Pay as you go</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One cent per credit, billed monthly in arrears for exactly what you consumed. No up front purchase, no expiry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Microsoft. They are paid only for real usage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Capacity Packs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25,000 credits for 200 dollars per tenant per month, bought in the admin centre. Credits reset monthly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Shared. Suits steady predictable volume you want as a fixed line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Pre-Purchase Plan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An annual pool bought up front at a 5 to 20 percent discount. Unused credits expire at term end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You. The discount is paid for with lockup</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Overage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Bills at pay as you go rates whatever route you chose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Microsoft, which is why undersizing is the safer error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Azure interaction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Pay as you go decrements your Azure commitment and meters spend for attribution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Useful: it makes departmental chargeback possible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decision looks like three options and is really binary: stay flexible, or commit up front for a discount that tops out at 20 percent and expires. For most buyers at most volumes, flexibility wins, and the exceptions are worth identifying rather than assuming.</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17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17</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are offered a 20 percent discount on an annual credit pool sized to the vendor's forecast. What is the risk?</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None, 20 percent is the maximum discount available</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Forecast based pools expired with 10 to 30 percent unused in the renewals we worked, which wipes out the headline discount and then some</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risk is that you exceed the pool</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risk is only that credits might get cheaper later</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Compare the discount you gain against the share of the pool that typically expires.</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17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17</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20 percent discount does not survive 30 percent expiry</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None, 20 percent is the maximum discount available</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Forecast based pools expired with 10 to 30 percent unused in the renewals we worked, which wipes out the headline discount and then some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risk is that you exceed the pool</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risk is only that credits might get cheaper later</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Put the two numbers beside each other and the arithmetic is not close. The discount tops out at 20 percent, and forecast sized pools expired with 10 to 30 percent unused across the commitment renewals behind this course, so at the upper end of that range you have paid a premium for the privilege of committing early. C is the risk everybody worries about and it is the wrong one, because overage simply bills at pay as you go rates: exceeding the pool costs you the standard price and nothing more. That asymmetry is the whole lesson. Undershooting a pool is cheap and overshooting it is expensive, so when you are uncertain, commit low. A treats the maximum available discount as though it were free. D is a real but minor consideration next to a third of the pool evaporating at term end.</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17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17</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WHAT A TASK ACTUALLY COSTS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things about the meter that decide your budget</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It bills by difficulty.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Credits are charged by how hard a task is, not by what you sent. That feels unpredictable and it is straightforward to model once you accept that the unit is the task.</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published ranges.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Light tasks 70 to 200 credits, medium 400 to 600, heavy over 1,500. At one cent per credit that is roughly 70 cents to over 15 dollars per task.</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heavy tier decides everything.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spread is more than seven to one, so a small number of heavy analyses by power users drove the majority of total credit spend in the deployments we modelled.</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Model the high end, not the midpoint.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Models that used the heavy midpoint understated the budget by 20 to 40 percent. If you take one modelling rule from this session, take that one.</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API calls are a separate line.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Work IQ API calls bill as their own per agent line beside the task credits, and a forecast that omits them is a forecast of part of the meter.</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17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17</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forecast assumes the average task. Actual usage is 80 percent light tasks and 5 percent heavy. Is the average safe?</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Yes, 5 percent heavy is a small share of activity</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 because the spread is more than seven to one, so that 5 percent can dominate the total, and the budget is decided by the heavy tier rather than by the typical task</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Yes, provided the average is calculated correctly</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 but the effect is small enough to absorb</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Multiply the share of tasks by the credits each tier consumes before you answer.</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17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17</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Five percent of the tasks, most of the money</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Yes, 5 percent heavy is a small share of activity</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No, because the spread is more than seven to one, so that 5 percent can dominate the total, and the budget is decided by the heavy tier rather than by the typical task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Yes, provided the average is calculated correctly</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 but the effect is small enough to absorb</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Do the multiplication. A heavy task at 1,500 credits or more against a light task at 70 to 200 is a ratio well beyond seven to one, so a small population of heavy analyses can carry more total credit than the large population of light ones. In the deployments modelled for this course, exactly that happened: a small number of heavy analyses by power users drove the majority of total spend. A and C both treat frequency as though it were cost, which is the same error as the average in session 15 arriving in a new place, and it is the reason a task count tells you almost nothing about a bill. D is directionally right and quantitatively wrong: understating the heavy tier moved budgets by 20 to 40 percent, which is not an absorbable variance on a line that has no headcount ceiling.</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17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17</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2026-08-14T11:30:55Z</dcterms:created>
  <dcterms:modified xsi:type="dcterms:W3CDTF">2026-08-14T11:30:55Z</dcterms:modified>
</cp:coreProperties>
</file>