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12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E3 versus E5, priced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 step up that pays only when something else gets switched off</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delta valued component by component</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retirement test, and the break even it produces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11: the plan map and the persona mix</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step ups, add ons, and buying E5 piecemeal</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MIXED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rules that keep a mixed model working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Mixed estates fail through drift and administration, not through licensing logic.</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Segment by risk, and write the rule down</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Which roles hold E5 and why, in one paragraph, agreed with the security owner. Without a written rule the tier becomes a request queue, and every request is approved because refusing one is harder than paying for it.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Attach add ons rather than upgrading</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Where one control is needed and the suite is not, buy the component. This is the whole of next session, and the arithmetic changes with the number of components: past three or four, the suite usually wins.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 run the allocation every year</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People change roles and the risk map moves with them. An annual pass at true up keeps the mix honest and keeps E5 attached to the work rather than to the person who once did it.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administrative cost of a mixed estate is real and it is smaller than it feels. On a nine thousand seat estate the annual reallocation is a few days of work, against a saving that is measured in hundreds of thousands, which is a defensible trade in front of any finance committee.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BREAK EVEN, WORKED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seat, one calculation</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ARITHMETIC</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WORKED EXAMPLE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E5 net rate minus E3 net rate, per user per month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number to beat, at your rate rather than at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Tools retired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Sum the per seat cost of tools with a date and an owner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EDR plus email gateway plus a Power BI Pro seat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Partial credits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Value only the share genuinely replaced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Identity tooling replaced in part, so count the part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Compare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Retired total against the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Above the uplift, E5 pays. Below it, E5 is an addition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Attach the condition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Make the purchase conditional on the decommission plan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Signed retirement schedule as a condition of the order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Run this per persona rather than per estate, and the answer normally comes back mixed, which is the outcome the previous slide describes. The last row is the one that changes behaviour: conditionality is what converts an intention into a commitment on both sides.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told E5 is cheaper than buying its parts, so the whole estate should upgrade. Is that true?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bundles are always cheaper than components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for the seats that would genuinely buy those parts, because the bundle is cheaper than its parts only when you actually stop paying for the parts, and elsewhere it is an addition rather than a consolidation</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bundles are always more expensive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 the discount level offered</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claim is true as arithmetic and false as a conclusion. Work out where the two separate.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Cheaper than its parts, for the people who wanted the parts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bundles are always cheaper than components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Only for the seats that would genuinely buy those parts, because the bundle is cheaper than its parts only when you actually stop paying for the parts, and elsewhere it is an addition rather than a consolidation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bundles are always more expensive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on the discount level offered</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claim is arithmetically true and directionally misleading, which is what makes it effective. E5 does cost less than assembling its components separately, for a user who would have assembled them. For a user who would have bought none of them, the comparison is not bundle against parts, it is bundle against nothing, and against nothing the bundle is pure addition. In roughly 28 of 40 reviews, the customer bought E5 and never retired the point tools it replaced, so total cost rose rather than fell. A generalises a true statement past its conditions. C is the opposite prejudice and is equally unhelpful, because bundles genuinely are the right answer for the roles that use them. D matters at the margin and does not change the structure: a deeper discount on capability nobody uses is still spending. The buyer side move is to make the upgrade conditional on a signed decommission plan, seat by seat, so that the consolidation story has to become true in order to be paid for.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E5 DECISION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and a fortnight of work</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output is one page that finance, security, and IT can all sign.</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Build the usage evidence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Which accounts have used which E5 capability in ninety days, from your own admin centre. This produces the population that genuinely uses the delta, and it is the number that settles most of the argument before it starts.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Price the delta per persona</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Uplift against retired tool cost, per persona, with only the components that have an owner and a date. Expect the answer to come back mixed, with a clear E5 group, a clear E3 group, and a middle band where add ons win.</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Attach the condition and the date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Buy E5 for the population the evidence supports, with a signed decommission schedule attached, and diary the reallocation for the next true up. Without the diary entry, the mix drifts back within two years.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Sequence matters: schedule the decommission before the renewal rather than after it. A retirement plan signed while you still have a purchasing decision in your hands is a very different document from one requested afterwards.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12,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The productivity core is identical, so the entire E5 step up is a security, compliance, analytics, and voice purchase, and the business case belongs to the people who own those risks rather than to licensing.</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The step up pays only where tools are genuinely decommissioned, and where they were kept running alongside E5 total cost rose by 15 to 25 percent, so value only the components that have an owner, a date, and a budget line.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The answer is almost always mixed, with E5 on roughly 30 to 50 percent of seats, priced per persona and bought conditional on a signed decommission plan.</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Step ups, add ons, and buying E5 piecemeal. When the components beat the bundle, when they do not, and the arithmetic that decides it.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price your own delta</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the uplift.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net E5 rate minus your net E3 rate, per user per month. Your rate, from the price sheet you rebuilt in session 10, not list.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incumbents.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security, compliance, and analytics tool E5 could replace, with its annual cost and its contract end date.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the retirable.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one: is there an owner, a date, and acceptance from the team that uses it. Only those count. Carry the rest at zero.</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usage query.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accounts used an E5 only capability in the last ninety days. Compare that count with your E5 seat count.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one page.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Uplift, retirable value, usage population, and your recommended mix. Take it to the security owner before you take it to the account team.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E3 to E5 decision framework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redresscompliance.com/microsoft-365-e3-e5-decision-framework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delta, the break even test, and the staged path, in full.</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Maximising security and compliance with E5 add 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redresscompliance.com/cio-playbook-maximizing-security-compliance-with-microsoft-365-e5-add-ons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add on route for estates where the full suite is not justified.</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add ons and duplicate cost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redresscompliance.com/microsoft-365-add-ons-duplicate-cost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delta duplicates tools you already pay for.</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E3, E5, and F3 per persona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redresscompliance.com/microsoft-365-e3-vs-e5-vs-f3-choosing-the-right-sku-for-enterprise-users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allocation arithmetic that produced the mixed estate answer.</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Auditing your Microsoft licence usage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redresscompliance.com/auditing-your-microsoft-license-usage-a-step-by-step-guide-to-find-savings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to produce the usage evidence this session depends on.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the delta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productivity core is identical. Everything you pay the step up for sits in security, compliance, analytics, and voice, and that changes who owns the decision.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Component values.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Valuing each element of the delta against what it would cost you standalone, and against what you already license from somebody else.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retirement test.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E5 pays when you decommission the tools it replaces. Where tools were kept running alongside E5, total cost rose 15 to 25 percent.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mixed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E5 on 30 to 50 percent of seats beat a blanket upgrade in the reviews we ran. The mixed answer is usually the right one.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break even.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 seat calculation you can run this week, and the condition to attach to any E5 purchase so that the business case survives the term.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THE STEP UP ACTUALLY BUYS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Nobody upgrades to E5 for productivity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Start by being precise about what does not change, because it removes most of the noise.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Identical: the productivity core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Office applications, mailbox, Teams, SharePoint, OneDrive. Same in E3 and E5. If a business case for E5 mentions collaboration or productivity benefits, it is describing capability the estate already holds, and that part of the case can be struck out.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Added: security and identity</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Defender for Endpoint Plan 2, Defender for Office 365 Plan 2, Defender for Identity, and the advanced identity protection layer. This is the largest part of the delta by value and the part most likely to duplicate an incumbent tool.</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Added: compliance, analytics, voice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advanced Purview capabilities covering eDiscovery, insider risk, and information protection, plus Power BI Pro and the advanced calling features. Three separate value pools that different parts of the business care about, which is why the case is often argued badly.</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framing that keeps this honest: E5 is a security and compliance purchase, so the business case belongs to the security and compliance owners, priced by procurement. When licensing owns the case alone, it becomes an argument about bundle value rather than about protection delivered.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VALUING THE DELTA COMPONENT BY COMPONENT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element is worth to this estate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91409"/>
                <a:gridCol w="4000647"/>
                <a:gridCol w="418249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COMPONENT IN THE DELTA</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CAN REPLACE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TO VALUE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Defender for Endpoint P2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third party EDR platform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seat cost of the incumbent, counted only if it is decommissioned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Defender for Office 365 P2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email security gateway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gateway subscription, again only on decommission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Defender for Identity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Identity threat detection tooling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Often partial overlap, so value the portion actually replaced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Purview advanced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eDiscovery or DLP product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Licence plus the internal effort the tool consumes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Power BI Pro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Standalone Power BI Pro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Direct and easy: the standalone rate for the seats that need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Teams Phone and calling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separate telephony platform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Only where the migration is actually planned and resourced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Power BI Pro is the honest one on this list, because it is a clean substitution with a published standalone price. The Defender rows are where business cases inflate, because replacement is assumed at the point of purchase and decided, if at all, some time later.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E5 business case values the full security stack at the incumbent tools' cost, but no decommission dates exist. What is the case worth?</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full stated value, the capability is delivered on day one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Very little, because value from replacement only exists when the incumbent contract stops being paid, so without dates the case is an assumption rather than a saving</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Half, as a reasonable planning allowance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full value minus the migration effort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actually stops the cash going out of the door, and when.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Capability arrives on day one. Savings arrive on cancellation day</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full stated value, the capability is delivered on day one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Very little, because value from replacement only exists when the incumbent contract stops being paid, so without dates the case is an assumption rather than a saving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Half, as a reasonable planning allowance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full value minus the migration effort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central mistake in the E5 debate and it is worth stating plainly. Capability arrives when the licence is assigned. Savings arrive when somebody cancels a contract, and those are two different dates that are frequently years apart and sometimes never converge. Across roughly 40 to 50 Microsoft 365 plan reviews, the E5 business case lived or died on tool retirement: it paid where two to four point tools were genuinely decommissioned, and where tools were kept running alongside E5 the total cost rose by 15 to 25 percent. A is the version presented in most proposals. D is closer to serious, because it at least accounts for migration effort, but it still assumes a retirement that has no owner and no date. C is a planning allowance dressed as analysis, and a fifty percent haircut on a number nobody has verified is still a number nobody has verified. The correct treatment is to value only the components with a named owner, a contract end date, and a decommission plan, and to carry the rest at zero until they have one.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RETIREMENT TEST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conditions before a replacement counts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named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person, not a team, accountable for switching the incumbent off. Retirements without an owner do not happen, and everybody involved already knows this.</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contract end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the incumbent can actually be cancelled without penalty. An auto renewing tool with eighteen months to run does not release cash next year regardless of what you deploy.</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deployment date that precedes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Microsoft capability has to be live and trusted before the incumbent goes. Sequencing failures here are what turn a consolidation into a period of paying twice.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Acceptance from the people who rely on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security team has to agree the replacement is adequate for their use, in writing. A licensing led swap that the operators do not accept will quietly be reversed.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line in the budget.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saving removed from next year's forecast for the incumbent tool. A saving that stays in somebody's budget was never realised, it was only announced.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Security wants E5 estate wide. Finance wants the cheapest option. Your data says 3,000 of 9,000 seats use the delta. What do you propose?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E5 estate wide, security concerns take precedence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E3 estate wide, finance sets the budget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mixed estate with E5 on the roles that use the delta and targeted add ons elsewhere, which is what beat the blanket upgrade in most reviews we ran</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Defer the decision to the next renewal</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Both stated positions are answers to a question that the data has already reframed.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mixed estate is not a compromise, it is the correct answer</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E5 estate wide, security concerns take precedence</a:t>
            </a:r>
            <a:endParaRPr lang="en-US" sz="1650" dirty="0"/>
          </a:p>
        </p:txBody>
      </p:sp>
      <p:sp>
        <p:nvSpPr>
          <p:cNvPr id="8" name="Shape 6"/>
          <p:cNvSpPr/>
          <p:nvPr/>
        </p:nvSpPr>
        <p:spPr>
          <a:xfrm>
            <a:off x="457200" y="2407158"/>
            <a:ext cx="11274552" cy="852678"/>
          </a:xfrm>
          <a:prstGeom prst="rect">
            <a:avLst/>
          </a:prstGeom>
          <a:solidFill>
            <a:srgbClr val="FAFAF9"/>
          </a:solidFill>
          <a:ln w="12700">
            <a:solidFill>
              <a:srgbClr val="E5E7EB"/>
            </a:solidFill>
            <a:prstDash val="solid"/>
          </a:ln>
        </p:spPr>
      </p:sp>
      <p:sp>
        <p:nvSpPr>
          <p:cNvPr id="9" name="Shape 7"/>
          <p:cNvSpPr/>
          <p:nvPr/>
        </p:nvSpPr>
        <p:spPr>
          <a:xfrm>
            <a:off x="621792" y="2614041"/>
            <a:ext cx="438912" cy="438912"/>
          </a:xfrm>
          <a:prstGeom prst="rect">
            <a:avLst/>
          </a:prstGeom>
          <a:solidFill>
            <a:srgbClr val="1B2A4A"/>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E3 estate wide, finance sets the budget</a:t>
            </a:r>
            <a:endParaRPr lang="en-US" sz="1650" dirty="0"/>
          </a:p>
        </p:txBody>
      </p:sp>
      <p:sp>
        <p:nvSpPr>
          <p:cNvPr id="12" name="Shape 10"/>
          <p:cNvSpPr/>
          <p:nvPr/>
        </p:nvSpPr>
        <p:spPr>
          <a:xfrm>
            <a:off x="457200" y="3351276"/>
            <a:ext cx="11274552" cy="852678"/>
          </a:xfrm>
          <a:prstGeom prst="rect">
            <a:avLst/>
          </a:prstGeom>
          <a:solidFill>
            <a:srgbClr val="EAF3EC"/>
          </a:solidFill>
          <a:ln w="19050">
            <a:solidFill>
              <a:srgbClr val="2E7D46"/>
            </a:solidFill>
            <a:prstDash val="solid"/>
          </a:ln>
        </p:spPr>
      </p:sp>
      <p:sp>
        <p:nvSpPr>
          <p:cNvPr id="13" name="Shape 11"/>
          <p:cNvSpPr/>
          <p:nvPr/>
        </p:nvSpPr>
        <p:spPr>
          <a:xfrm>
            <a:off x="621792" y="3558159"/>
            <a:ext cx="438912" cy="438912"/>
          </a:xfrm>
          <a:prstGeom prst="rect">
            <a:avLst/>
          </a:prstGeom>
          <a:solidFill>
            <a:srgbClr val="2E7D46"/>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mixed estate with E5 on the roles that use the delta and targeted add ons elsewhere, which is what beat the blanket upgrade in most reviews we ran   ✓</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Defer the decision to the next renewal</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mixed model with E5 on roughly 30 to 50 percent of seats beat a blanket upgrade in the reviews behind this course, and the reason is structural rather than tactical: risk is not evenly distributed across an estate, so a uniform control level is either too much for most people or too little for some. Segment by risk, put E5 on the roles that justify the delta, and attach standalone Defender or compliance components where a specific control is needed without the whole suite. A buys advanced protection for thousands of people who will never trigger it. B ignores a real risk concentration in order to hit a budget line, which is the sort of saving that becomes very expensive once. D is the worst of the four, because deferring inside a three year agreement means committing to the current mix for the term, and the decision you postponed gets made by default. One caution on the mixed route: check the mixed model against the Microsoft Product Terms, because some E5 features carry prerequisites that a partial deployment can miss.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2026-08-14T01:52:28Z</dcterms:created>
  <dcterms:modified xsi:type="dcterms:W3CDTF">2026-08-14T01:52:28Z</dcterms:modified>
</cp:coreProperties>
</file>