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11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Microsoft 365 map</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Five plan families, one estate, and a mix that moves the bill more than any discount will</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What each tier includes and who it is for</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Why the mix outranks the rate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2: how the EA prices what you buy</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E3 against E5, priced component by component</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11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UPGRADE PATHS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Which moves are easy, and which are one way in practice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map is not symmetrical. Going up is a purchase. Coming down is a negotiation.</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Up is easy, and priced two ways</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 move up a tier can be bought as a step up SKU against the existing licence or as a fresh licence at the new tier, and the two price differently. Ask for both on the quote. Upward moves are frictionless by design, which is a fact about the commercial model rather than about your requirements.</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Down needs a right, agreed in advance</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Reducing tier or count mid term is governed by your agreement, not by your intentions. A step down right negotiated at signature is what makes a mix correction possible later. Without it, the mix you commit to on day one is effectively the mix you carry for the term.</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Copilot prerequisite</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Copilot requires an E3 or E5 base, and frontline plans cannot carry it today. So a Copilot pilot among frontline staff silently implies a base plan upgrade first, and that jump is regularly discovered after the Copilot budget has been approved.</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That third card is the trap this course will return to in module 4. The Copilot number people budget is the add on. The number that actually lands includes every base plan move that Copilot eligibility forced, and on a frontline heavy estate the base plan move can be the larger of the two.</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11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THE MIX IS WORTH</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worked mix shift on 10,000 users</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909562"/>
                <a:gridCol w="4182495"/>
                <a:gridCol w="418249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PLAN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BEFORE, A HEAVY E5 DEFAULT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AFTER, MAPPED TO REAL PERSONAS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Microsoft 365 E5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6,000 seats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2,500 seats, the roles that use the security and compliance delta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Microsoft 365 E3</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3,500 seats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5,000 seats, the knowledge worker baseline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Microsoft 365 F3</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500 seats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2,500 seats, frontline and deskless roles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Effect on the list bill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baseline everyone is quoted from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Roughly 12 to 18 percent lower, before any discount is negotiated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On a USD 5M list bill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Nothing changes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 the order of USD 600K to 900K a year, held for the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the last two rows carefully. That reduction happens before the discount conversation and it survives it, because it is a change to what you are buying rather than to what you are paying for it. This is why the mix outranks the rate.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11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account team offers two extra discount points if you standardise the whole estate on E5. Your persona work says 2,500 of 10,000 need it. What is the position?</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two points across 10,000 seats is a large number</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Decline, because the mix change is worth 12 to 18 percent of the list bill and the discount offered is two points on a much bigger basket, so the offer is an expansion wearing a saving's clothing</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for three years and correct the mix at renewal</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Counter with three points</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Price both options in cash rather than in percentages before you answer.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discount on a bigger basket is not a saving</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two points across 10,000 seats is a large number</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Decline, because the mix change is worth 12 to 18 percent of the list bill and the discount offered is two points on a much bigger basket, so the offer is an expansion wearing a saving's clothing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for three years and correct the mix at renewal</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Counter with three points</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the standardisation offer, it arrives at most large renewals, and it is a good offer for the party making it. Price both sides in cash. Standardising 10,000 seats on E5 raises the basket substantially, and two points off a substantially larger number is arithmetically worse than the persona aligned mix at the existing rate. A fails because it compares a percentage against nothing. D is the same error with more effort attached, and it also concedes the shape of the deal while arguing about its size. C is the most seductive and the most costly, because it assumes a mid term correction that your agreement may not permit without a step down right, and because three years of the wrong mix is precisely the outcome the offer was designed to secure. The buyer side move is to bring the persona mapping to the meeting, price both options per seat, and let the two numbers sit beside each other in writing.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BUILDING THE MAP FOR YOUR ESTATE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steps to a defensible plan mix</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This is a data exercise, not a debate, and it is finished when it fits on one page.</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Export what is assigned</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Every account, the plan it holds, last activity, and the workloads it actually uses. From your own admin centre rather than from the vendor's proposal. This export is the foundation of every remaining session in this module and most of module 7.</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Two. Map personas to the data</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Four to six personas, defined by the work rather than by the department. Assign every account to one, and produce the count. The gap between that count and your current plan distribution is the size of the prize, in seats, before anyone prices it.</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Three. Price three scenarios</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Current mix, persona aligned mix, and the vendor's proposed mix, each at the same rate. Three totals on one page. That page is the negotiating position, and it is the only version of this argument that survives a room containing IT, security, and finance.</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Give this a fortnight of an analyst's time on a ten thousand seat estate. The output holds for the whole term, it is reusable at every true up, and it converts the plan mix from an opinion into a number that other people can check.</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11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11,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The stack answers three questions, desktop apps or not, how much security and compliance, and whether the person sits at a desk at all, and those three answers place almost every user in your estate without a feature matrix.</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List runs roughly seven to one from the frontline tier to E5, so allocating people to the right plan moves more money than any discount you are likely to negotiate.</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Map personas from your own assignment data and price three scenarios on one page, because a mix correction is a change to what you buy and therefore survives the discount conversation instead of being traded away inside it.</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E3 against E5, priced. The security, compliance, identity, and voice delta valued component by component against what you already own elsewhere, and the retirement test that decides whether the step up pays.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11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draw your own map</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the assignment export.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account, its plan, and last activity. If you cannot get it this week, find out who can and put a date on it.</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the plans.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many on each tier today. Most people are surprised by this number before any analysis begins.</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your personas.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to six, defined by the work. Write one sentence each so that somebody else could apply them to the same export and get the same answer.</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deskless.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Accounts on an enterprise tier with no desktop Office activity in ninety days. That single query usually finds 10 to 20 percent of an estate.</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two scenarios.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Current mix and persona aligned mix, at today's rates. One page, two totals, and the difference between them written at the bottom. That page is where the next renewal starts.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E3, E5, and F3: picking the right plan per persona</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redresscompliance.com/microsoft-365-e3-vs-e5-vs-f3-choosing-the-right-sku-for-enterprise-users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persona allocation arithmetic and the worked mix shift, in full.</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Selecting the right Microsoft 365 enterprise plan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redresscompliance.com/cio-playbook-selecting-the-right-microsoft-365-enterprise-plan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CIO level version of the decision, with the governance around it.</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Microsoft 365 F SKU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redresscompliance.com/microsoft-365-f-sku-licensing-guide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frontline tiers in detail, including where F1 and F3 diverge.</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365 Business against Enterprise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redresscompliance.com/microsoft-365-business-vs-enterprise-2026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300 seat cap and what it means for acquired subsidiaries.</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Microsoft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redresscompliance.com/microsoft-2025-2026-licensing-guide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plan stack sits inside the wider programme.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11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Five plan families and how they relate: E1, E3, E5, the frontline F tiers, and Business. Where each one starts and where each one stops.</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list spread.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Roughly seven to one from F3 to E5 at list, which is why the allocation decision outranks the discount decision on almost every estate.</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Personas over averages.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Most estates carry four to six recurring personas. Licensing to the average means overpaying for most of them and underserving the rest.</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upgrade paths.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moves are simple, which are one way in practice, and which quietly force a base plan change you did not budget for.</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the mix is worth.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persona aligned mix shift moves the annual list bill by roughly 12 to 18 percent on a large estate, and it holds for the whole term.</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SHAPE OF THE STACK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questions decide every plan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Ignore the feature matrices for a moment. Underneath, the stack answers three things.</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Does this person need the desktop apps</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This is the biggest single fork in the stack. E1 and the frontline tiers give web and mobile Office. E3 and above give the installed desktop applications. A large share of misallocation in real estates is people paying for desktop apps on machines that never run them.</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How much security and compliance</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E3 carries a baseline. E5 carries the advanced Defender, Purview, and identity layer. This is the delta that the whole of next session is about, and it is a security decision with a price attached rather than a licensing decision with a security story attached.</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Is this person at a desk at all</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frontline tiers exist for shift, retail, manufacturing, and field staff: shared devices, short sessions, small storage. Where the work genuinely looks like that, an enterprise tier is not a better licence, it is a more expensive one.</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Business plans sit slightly outside this frame: they are built for organisations under the 300 seat cap rather than for a persona within a large estate. If you are enterprise sized, they matter mostly at the edges, in acquired subsidiaries that arrive holding them.</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11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TIERS SIDE BY SIDE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each plan carries, and roughly what it lists at</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364019"/>
                <a:gridCol w="5091733"/>
                <a:gridCol w="3818800"/>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PLAN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CARRIES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LIST, PER USER PER MONTH</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Microsoft 365 F3</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Web and mobile Office, Teams, 2 GB OneDrive, basic security. Frontline and shared device work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Around USD 8</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Office 365 E1</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Web and mobile Office, full Teams and Exchange, no desktop apps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Below E3, above the F tiers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Microsoft 365 E3</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Full desktop Office, 1 TB OneDrive, Windows and mobility, baseline Defender and Purview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Around USD 36</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Microsoft 365 E5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Everything in E3 plus advanced Defender, advanced Purview, Power BI Pro, Teams Phone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Around USD 57</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Microsoft 365 Business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Enterprise style capability for organisations under the 300 seat cap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Between the F and E tiers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Microsoft 365 Copilot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AI add on. Requires an E3 or E5 base. Frontline F plans cannot carry it today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USD 30 as an add 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List prices anchor the negotiation without deciding it, and the ratio between them matters more than any single figure. Roughly seven to one from F3 to E5 means that moving a thousand people one tier is worth more than several points of discount across the whole estate.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11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warehouse operation of 2,000 shift workers shares tablets, never opens desktop Office, and needs Teams and a payslip portal. What should they hold?</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E3, because everyone in the company should hold the same plan for simplicity</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frontline F plan, which is built for shared device short session work, at roughly a fifth of the E3 rate, with the exceptions handled individually</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E5, because warehouses carry security risk</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E1, because they do not need desktop apps</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D is defensible and still not the best answer. Ask what the device and the session length imply.</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Match the plan to the work, then handle the exceptions by name</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E3, because everyone in the company should hold the same plan for simplicity</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frontline F plan, which is built for shared device short session work, at roughly a fifth of the E3 rate, with the exceptions handled individually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E5, because warehouses carry security risk</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E1, because they do not need desktop apps</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D deserves credit, because it identifies the right fork: these people do not need desktop applications. It is still the wrong plan, because the frontline tiers were designed for exactly this shape of work, shared devices and short sessions, and they price accordingly. At roughly USD 8 against roughly USD 36, two thousand people is a material annual difference on one decision. A is the simplicity argument, and simplicity is a genuine operational value that is regularly used to justify several hundred thousand a year, which is a poor exchange rate for administrative convenience. C confuses risk with plan tier: warehouse operations do carry risk, and the response is targeted controls on the accounts that hold sensitive access, not an estate wide upgrade. The discipline in this answer is the second half: handle the exceptions individually. A frontline population always contains supervisors and planners who genuinely need more, and naming those fifty people is the work that makes the other one thousand nine hundred and fifty defensible.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PERSONAS, NOT AVERAGES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six personas that recur in almost every estate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862584"/>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Knowledge worker.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Desktop Office, Teams, email, ordinary data. E3 is the baseline, and this is usually the largest group by a wide margin.</a:t>
            </a:r>
            <a:endParaRPr lang="en-US" sz="1600" dirty="0"/>
          </a:p>
        </p:txBody>
      </p:sp>
      <p:sp>
        <p:nvSpPr>
          <p:cNvPr id="6" name="Shape 4"/>
          <p:cNvSpPr/>
          <p:nvPr/>
        </p:nvSpPr>
        <p:spPr>
          <a:xfrm>
            <a:off x="457200" y="2051304"/>
            <a:ext cx="11274552" cy="0"/>
          </a:xfrm>
          <a:prstGeom prst="line">
            <a:avLst/>
          </a:prstGeom>
          <a:noFill/>
          <a:ln w="9525">
            <a:solidFill>
              <a:srgbClr val="E5E7EB"/>
            </a:solidFill>
            <a:prstDash val="solid"/>
          </a:ln>
        </p:spPr>
      </p:sp>
      <p:sp>
        <p:nvSpPr>
          <p:cNvPr id="7" name="Text 5"/>
          <p:cNvSpPr/>
          <p:nvPr/>
        </p:nvSpPr>
        <p:spPr>
          <a:xfrm>
            <a:off x="457200" y="216103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051304"/>
            <a:ext cx="10634472" cy="862584"/>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Security or compliance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Defender, Purview, eDiscovery, insider risk. E5 is genuinely the right answer here, and this group is smaller than the estate wide E5 population usually is.</a:t>
            </a:r>
            <a:endParaRPr lang="en-US" sz="1600" dirty="0"/>
          </a:p>
        </p:txBody>
      </p:sp>
      <p:sp>
        <p:nvSpPr>
          <p:cNvPr id="9" name="Shape 7"/>
          <p:cNvSpPr/>
          <p:nvPr/>
        </p:nvSpPr>
        <p:spPr>
          <a:xfrm>
            <a:off x="457200" y="2913888"/>
            <a:ext cx="11274552" cy="0"/>
          </a:xfrm>
          <a:prstGeom prst="line">
            <a:avLst/>
          </a:prstGeom>
          <a:noFill/>
          <a:ln w="9525">
            <a:solidFill>
              <a:srgbClr val="E5E7EB"/>
            </a:solidFill>
            <a:prstDash val="solid"/>
          </a:ln>
        </p:spPr>
      </p:sp>
      <p:sp>
        <p:nvSpPr>
          <p:cNvPr id="10" name="Text 8"/>
          <p:cNvSpPr/>
          <p:nvPr/>
        </p:nvSpPr>
        <p:spPr>
          <a:xfrm>
            <a:off x="457200" y="302361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913888"/>
            <a:ext cx="10634472" cy="862584"/>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Analyst.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Power BI Pro and advanced analytics. Either E5, or E3 with Power BI Pro attached, and the arithmetic between those two is a per persona calculation rather than a policy.</a:t>
            </a:r>
            <a:endParaRPr lang="en-US" sz="1600" dirty="0"/>
          </a:p>
        </p:txBody>
      </p:sp>
      <p:sp>
        <p:nvSpPr>
          <p:cNvPr id="12" name="Shape 10"/>
          <p:cNvSpPr/>
          <p:nvPr/>
        </p:nvSpPr>
        <p:spPr>
          <a:xfrm>
            <a:off x="457200" y="3776472"/>
            <a:ext cx="11274552" cy="0"/>
          </a:xfrm>
          <a:prstGeom prst="line">
            <a:avLst/>
          </a:prstGeom>
          <a:noFill/>
          <a:ln w="9525">
            <a:solidFill>
              <a:srgbClr val="E5E7EB"/>
            </a:solidFill>
            <a:prstDash val="solid"/>
          </a:ln>
        </p:spPr>
      </p:sp>
      <p:sp>
        <p:nvSpPr>
          <p:cNvPr id="13" name="Text 11"/>
          <p:cNvSpPr/>
          <p:nvPr/>
        </p:nvSpPr>
        <p:spPr>
          <a:xfrm>
            <a:off x="457200" y="388620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776472"/>
            <a:ext cx="10634472" cy="862584"/>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Voice user.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Teams Phone and a calling plan. Either E5, or E3 with Teams Phone added. The same arithmetic, and the answer depends on how many other E5 components that person would use.</a:t>
            </a:r>
            <a:endParaRPr lang="en-US" sz="1600" dirty="0"/>
          </a:p>
        </p:txBody>
      </p:sp>
      <p:sp>
        <p:nvSpPr>
          <p:cNvPr id="15" name="Shape 13"/>
          <p:cNvSpPr/>
          <p:nvPr/>
        </p:nvSpPr>
        <p:spPr>
          <a:xfrm>
            <a:off x="457200" y="4639056"/>
            <a:ext cx="11274552" cy="0"/>
          </a:xfrm>
          <a:prstGeom prst="line">
            <a:avLst/>
          </a:prstGeom>
          <a:noFill/>
          <a:ln w="9525">
            <a:solidFill>
              <a:srgbClr val="E5E7EB"/>
            </a:solidFill>
            <a:prstDash val="solid"/>
          </a:ln>
        </p:spPr>
      </p:sp>
      <p:sp>
        <p:nvSpPr>
          <p:cNvPr id="16" name="Text 14"/>
          <p:cNvSpPr/>
          <p:nvPr/>
        </p:nvSpPr>
        <p:spPr>
          <a:xfrm>
            <a:off x="457200" y="474878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639056"/>
            <a:ext cx="10634472" cy="862584"/>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Frontline worker.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Shift, retail, field, shared devices. F tier. Typically 10 to 20 percent of the seats sitting on E3 in estates that have never run this exercise.</a:t>
            </a:r>
            <a:endParaRPr lang="en-US" sz="1600" dirty="0"/>
          </a:p>
        </p:txBody>
      </p:sp>
      <p:sp>
        <p:nvSpPr>
          <p:cNvPr id="18" name="Shape 16"/>
          <p:cNvSpPr/>
          <p:nvPr/>
        </p:nvSpPr>
        <p:spPr>
          <a:xfrm>
            <a:off x="457200" y="5501640"/>
            <a:ext cx="11274552" cy="0"/>
          </a:xfrm>
          <a:prstGeom prst="line">
            <a:avLst/>
          </a:prstGeom>
          <a:noFill/>
          <a:ln w="9525">
            <a:solidFill>
              <a:srgbClr val="E5E7EB"/>
            </a:solidFill>
            <a:prstDash val="solid"/>
          </a:ln>
        </p:spPr>
      </p:sp>
      <p:sp>
        <p:nvSpPr>
          <p:cNvPr id="19" name="Text 17"/>
          <p:cNvSpPr/>
          <p:nvPr/>
        </p:nvSpPr>
        <p:spPr>
          <a:xfrm>
            <a:off x="457200" y="56113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6</a:t>
            </a:r>
            <a:endParaRPr lang="en-US" sz="1800" dirty="0"/>
          </a:p>
        </p:txBody>
      </p:sp>
      <p:sp>
        <p:nvSpPr>
          <p:cNvPr id="20" name="Text 18"/>
          <p:cNvSpPr/>
          <p:nvPr/>
        </p:nvSpPr>
        <p:spPr>
          <a:xfrm>
            <a:off x="1097280" y="5501640"/>
            <a:ext cx="10634472" cy="862584"/>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Deskless approver.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light reader who signs things and never opens desktop Office. F tier or E1, and the most consistently over licensed group in any organisation.</a:t>
            </a:r>
            <a:endParaRPr lang="en-US" sz="1600" dirty="0"/>
          </a:p>
        </p:txBody>
      </p:sp>
      <p:sp>
        <p:nvSpPr>
          <p:cNvPr id="21" name="Shape 19"/>
          <p:cNvSpPr/>
          <p:nvPr/>
        </p:nvSpPr>
        <p:spPr>
          <a:xfrm>
            <a:off x="457200" y="6473952"/>
            <a:ext cx="11274552" cy="0"/>
          </a:xfrm>
          <a:prstGeom prst="line">
            <a:avLst/>
          </a:prstGeom>
          <a:noFill/>
          <a:ln w="9525">
            <a:solidFill>
              <a:srgbClr val="E5E7EB"/>
            </a:solidFill>
            <a:prstDash val="solid"/>
          </a:ln>
        </p:spPr>
      </p:sp>
      <p:sp>
        <p:nvSpPr>
          <p:cNvPr id="22" name="Text 20"/>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11 of 40</a:t>
            </a:r>
            <a:endParaRPr lang="en-US" sz="850" dirty="0"/>
          </a:p>
        </p:txBody>
      </p:sp>
      <p:sp>
        <p:nvSpPr>
          <p:cNvPr id="23" name="Text 21"/>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propose moving 2,500 seats from E5 to E3. IT objects that this reduces the security posture. What is the right response?</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Withdraw the proposal, security objections end the conversation</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 which specific E5 security features those 2,500 accounts have used in the last 90 days, because between 25 and 45 percent of E5 seats typically use nothing beyond what E3 already carries, and the answer converts an opinion into a list</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Move them anyway, cost is procurement's decision</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Offer to move half as a compromise</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Notice that the objection is testable, and that the test is a report rather than an argument.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Testable objections get tested, not traded</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Withdraw the proposal, security objections end the conversation</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Ask which specific E5 security features those 2,500 accounts have used in the last 90 days, because between 25 and 45 percent of E5 seats typically use nothing beyond what E3 already carries, and the answer converts an opinion into a list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Move them anyway, cost is procurement's decision</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Offer to move half as a compromise</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objection is legitimate and it is also answerable, which makes it the best kind of objection to receive. Across the Microsoft 365 estates we have benchmarked, between 25 and 45 percent of E5 seats used no security or compliance capability beyond what E3 already carries. That is not an argument against E5. It is an argument for knowing which seats are which, and the admin centre can tell you. A treats a testable claim as a veto, which is how unexamined cost survives for a decade. C is worse in the other direction, because a licensing change that reduces real protection on real accounts is a bad outcome no matter what it saves, and procurement does not get to make that call alone. D is the compromise that satisfies nobody: half the saving, and the same unanswered question about which half was right. Run the report, produce the list, and let the list decide. This is also how procurement earns the right to be believed the next time.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2026-08-14T01:52:28Z</dcterms:created>
  <dcterms:modified xsi:type="dcterms:W3CDTF">2026-08-14T01:52:28Z</dcterms:modified>
</cp:coreProperties>
</file>