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1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How Microsoft buying actually works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vehicle decides more than the discount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agreements, the channels, and the money</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Why identical estates price differently</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The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8 modules, 30 minutes each</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EA, MCA, CSP, the E tiers, and Copilot</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1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2026 PRESSURE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changed under buyers, recently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structure held. The pricing environment moved, twice, and the levers did not move with it.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price waves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Microsoft lifted pricing twice inside 24 months, compounding roughly 11 to 19 percent against the prior cycle, and volume tier discounts on the enterprise products compressed through 2024 and 2025, adding another 4 to 9 percent.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MCA push</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Transition proposals benchmarked 8 to 17 percent above the equivalent EA renewal on like for like scope for most large estates. The MCA was the right answer on highly variable consumption; elsewhere the modernization story carried a premium.</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Preparation still pays</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Median final discounts landed 5 to 9 points above the account team's initially flagged band when the buyer arrived 180 days out with a credible alternative, and renewal advisory savings ran 12 to 28 percent across the benchmark set.</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those three together and the conclusion is uncomfortable but useful: the market got worse, the preparation premium got larger, and the buyers who lost the most were the ones who ran the renewal the same way they always had.</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HOW THIS COURSE WORKS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Forty sessions, eight modules</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1466608"/>
                <a:gridCol w="1558271"/>
                <a:gridCol w="824967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MODULE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SESSIONS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COVERS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1</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 to 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landscape: EA, MCA, CSP, and choosing the vehicle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6 to 10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EA mechanics: enrollments, true ups, metrics, Software Assurance, quotes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3</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11 to 15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Microsoft 365 tiers: E1, E3, E5, E7, and the mix model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4</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16 to 20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Copilot: the subscription, consumption, cowork, and the negotiation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21 to 25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rest of the estate: Azure, Windows, Dynamics, Power Platform, security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6</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26 to 30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renewal, end to 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7</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31 to 35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Compliance, governance, and FinOps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8</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36 to 40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Advanced situations and the capstone negotiation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session runs the same shape: the material, three knowledge checks with worked answers, an hour of homework that produces something usable, and five further reads. A module test follows every five sessions.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account team says the EA is being retired for your segment and offers an MCA transition at a headline discount above your current EA. What is the first thing to establish?</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discount percentage beats the current one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like for like total cost over the same horizon is genuinely lower, since benchmarked MCA transitions priced 8 to 17 percent above the equivalent EA renewal, and what price protection replaces the fixed term hold you are giving up</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 partner would transact it</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How quickly the migration can be completed</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 evergreen agreement has no expiry. What else has no expiry in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Compare totals over a horizon, and price what you are giving up</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discount percentage beats the current one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Whether the like for like total cost over the same horizon is genuinely lower, since benchmarked MCA transitions priced 8 to 17 percent above the equivalent EA renewal, and what price protection replaces the fixed term hold you are giving up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Which partner would transact it</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How quickly the migration can be completed</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 evergreen agreement has no expiry, which sounds like freedom and also means no fixed price hold: across the transitions Redress advised, buyers met 5 to 15 percent annual drift they had not modeled, and negotiated EA discount levels did not automatically carry forward. So the two questions are the total over a comparable horizon rather than the year one headline, and what protection you are writing to replace the one the term structure used to give you for free. A compares percentages across different structures, the error session 1 exists to kill. C and D are execution questions that matter after the decision, not before it. Session 3 does the MCA properly and session 37 does the migration mechanics.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BUYER'S DISCIPLINE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habits that run through all forty sessions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Everything else is detail hung on these.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Own your own numbers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Seats assigned versus active, tier by tier, from your own admin centre. The party with the better data sets the terms of the conversation, and it should not be the one selling to you.</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Negotiate structure before price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Vehicle, term, protections, and reduction rights first, discount last. Once price is agreed the deal is closed in the seller's mind and every clause afterwards is bought back at a premium.</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Start early enough to wait</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benchmark is clear: 180 days out with a credible alternative was worth 5 to 9 points. Time is the only leverage available to every buyer regardless of size.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Next session opens the Enterprise Agreement itself: the three year term, the enterprise wide commitment, the two product tiers with their separate discount frameworks, and the annual true up.</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1,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Three vehicles price the same estate differently, and the vehicle decides term, protection, and whether your count can ever fall, which routinely outweighs a few points of discount.</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Five inputs set the price, vehicle, mix, commitment, protection, and discount, in that order of impact, and the industry reports them in exactly the reverse order.</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The pricing environment got harder, two waves inside 24 months plus tier compression, while the preparation premium grew, so the buyer who starts 180 days out with their own data is the one who still does well.</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 the Enterprise Agreement. The three year term, enterprise wide commitment, the two product tiers, and the true up that decides what growth costs.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1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establish what you actually have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vehicle.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 MCA, CSP, or a mix. If it is a mix, write down which populations sit where and, honestly, whether anyone chose that.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dates.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Term end, anniversary, and any notice window. Put each in the calendar with an owner, at 12 months and 90 days.</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seats.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the admin centre: licenses assigned per tier against people who signed in during the last 30 days. This one table will reappear in most of the next 39 sessions.</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Locate the paper.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signed agreement, the enrollments, and the current price sheet. If nobody can produce them this week, that is finding number one.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the provenance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last negotiated this, when, and against what alternative? The answer tells you how much room is likely still on the table.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redresscompliance.com/microsoft-2025-2026-licensing-guide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whole landscape in reference form, updated for the current cycle.</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Enterprise Agreement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redresscompliance.com/microsoft-ea-comprehensive-pillar-2026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benchmark data behind this session's numbers.</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Customer Agreement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redresscompliance.com/microsoft-customer-agreement-mca-explained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evergreen agreement, and what buyers lost in transition.</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CSP versus EA, side by side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redresscompliance.com/microsoft-csp-vs-ea-comparison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break even analysis, dimension by dimension.</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cloud agreements and subscriptions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redresscompliance.com/microsoft-cloud-agreements-subscriptions-playbook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playbook that sits underneath module 1.</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is in the transaction: Microsoft, the partner, the licensing solution provider, and where each one's margin comes from.</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vehicles.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Enterprise Agreement, the Microsoft Customer Agreement, and CSP: three machines that price the same estate differently.</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price shape.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five inputs that actually set your number, and why the headline discount is the least useful of them.</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2026 pressure.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price waves in 24 months, tier compression, the EA retirement push, and what that means for your next renewal.</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course.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the 40 sessions are built, what the knowledge checks are for, and the discipline that runs through all of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BUYING MAP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Who is in the transaction, and who gets paid</a:t>
            </a:r>
            <a:endParaRPr lang="en-US" sz="27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49891"/>
                <a:gridCol w="4583151"/>
                <a:gridCol w="3941510"/>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PARTY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THEY DO</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THEIR MONEY COMES FROM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Microsoft field team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Owns the account, the renewal, and the quota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growth: new workloads, tier moves, Copilot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Licensing solution provider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Transacts the EA, handles the paperwork and true ups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margin inside the agreement's pricing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CSP partner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Resells subscriptions, bills you, provides first line support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Partner margin on the subscription, plus services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Microsoft deal desk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Approves discounts and non standard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directly; they guard the pricing floor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You</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Sign a three year enterprise wide commitment, or an evergreen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unless the terms were negotiated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Two facts to carry: the person in front of you rarely holds the discount authority, and every route to the same software carries someone's margin. Knowing whose margin you are looking at is the beginning of the negotiation.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THREE VEHICLES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machines, one estate, three prices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This is the decision the rest of module 1 makes properly. Here is the shape of it.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Enterprise Agreement</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Three year term, enterprise wide commitment, annual true ups billing growth at contracted rates, and per unit prices locked for the term. Strongest on price for a large stable base, and the vehicle with the least flexibility when the base shrinks.</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Microsoft Customer Agreement</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Evergreen, no fixed end date, in Enterprise, Online, and Partner forms. Microsoft's preferred direction, and the flexibility cuts both ways: nothing expires, and nothing is protected unless you engineered the protection yourself.</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CSP</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Bought through a partner who bills you and supports you. Monthly terms allow reductions, annual terms do not. Strongest for a smaller or volatile base, and the vehicle where the partner relationship is part of the product.</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In the comparisons Redress has run, the break even between CSP and EA sits near a stable base of about 2,400 users: above it the EA rate typically wins by 6 to 14 percent, below it CSP undercuts by 5 to 12 percent because you stop paying for idle committed seats.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Two companies license the identical Microsoft 365 estate: 3,000 seats, same tier mix, same country. One pays materially less per seat. What is the most likely explanation?</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One negotiated a better discount percentage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One bought through a different vehicle with a different term, commitment, and price protection structure, and the vehicle difference outweighs the discount difference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Microsoft charges different list prices by customer</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One is larger and gets automatic volume pricing</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did the two buyers each commit to, and for how long?</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vehicle sets the frame the discount fills</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One negotiated a better discount percentage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One bought through a different vehicle with a different term, commitment, and price protection structure, and the vehicle difference outweighs the discount difference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Microsoft charges different list prices by customer</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One is larger and gets automatic volume pricing</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Discount percentages are the visible variable and rarely the decisive one. The vehicle decides the term length, whether the per unit price is held for three years or drifts annually, whether the count can fall, and what happens at the anniversary, and those structural differences routinely swamp a few points of discount. A is real but secondary. C is wrong: list price is public and uniform, what differs is what you negotiated against it. D confuses size with structure, since size sets the tier you qualify for while the vehicle decides what that tier is worth over time. The lesson that opens this course: negotiate the frame before the number inside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SHAPES THE PRICE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inputs, in order of how much they move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vehicle and term.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 MCA, or CSP, and how long the price is held. Everything else operates inside this choice, which is why module 1 spends five sessions on it.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mix.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people sit on each tier. Moving 2,000 users from E5 to E3 changes more money than any discount conversation, and it is entirely inside your control.</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commitment.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promise: seats, Azure spend, Copilot quantities. Commitment buys discount and sells flexibility, and the exchange rate is negotiable.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protection.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Whether your rate survives the term, and what happens at renewal. In an evergreen agreement this exists only if you wrote it.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discount.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Last on the list deliberately. It is the number everyone reports upward and the one that moves least once the four above are settled.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1,800 seat company with seasonal contractors and flat growth is offered an EA at a 6 percent better per seat rate than its current CSP arrangement. What is the right analysis?</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Take the EA; a better per seat rate on the same software is strictly better</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Stay on CSP on principle; partners always beat direct</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Price the flexibility, not just the rate: below roughly 2,400 stable users the EA's committed seats often cost more than the rate saves, because seasonal peaks become permanent commitments for three years</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Split the estate randomly across both to hedge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happens to the contractor seats in month four of an EA, and what happens to them on monthly CSP?</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Below the break even, flexibility is worth more than the rate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Take the EA; a better per seat rate on the same software is strictly better</a:t>
            </a:r>
            <a:endParaRPr lang="en-US" sz="1650" dirty="0"/>
          </a:p>
        </p:txBody>
      </p:sp>
      <p:sp>
        <p:nvSpPr>
          <p:cNvPr id="8" name="Shape 6"/>
          <p:cNvSpPr/>
          <p:nvPr/>
        </p:nvSpPr>
        <p:spPr>
          <a:xfrm>
            <a:off x="457200" y="2407158"/>
            <a:ext cx="11274552" cy="852678"/>
          </a:xfrm>
          <a:prstGeom prst="rect">
            <a:avLst/>
          </a:prstGeom>
          <a:solidFill>
            <a:srgbClr val="FAFAF9"/>
          </a:solidFill>
          <a:ln w="12700">
            <a:solidFill>
              <a:srgbClr val="E5E7EB"/>
            </a:solidFill>
            <a:prstDash val="solid"/>
          </a:ln>
        </p:spPr>
      </p:sp>
      <p:sp>
        <p:nvSpPr>
          <p:cNvPr id="9" name="Shape 7"/>
          <p:cNvSpPr/>
          <p:nvPr/>
        </p:nvSpPr>
        <p:spPr>
          <a:xfrm>
            <a:off x="621792" y="2614041"/>
            <a:ext cx="438912" cy="438912"/>
          </a:xfrm>
          <a:prstGeom prst="rect">
            <a:avLst/>
          </a:prstGeom>
          <a:solidFill>
            <a:srgbClr val="1B2A4A"/>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Stay on CSP on principle; partners always beat direct</a:t>
            </a:r>
            <a:endParaRPr lang="en-US" sz="1650" dirty="0"/>
          </a:p>
        </p:txBody>
      </p:sp>
      <p:sp>
        <p:nvSpPr>
          <p:cNvPr id="12" name="Shape 10"/>
          <p:cNvSpPr/>
          <p:nvPr/>
        </p:nvSpPr>
        <p:spPr>
          <a:xfrm>
            <a:off x="457200" y="3351276"/>
            <a:ext cx="11274552" cy="852678"/>
          </a:xfrm>
          <a:prstGeom prst="rect">
            <a:avLst/>
          </a:prstGeom>
          <a:solidFill>
            <a:srgbClr val="EAF3EC"/>
          </a:solidFill>
          <a:ln w="19050">
            <a:solidFill>
              <a:srgbClr val="2E7D46"/>
            </a:solidFill>
            <a:prstDash val="solid"/>
          </a:ln>
        </p:spPr>
      </p:sp>
      <p:sp>
        <p:nvSpPr>
          <p:cNvPr id="13" name="Shape 11"/>
          <p:cNvSpPr/>
          <p:nvPr/>
        </p:nvSpPr>
        <p:spPr>
          <a:xfrm>
            <a:off x="621792" y="3558159"/>
            <a:ext cx="438912" cy="438912"/>
          </a:xfrm>
          <a:prstGeom prst="rect">
            <a:avLst/>
          </a:prstGeom>
          <a:solidFill>
            <a:srgbClr val="2E7D46"/>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Price the flexibility, not just the rate: below roughly 2,400 stable users the EA's committed seats often cost more than the rate saves, because seasonal peaks become permanent commitments for three years   ✓</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Split the estate randomly across both to hedge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EA's true up mechanism takes growth up at the anniversary and does not take it back down within the term, so a seasonal peak becomes three years of committed seats, while monthly CSP lets the count fall when the contractors leave. Across the comparisons Redress has run, buyers who compared on rate alone picked the wrong vehicle in close to half of cases, which is precisely this error. A treats a rate as the whole cost. B replaces analysis with loyalty, and above the break even the EA genuinely does win. D is not a portfolio strategy, though a deliberate split, stable base on one vehicle and volatile population on another, often is, and session 5 builds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2026-08-13T16:50:46Z</dcterms:created>
  <dcterms:modified xsi:type="dcterms:W3CDTF">2026-08-13T16:50:46Z</dcterms:modified>
</cp:coreProperties>
</file>