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Lst>
  <p:notesMasterIdLst>
    <p:notesMasterId r:id="rId21"/>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notesMaster" Target="notesMasters/notesMaster1.xml"/><Relationship Id="rId22" Type="http://schemas.openxmlformats.org/officeDocument/2006/relationships/presProps" Target="presProps.xml"/><Relationship Id="rId23" Type="http://schemas.openxmlformats.org/officeDocument/2006/relationships/viewProps" Target="viewProps.xml"/><Relationship Id="rId24" Type="http://schemas.openxmlformats.org/officeDocument/2006/relationships/theme" Target="theme/theme1.xml"/><Relationship Id="rId25"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77724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IBM LICENSING MASTERY  |  MODULE 2  –  SESSION 7 OF 20</a:t>
            </a:r>
            <a:endParaRPr lang="en-US" sz="1150" dirty="0"/>
          </a:p>
        </p:txBody>
      </p:sp>
      <p:sp>
        <p:nvSpPr>
          <p:cNvPr id="3" name="Text 1"/>
          <p:cNvSpPr/>
          <p:nvPr/>
        </p:nvSpPr>
        <p:spPr>
          <a:xfrm>
            <a:off x="457200" y="1143000"/>
            <a:ext cx="11274552" cy="1554480"/>
          </a:xfrm>
          <a:prstGeom prst="rect">
            <a:avLst/>
          </a:prstGeom>
          <a:noFill/>
          <a:ln/>
        </p:spPr>
        <p:txBody>
          <a:bodyPr wrap="square" lIns="0" tIns="0" rIns="0" bIns="0" rtlCol="0" anchor="ctr"/>
          <a:lstStyle/>
          <a:p>
            <a:pPr indent="0" marL="0">
              <a:buNone/>
            </a:pPr>
            <a:r>
              <a:rPr lang="en-US" sz="4700" b="1" dirty="0">
                <a:solidFill>
                  <a:srgbClr val="FFFFFF"/>
                </a:solidFill>
                <a:latin typeface="Segoe UI" pitchFamily="34" charset="0"/>
                <a:ea typeface="Segoe UI" pitchFamily="34" charset="-122"/>
                <a:cs typeface="Segoe UI" pitchFamily="34" charset="-120"/>
              </a:rPr>
              <a:t>Sub capacity licensing</a:t>
            </a:r>
            <a:endParaRPr lang="en-US" sz="4700" dirty="0"/>
          </a:p>
        </p:txBody>
      </p:sp>
      <p:sp>
        <p:nvSpPr>
          <p:cNvPr id="4" name="Shape 2"/>
          <p:cNvSpPr/>
          <p:nvPr/>
        </p:nvSpPr>
        <p:spPr>
          <a:xfrm>
            <a:off x="457200" y="2743200"/>
            <a:ext cx="1463040" cy="0"/>
          </a:xfrm>
          <a:prstGeom prst="line">
            <a:avLst/>
          </a:prstGeom>
          <a:noFill/>
          <a:ln w="31750">
            <a:solidFill>
              <a:srgbClr val="C9A227"/>
            </a:solidFill>
            <a:prstDash val="solid"/>
          </a:ln>
        </p:spPr>
      </p:sp>
      <p:sp>
        <p:nvSpPr>
          <p:cNvPr id="5" name="Text 3"/>
          <p:cNvSpPr/>
          <p:nvPr/>
        </p:nvSpPr>
        <p:spPr>
          <a:xfrm>
            <a:off x="457200" y="2926080"/>
            <a:ext cx="10058400" cy="731520"/>
          </a:xfrm>
          <a:prstGeom prst="rect">
            <a:avLst/>
          </a:prstGeom>
          <a:noFill/>
          <a:ln/>
        </p:spPr>
        <p:txBody>
          <a:bodyPr wrap="square" lIns="0" tIns="0" rIns="0" bIns="0" rtlCol="0" anchor="ctr"/>
          <a:lstStyle/>
          <a:p>
            <a:pPr indent="0" marL="0">
              <a:buNone/>
            </a:pPr>
            <a:r>
              <a:rPr lang="en-US" sz="1900" dirty="0">
                <a:solidFill>
                  <a:srgbClr val="E8D9A2"/>
                </a:solidFill>
                <a:latin typeface="Segoe UI" pitchFamily="34" charset="0"/>
                <a:ea typeface="Segoe UI" pitchFamily="34" charset="-122"/>
                <a:cs typeface="Segoe UI" pitchFamily="34" charset="-120"/>
              </a:rPr>
              <a:t>The eligibility rules, and the four obligations you take on in exchange for the smaller number</a:t>
            </a:r>
            <a:endParaRPr lang="en-US" sz="1900" dirty="0"/>
          </a:p>
        </p:txBody>
      </p:sp>
      <p:sp>
        <p:nvSpPr>
          <p:cNvPr id="6" name="Text 4"/>
          <p:cNvSpPr/>
          <p:nvPr/>
        </p:nvSpPr>
        <p:spPr>
          <a:xfrm>
            <a:off x="457200"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LAST SESSION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PVU licensing, and why full capacity is the default until you earn otherwise</a:t>
            </a:r>
            <a:endParaRPr lang="en-US" sz="1100" dirty="0"/>
          </a:p>
        </p:txBody>
      </p:sp>
      <p:sp>
        <p:nvSpPr>
          <p:cNvPr id="7" name="Text 5"/>
          <p:cNvSpPr/>
          <p:nvPr/>
        </p:nvSpPr>
        <p:spPr>
          <a:xfrm>
            <a:off x="6323076"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THIS SESSION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The largest discount IBM gives, and what it costs to keep. 24 minutes.</a:t>
            </a:r>
            <a:endParaRPr lang="en-US" sz="1100" dirty="0"/>
          </a:p>
        </p:txBody>
      </p:sp>
      <p:sp>
        <p:nvSpPr>
          <p:cNvPr id="8" name="Text 6"/>
          <p:cNvSpPr/>
          <p:nvPr/>
        </p:nvSpPr>
        <p:spPr>
          <a:xfrm>
            <a:off x="457200" y="5623560"/>
            <a:ext cx="7315200" cy="274320"/>
          </a:xfrm>
          <a:prstGeom prst="rect">
            <a:avLst/>
          </a:prstGeom>
          <a:noFill/>
          <a:ln/>
        </p:spPr>
        <p:txBody>
          <a:bodyPr wrap="square" lIns="0" tIns="0" rIns="0" bIns="0" rtlCol="0" anchor="ctr"/>
          <a:lstStyle/>
          <a:p>
            <a:pPr indent="0" marL="0">
              <a:buNone/>
            </a:pPr>
            <a:r>
              <a:rPr lang="en-US" sz="1200" dirty="0">
                <a:solidFill>
                  <a:srgbClr val="B8C5DA"/>
                </a:solidFill>
                <a:latin typeface="Segoe UI" pitchFamily="34" charset="0"/>
                <a:ea typeface="Segoe UI" pitchFamily="34" charset="-122"/>
                <a:cs typeface="Segoe UI" pitchFamily="34" charset="-120"/>
              </a:rPr>
              <a:t>24 minutes  |  redresscompliance.com</a:t>
            </a:r>
            <a:endParaRPr lang="en-US" sz="1200" dirty="0"/>
          </a:p>
        </p:txBody>
      </p:sp>
      <p:sp>
        <p:nvSpPr>
          <p:cNvPr id="9" name="Shape 7"/>
          <p:cNvSpPr/>
          <p:nvPr/>
        </p:nvSpPr>
        <p:spPr>
          <a:xfrm>
            <a:off x="457200" y="6473952"/>
            <a:ext cx="11274552" cy="0"/>
          </a:xfrm>
          <a:prstGeom prst="line">
            <a:avLst/>
          </a:prstGeom>
          <a:noFill/>
          <a:ln w="9525">
            <a:solidFill>
              <a:srgbClr val="22314F"/>
            </a:solidFill>
            <a:prstDash val="solid"/>
          </a:ln>
        </p:spPr>
      </p:sp>
      <p:sp>
        <p:nvSpPr>
          <p:cNvPr id="10" name="Text 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IBM Licensing Mastery  |  Session 7 of 20</a:t>
            </a:r>
            <a:endParaRPr lang="en-US" sz="850" dirty="0"/>
          </a:p>
        </p:txBody>
      </p:sp>
      <p:sp>
        <p:nvSpPr>
          <p:cNvPr id="11" name="Text 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 / 19</a:t>
            </a:r>
            <a:endParaRPr lang="en-US" sz="8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2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The prior period stays exposed, because the clock started at their first eligible deployment, not at the acquisition</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Clean, because the 90 day clock started when you acquired the estate</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The prior period stays exposed, because the clock started at their first eligible deployment, not at the acquisition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Clean, because the previous owner carries the liability</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Full capacity permanently, because the window was missed once</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Deploying the tool now is exactly the right move and it fixes everything from today forward, which is why answer D is too pessimistic. What it cannot do is prove a period nobody measured. Answer C is the assumption worth testing in every acquisition, because the exposure usually travels with the software rather than staying with the seller, and this is a diligence question rather than a licensing one.</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IBM Licensing Mastery  |  Session 7 of 20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10 / 19</a:t>
            </a:r>
            <a:endParaRPr lang="en-US" sz="8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KEPT CURRENT</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 obligation that decays quietly</a:t>
            </a:r>
            <a:endParaRPr lang="en-US" sz="2700" dirty="0"/>
          </a:p>
        </p:txBody>
      </p:sp>
      <p:sp>
        <p:nvSpPr>
          <p:cNvPr id="4" name="Shape 2"/>
          <p:cNvSpPr/>
          <p:nvPr/>
        </p:nvSpPr>
        <p:spPr>
          <a:xfrm>
            <a:off x="502920" y="1463040"/>
            <a:ext cx="137160" cy="137160"/>
          </a:xfrm>
          <a:prstGeom prst="rect">
            <a:avLst/>
          </a:prstGeom>
          <a:solidFill>
            <a:srgbClr val="C9A227"/>
          </a:solidFill>
          <a:ln/>
        </p:spPr>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Every new host needs an agent.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full capacity trap almost never comes from a missing tool. It comes from a new host added without the reporting agent, months after everybody declared the project finished.</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Shape 5"/>
          <p:cNvSpPr/>
          <p:nvPr/>
        </p:nvSpPr>
        <p:spPr>
          <a:xfrm>
            <a:off x="502920" y="2176272"/>
            <a:ext cx="137160" cy="137160"/>
          </a:xfrm>
          <a:prstGeom prst="rect">
            <a:avLst/>
          </a:prstGeom>
          <a:solidFill>
            <a:srgbClr val="C9A227"/>
          </a:solidFill>
          <a:ln/>
        </p:spPr>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Every unscanned host stands alone.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Coverage is not an average. A host outside the scan is a full capacity host for the products on it, whatever the other 400 hosts are doing.</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Shape 8"/>
          <p:cNvSpPr/>
          <p:nvPr/>
        </p:nvSpPr>
        <p:spPr>
          <a:xfrm>
            <a:off x="502920" y="2889504"/>
            <a:ext cx="137160" cy="137160"/>
          </a:xfrm>
          <a:prstGeom prst="rect">
            <a:avLst/>
          </a:prstGeom>
          <a:solidFill>
            <a:srgbClr val="C9A227"/>
          </a:solidFill>
          <a:ln/>
        </p:spPr>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Disaster recovery hosts count.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DR host running an eligible product needs the agent and the entitlement even when the workload is idle, and a failover onto an uncovered host is a finding waiting to be discovered.</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Shape 11"/>
          <p:cNvSpPr/>
          <p:nvPr/>
        </p:nvSpPr>
        <p:spPr>
          <a:xfrm>
            <a:off x="502920" y="3602736"/>
            <a:ext cx="137160" cy="137160"/>
          </a:xfrm>
          <a:prstGeom prst="rect">
            <a:avLst/>
          </a:prstGeom>
          <a:solidFill>
            <a:srgbClr val="C9A227"/>
          </a:solidFill>
          <a:ln/>
        </p:spPr>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Agents decay without anybody deciding.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Operating system patching breaks agents nobody monitors, and the reports keep generating from stale data, which looks like health right up until it is examined.</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Shape 14"/>
          <p:cNvSpPr/>
          <p:nvPr/>
        </p:nvSpPr>
        <p:spPr>
          <a:xfrm>
            <a:off x="502920" y="4315968"/>
            <a:ext cx="137160" cy="137160"/>
          </a:xfrm>
          <a:prstGeom prst="rect">
            <a:avLst/>
          </a:prstGeom>
          <a:solidFill>
            <a:srgbClr val="C9A227"/>
          </a:solidFill>
          <a:ln/>
        </p:spPr>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So hold a coverage number.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98 percent or better, with every gap treated as an incident rather than a backlog item, because drift on new hosts has gone uncaught for one to two quarters on most estates.</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IBM Licensing Mastery  |  Session 7 of 20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11 / 19</a:t>
            </a:r>
            <a:endParaRPr lang="en-US" sz="8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EXHIBIT</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Reporting and retention, which is what the audit reads</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Quarterly, at minimum.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report is what converts scan data into an auditable licence position, and the quarter is the contractual floor rather than a target.</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Two years of history, retained.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Generation without retention earns nothing. Reports had been generated but not retained on 2 estates in 5, which breaks the trail as thoroughly as never running the tool.</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Signed, by someone accountable.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An internal sign off each quarter by the IBM software owner is the cheapest single control against audit risk, and three signatures on a summary costs an hour a quarter.</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Watch the upgrade.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Tool upgrades are the moment most enterprises lose their historical reports, so the export and the archive happen before the upgrade, not after it.</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And keep them findable.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rolling two years where an audit response team can produce them within days, because a report you cannot locate in the window you are given is a report you do not have.</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IBM Licensing Mastery  |  Session 7 of 20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12 / 19</a:t>
            </a:r>
            <a:endParaRPr lang="en-US" sz="8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ALTERNATIVES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What substitutes for the tool, and what does not</a:t>
            </a:r>
            <a:endParaRPr lang="en-US" sz="2700" dirty="0"/>
          </a:p>
        </p:txBody>
      </p:sp>
      <p:sp>
        <p:nvSpPr>
          <p:cNvPr id="4" name="Shape 2"/>
          <p:cNvSpPr/>
          <p:nvPr/>
        </p:nvSpPr>
        <p:spPr>
          <a:xfrm>
            <a:off x="502920" y="1463040"/>
            <a:ext cx="137160" cy="137160"/>
          </a:xfrm>
          <a:prstGeom prst="rect">
            <a:avLst/>
          </a:prstGeom>
          <a:solidFill>
            <a:srgbClr val="C9A227"/>
          </a:solidFill>
          <a:ln/>
        </p:spPr>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Two accepted substitutes.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HCL BigFix Inventory and Flexera One with IBM Observability ITAM are accepted. A third party discovery tool you already own almost certainly is not.</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Shape 5"/>
          <p:cNvSpPr/>
          <p:nvPr/>
        </p:nvSpPr>
        <p:spPr>
          <a:xfrm>
            <a:off x="502920" y="2176272"/>
            <a:ext cx="137160" cy="137160"/>
          </a:xfrm>
          <a:prstGeom prst="rect">
            <a:avLst/>
          </a:prstGeom>
          <a:solidFill>
            <a:srgbClr val="C9A227"/>
          </a:solidFill>
          <a:ln/>
        </p:spPr>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 lighter path for smaller estates.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disconnected scanner variant is pre approved under 5,000 virtual machines or partitions, which covers a great many estates that assumed they needed the full deployment.</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Shape 8"/>
          <p:cNvSpPr/>
          <p:nvPr/>
        </p:nvSpPr>
        <p:spPr>
          <a:xfrm>
            <a:off x="502920" y="2889504"/>
            <a:ext cx="137160" cy="137160"/>
          </a:xfrm>
          <a:prstGeom prst="rect">
            <a:avLst/>
          </a:prstGeom>
          <a:solidFill>
            <a:srgbClr val="C9A227"/>
          </a:solidFill>
          <a:ln/>
        </p:spPr>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Containers report elsewhere.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Containerised IBM software uses the IBM License Service, with its own snapshot and retention duties, and moving workloads into containers does not escape the obligation, it adds a second one.</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Shape 11"/>
          <p:cNvSpPr/>
          <p:nvPr/>
        </p:nvSpPr>
        <p:spPr>
          <a:xfrm>
            <a:off x="502920" y="3602736"/>
            <a:ext cx="137160" cy="137160"/>
          </a:xfrm>
          <a:prstGeom prst="rect">
            <a:avLst/>
          </a:prstGeom>
          <a:solidFill>
            <a:srgbClr val="C9A227"/>
          </a:solidFill>
          <a:ln/>
        </p:spPr>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Manual counting has ended.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Manual sub capacity counting ended on 1 May 2023. Without an approved tool the position is full capacity, and a spreadsheet is not a defence.</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Shape 14"/>
          <p:cNvSpPr/>
          <p:nvPr/>
        </p:nvSpPr>
        <p:spPr>
          <a:xfrm>
            <a:off x="502920" y="4315968"/>
            <a:ext cx="137160" cy="137160"/>
          </a:xfrm>
          <a:prstGeom prst="rect">
            <a:avLst/>
          </a:prstGeom>
          <a:solidFill>
            <a:srgbClr val="C9A227"/>
          </a:solidFill>
          <a:ln/>
        </p:spPr>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And changing tools never changes obligations.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90 day window, the scan cadence and the quarterly signed report apply identically to every approved path, so the choice of tool is an operational preference rather than an escape.</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IBM Licensing Mastery  |  Session 7 of 20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13 / 19</a:t>
            </a:r>
            <a:endParaRPr lang="en-US" sz="8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3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An auditor challenges your sub capacity position. What decides the argument?</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 clear technical explanation of how your virtualisation caps the workload</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The retained quarterly reports covering the disputed period</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The current state of the tool at the time of the audit</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The commercial relationship and your spend history with IBM</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Which of these can be produced as evidence for a period that has already passed?</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IBM Licensing Mastery  |  Session 7 of 20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14 / 19</a:t>
            </a:r>
            <a:endParaRPr lang="en-US" sz="8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3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The retained quarterly reports covering the disputed period</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A clear technical explanation of how your virtualisation caps the workload</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The retained quarterly reports covering the disputed period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The current state of the tool at the time of the audit</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The commercial relationship and your spend history with IBM</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Sub capacity is granted as an exception you continuously earn, so IBM does not have to prove you owe full capacity. You have to prove you earned the discount, quarter by quarter, with reports you still possess. Answer A is the one people reach for and it never works, because nobody was ever saved from a full capacity finding by a good explanation. They were saved by eight quarterly reports in a folder.</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IBM Licensing Mastery  |  Session 7 of 20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15 / 19</a:t>
            </a:r>
            <a:endParaRPr lang="en-US" sz="8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OPERATING MODEL</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How estates that keep the discount actually run</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 named owner with a financial mandate.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Not just an operational one. The tool that belongs to nobody is installed by a project, inherited by no team, and discovered broken by an audit.</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agent in the gold image.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New hosts arrive covered rather than getting covered, which turns the hardest obligation into a build standard instead of a chase.</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 quarterly close, in the calendar.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Generate, review, sign, export, archive, on a date that exists before the quarter starts and with a name against it.</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Coverage monitored as an incident class.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host that stops reporting raises a ticket the same week, because the alternative is discovering it two audits later.</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And eligibility re checked annually.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Both lists change, estates change faster, and an hour a year against the published lists is the cheapest item in this entire course.</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IBM Licensing Mastery  |  Session 7 of 20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16 / 19</a:t>
            </a:r>
            <a:endParaRPr lang="en-US" sz="85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45720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SESSION 7  –  RECAP</a:t>
            </a:r>
            <a:endParaRPr lang="en-US" sz="1150" dirty="0"/>
          </a:p>
        </p:txBody>
      </p:sp>
      <p:sp>
        <p:nvSpPr>
          <p:cNvPr id="3" name="Text 1"/>
          <p:cNvSpPr/>
          <p:nvPr/>
        </p:nvSpPr>
        <p:spPr>
          <a:xfrm>
            <a:off x="457200" y="822960"/>
            <a:ext cx="11274552" cy="777240"/>
          </a:xfrm>
          <a:prstGeom prst="rect">
            <a:avLst/>
          </a:prstGeom>
          <a:noFill/>
          <a:ln/>
        </p:spPr>
        <p:txBody>
          <a:bodyPr wrap="square" lIns="0" tIns="0" rIns="0" bIns="0" rtlCol="0" anchor="ctr"/>
          <a:lstStyle/>
          <a:p>
            <a:pPr indent="0" marL="0">
              <a:buNone/>
            </a:pPr>
            <a:r>
              <a:rPr lang="en-US" sz="3600" b="1" dirty="0">
                <a:solidFill>
                  <a:srgbClr val="FFFFFF"/>
                </a:solidFill>
                <a:latin typeface="Segoe UI" pitchFamily="34" charset="0"/>
                <a:ea typeface="Segoe UI" pitchFamily="34" charset="-122"/>
                <a:cs typeface="Segoe UI" pitchFamily="34" charset="-120"/>
              </a:rPr>
              <a:t>Three sentences</a:t>
            </a:r>
            <a:endParaRPr lang="en-US" sz="3600" dirty="0"/>
          </a:p>
        </p:txBody>
      </p:sp>
      <p:sp>
        <p:nvSpPr>
          <p:cNvPr id="4" name="Shape 2"/>
          <p:cNvSpPr/>
          <p:nvPr/>
        </p:nvSpPr>
        <p:spPr>
          <a:xfrm>
            <a:off x="457200" y="1737360"/>
            <a:ext cx="1463040" cy="0"/>
          </a:xfrm>
          <a:prstGeom prst="line">
            <a:avLst/>
          </a:prstGeom>
          <a:noFill/>
          <a:ln w="31750">
            <a:solidFill>
              <a:srgbClr val="C9A227"/>
            </a:solidFill>
            <a:prstDash val="solid"/>
          </a:ln>
        </p:spPr>
      </p:sp>
      <p:sp>
        <p:nvSpPr>
          <p:cNvPr id="5" name="Text 3"/>
          <p:cNvSpPr/>
          <p:nvPr/>
        </p:nvSpPr>
        <p:spPr>
          <a:xfrm>
            <a:off x="457200" y="1965960"/>
            <a:ext cx="11274552" cy="2377440"/>
          </a:xfrm>
          <a:prstGeom prst="rect">
            <a:avLst/>
          </a:prstGeom>
          <a:noFill/>
          <a:ln/>
        </p:spPr>
        <p:txBody>
          <a:bodyPr wrap="square" lIns="0" tIns="0" rIns="0" bIns="0" rtlCol="0" anchor="t"/>
          <a:lstStyle/>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Sub capacity is four obligations rather than a setting: an eligible product on an eligible technology, the measurement tool live within 90 days of the first eligible deployment, kept current on every host including disaster recovery, and reported at least quarterly with two years of reports retained.</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The obligations behave as a chain rather than a checklist, so eligibility is only as strong as its weakest quarter, and the position cannot be rebuilt backward at audit time because installation fixes the future and not the past.</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The discount is worth 45 to 65 percent of the PVU count on virtualised hosts and the tool itself is free, which means what estates actually fail to pay is the discipline, and the discipline is an owner, a build standard and a date in the calendar.</a:t>
            </a:r>
            <a:endParaRPr lang="en-US" sz="1600" dirty="0"/>
          </a:p>
        </p:txBody>
      </p:sp>
      <p:sp>
        <p:nvSpPr>
          <p:cNvPr id="6" name="Text 4"/>
          <p:cNvSpPr/>
          <p:nvPr/>
        </p:nvSpPr>
        <p:spPr>
          <a:xfrm>
            <a:off x="457200" y="4526280"/>
            <a:ext cx="11274552" cy="914400"/>
          </a:xfrm>
          <a:prstGeom prst="rect">
            <a:avLst/>
          </a:prstGeom>
          <a:noFill/>
          <a:ln/>
        </p:spPr>
        <p:txBody>
          <a:bodyPr wrap="square" lIns="0" tIns="0" rIns="0" bIns="0" rtlCol="0" anchor="t"/>
          <a:lstStyle/>
          <a:p>
            <a:pPr indent="0" marL="0">
              <a:spcAft>
                <a:spcPts val="500"/>
              </a:spcAft>
              <a:buNone/>
            </a:pPr>
            <a:r>
              <a:rPr lang="en-US" sz="1100" b="1" spc="300" kern="0" dirty="0">
                <a:solidFill>
                  <a:srgbClr val="C9A227"/>
                </a:solidFill>
                <a:latin typeface="Segoe UI" pitchFamily="34" charset="0"/>
                <a:ea typeface="Segoe UI" pitchFamily="34" charset="-122"/>
                <a:cs typeface="Segoe UI" pitchFamily="34" charset="-120"/>
              </a:rPr>
              <a:t>UP NEXT</a:t>
            </a:r>
            <a:endParaRPr lang="en-US" sz="1100" dirty="0"/>
          </a:p>
          <a:p>
            <a:pPr indent="0" marL="0">
              <a:spcAft>
                <a:spcPts val="500"/>
              </a:spcAft>
              <a:buNone/>
            </a:pPr>
            <a:r>
              <a:rPr lang="en-US" sz="1500" dirty="0">
                <a:solidFill>
                  <a:srgbClr val="FFFFFF"/>
                </a:solidFill>
                <a:latin typeface="Segoe UI" pitchFamily="34" charset="0"/>
                <a:ea typeface="Segoe UI" pitchFamily="34" charset="-122"/>
                <a:cs typeface="Segoe UI" pitchFamily="34" charset="-120"/>
              </a:rPr>
              <a:t>ILMT itself: deployment, the scan cadence, the quarterly report, the two year retention, and the five failures that create findings.</a:t>
            </a:r>
            <a:endParaRPr lang="en-US" sz="1100" dirty="0"/>
          </a:p>
        </p:txBody>
      </p:sp>
      <p:sp>
        <p:nvSpPr>
          <p:cNvPr id="7" name="Shape 5"/>
          <p:cNvSpPr/>
          <p:nvPr/>
        </p:nvSpPr>
        <p:spPr>
          <a:xfrm>
            <a:off x="457200" y="6473952"/>
            <a:ext cx="11274552" cy="0"/>
          </a:xfrm>
          <a:prstGeom prst="line">
            <a:avLst/>
          </a:prstGeom>
          <a:noFill/>
          <a:ln w="9525">
            <a:solidFill>
              <a:srgbClr val="22314F"/>
            </a:solidFill>
            <a:prstDash val="solid"/>
          </a:ln>
        </p:spPr>
      </p:sp>
      <p:sp>
        <p:nvSpPr>
          <p:cNvPr id="8"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IBM Licensing Mastery  |  Session 7 of 20</a:t>
            </a:r>
            <a:endParaRPr lang="en-US" sz="850" dirty="0"/>
          </a:p>
        </p:txBody>
      </p:sp>
      <p:sp>
        <p:nvSpPr>
          <p:cNvPr id="9"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17 / 19</a:t>
            </a:r>
            <a:endParaRPr lang="en-US" sz="85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BEFORE SESSION 8</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Homework, about an hour</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Read the original wording.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Open the current Passport Advantage terms and read the four sub capacity obligations as written, because a summary is not the contract and this one is short.</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Find your report archive.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Ask for the last eight quarterly reports. Not the tool, the reports. How many arrive, and how long did it take somebody to find them?</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Check one host that is not there.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Compare the tool's host list against the hypervisor's. The difference is your coverage gap, and it is usually larger than the coverage number people quote.</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Check two products against the lists.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Pick two eligible looking products and confirm both the product and its virtualisation technology appear on the published lists today.</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And name the owner.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Who owns the tool, and do they have a financial mandate or only an operational one? If the answer is that it belongs to a project, that is your finding.</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IBM Licensing Mastery  |  Session 7 of 20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18 / 19</a:t>
            </a:r>
            <a:endParaRPr lang="en-US" sz="85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FURTHER READING</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Go deeper on today's themes</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Buyer side guides from Redress Compliance that expand on this session.</a:t>
            </a:r>
            <a:endParaRPr lang="en-US" sz="1350" dirty="0"/>
          </a:p>
        </p:txBody>
      </p:sp>
      <p:sp>
        <p:nvSpPr>
          <p:cNvPr id="5" name="Text 3"/>
          <p:cNvSpPr/>
          <p:nvPr/>
        </p:nvSpPr>
        <p:spPr>
          <a:xfrm>
            <a:off x="457200" y="157276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6" name="Text 4"/>
          <p:cNvSpPr/>
          <p:nvPr/>
        </p:nvSpPr>
        <p:spPr>
          <a:xfrm>
            <a:off x="1097280" y="146304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IBM sub capacity licensing and ILMT compliance</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redresscompliance.com/ibm-sub-capacity-licensing-ilmt-compliance</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four conditions set out as a chain, why full capacity is the default rather than a penalty, and what a broken quarter costs.</a:t>
            </a:r>
            <a:endParaRPr lang="en-US" sz="1550" dirty="0"/>
          </a:p>
        </p:txBody>
      </p:sp>
      <p:sp>
        <p:nvSpPr>
          <p:cNvPr id="7" name="Shape 5"/>
          <p:cNvSpPr/>
          <p:nvPr/>
        </p:nvSpPr>
        <p:spPr>
          <a:xfrm>
            <a:off x="457200" y="2331720"/>
            <a:ext cx="11274552" cy="0"/>
          </a:xfrm>
          <a:prstGeom prst="line">
            <a:avLst/>
          </a:prstGeom>
          <a:noFill/>
          <a:ln w="9525">
            <a:solidFill>
              <a:srgbClr val="E5E7EB"/>
            </a:solidFill>
            <a:prstDash val="solid"/>
          </a:ln>
        </p:spPr>
      </p:sp>
      <p:sp>
        <p:nvSpPr>
          <p:cNvPr id="8" name="Text 6"/>
          <p:cNvSpPr/>
          <p:nvPr/>
        </p:nvSpPr>
        <p:spPr>
          <a:xfrm>
            <a:off x="457200" y="2441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9" name="Text 7"/>
          <p:cNvSpPr/>
          <p:nvPr/>
        </p:nvSpPr>
        <p:spPr>
          <a:xfrm>
            <a:off x="1097280" y="233172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IBM PVU sub capacity licensing 2026</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redresscompliance.com/ibm-pvu-sub-capacity-licensing-2026</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Eligible technologies, the products that are full capacity only, and the measured saving on virtualised hosts.</a:t>
            </a:r>
            <a:endParaRPr lang="en-US" sz="1550" dirty="0"/>
          </a:p>
        </p:txBody>
      </p:sp>
      <p:sp>
        <p:nvSpPr>
          <p:cNvPr id="10" name="Shape 8"/>
          <p:cNvSpPr/>
          <p:nvPr/>
        </p:nvSpPr>
        <p:spPr>
          <a:xfrm>
            <a:off x="457200" y="3200400"/>
            <a:ext cx="11274552" cy="0"/>
          </a:xfrm>
          <a:prstGeom prst="line">
            <a:avLst/>
          </a:prstGeom>
          <a:noFill/>
          <a:ln w="9525">
            <a:solidFill>
              <a:srgbClr val="E5E7EB"/>
            </a:solidFill>
            <a:prstDash val="solid"/>
          </a:ln>
        </p:spPr>
      </p:sp>
      <p:sp>
        <p:nvSpPr>
          <p:cNvPr id="11" name="Text 9"/>
          <p:cNvSpPr/>
          <p:nvPr/>
        </p:nvSpPr>
        <p:spPr>
          <a:xfrm>
            <a:off x="457200" y="331012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2" name="Text 10"/>
          <p:cNvSpPr/>
          <p:nvPr/>
        </p:nvSpPr>
        <p:spPr>
          <a:xfrm>
            <a:off x="1097280" y="320040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The ILMT comprehensive pillar</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redresscompliance.com/ibm-ilmt-comprehensive-pillar</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tool end to end, including the retention question and why most failed audits are deployment failures rather than licensing decisions.</a:t>
            </a:r>
            <a:endParaRPr lang="en-US" sz="1550" dirty="0"/>
          </a:p>
        </p:txBody>
      </p:sp>
      <p:sp>
        <p:nvSpPr>
          <p:cNvPr id="13" name="Shape 11"/>
          <p:cNvSpPr/>
          <p:nvPr/>
        </p:nvSpPr>
        <p:spPr>
          <a:xfrm>
            <a:off x="457200" y="4069080"/>
            <a:ext cx="11274552" cy="0"/>
          </a:xfrm>
          <a:prstGeom prst="line">
            <a:avLst/>
          </a:prstGeom>
          <a:noFill/>
          <a:ln w="9525">
            <a:solidFill>
              <a:srgbClr val="E5E7EB"/>
            </a:solidFill>
            <a:prstDash val="solid"/>
          </a:ln>
        </p:spPr>
      </p:sp>
      <p:sp>
        <p:nvSpPr>
          <p:cNvPr id="14" name="Text 12"/>
          <p:cNvSpPr/>
          <p:nvPr/>
        </p:nvSpPr>
        <p:spPr>
          <a:xfrm>
            <a:off x="457200" y="417880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5" name="Text 13"/>
          <p:cNvSpPr/>
          <p:nvPr/>
        </p:nvSpPr>
        <p:spPr>
          <a:xfrm>
            <a:off x="1097280" y="406908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ILMT deploy and configure</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redresscompliance.com/ibm-ilmt-guide-deploy-configure</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seven rules of sub capacity entitlement, the five common audit findings, and the disaster recovery trap.</a:t>
            </a:r>
            <a:endParaRPr lang="en-US" sz="1550" dirty="0"/>
          </a:p>
        </p:txBody>
      </p:sp>
      <p:sp>
        <p:nvSpPr>
          <p:cNvPr id="16" name="Shape 14"/>
          <p:cNvSpPr/>
          <p:nvPr/>
        </p:nvSpPr>
        <p:spPr>
          <a:xfrm>
            <a:off x="457200" y="4937760"/>
            <a:ext cx="11274552" cy="0"/>
          </a:xfrm>
          <a:prstGeom prst="line">
            <a:avLst/>
          </a:prstGeom>
          <a:noFill/>
          <a:ln w="9525">
            <a:solidFill>
              <a:srgbClr val="E5E7EB"/>
            </a:solidFill>
            <a:prstDash val="solid"/>
          </a:ln>
        </p:spPr>
      </p:sp>
      <p:sp>
        <p:nvSpPr>
          <p:cNvPr id="17" name="Text 15"/>
          <p:cNvSpPr/>
          <p:nvPr/>
        </p:nvSpPr>
        <p:spPr>
          <a:xfrm>
            <a:off x="457200" y="504748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8" name="Text 16"/>
          <p:cNvSpPr/>
          <p:nvPr/>
        </p:nvSpPr>
        <p:spPr>
          <a:xfrm>
            <a:off x="1097280" y="493776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The IBM audit defence playbook</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redresscompliance.com/ibm-audit-defence-playbook</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What the evidence trail is worth in a settlement, and why remediation before the letter is priced so differently to remediation after it.</a:t>
            </a:r>
            <a:endParaRPr lang="en-US" sz="1550" dirty="0"/>
          </a:p>
        </p:txBody>
      </p:sp>
      <p:sp>
        <p:nvSpPr>
          <p:cNvPr id="19" name="Shape 17"/>
          <p:cNvSpPr/>
          <p:nvPr/>
        </p:nvSpPr>
        <p:spPr>
          <a:xfrm>
            <a:off x="457200" y="6473952"/>
            <a:ext cx="11274552" cy="0"/>
          </a:xfrm>
          <a:prstGeom prst="line">
            <a:avLst/>
          </a:prstGeom>
          <a:noFill/>
          <a:ln w="9525">
            <a:solidFill>
              <a:srgbClr val="E5E7EB"/>
            </a:solidFill>
            <a:prstDash val="solid"/>
          </a:ln>
        </p:spPr>
      </p:sp>
      <p:sp>
        <p:nvSpPr>
          <p:cNvPr id="20" name="Text 1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IBM Licensing Mastery  |  Session 7 of 20</a:t>
            </a:r>
            <a:endParaRPr lang="en-US" sz="850" dirty="0"/>
          </a:p>
        </p:txBody>
      </p:sp>
      <p:sp>
        <p:nvSpPr>
          <p:cNvPr id="21" name="Text 1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19 / 19</a:t>
            </a:r>
            <a:endParaRPr lang="en-US" sz="8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SESSION 7  –  OBJECTIVES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What you will be able to do after this session</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Recite the four obligations.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An eligible product on an eligible technology, the tool within 90 days, kept current, reported quarterly and retained for two years. Miss any one and the count is full capacity.</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Check eligibility rather than assume it.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Both the product list and the virtualisation technology list are published by IBM and both change, and a technology not on the list does not support sub capacity regardless of how well it caps cores.</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Start the 90 day clock correctly.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It runs from the first sub capacity eligible deployment anywhere in the estate, not from when the software asset team was told about it.</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Treat the reports as the exhibit.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An audit tests two years of quarterly report history rather than the install date, and reports generated but not retained earn nothing at all.</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Name the approved alternatives.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Only a short list of tools substitutes for ILMT, containers report through a different service entirely, and manual sub capacity counting ended on 1 May 2023.</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IBM Licensing Mastery  |  Session 7 of 20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2 / 19</a:t>
            </a:r>
            <a:endParaRPr lang="en-US" sz="8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WHY THIS MATTERS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 largest single discount IBM gives</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Sub capacity is not a pricing concession you negotiate. It is an operational qualification you earn and keep, and it is worth more than most discounts you will ever argue for.</a:t>
            </a:r>
            <a:endParaRPr lang="en-US" sz="1350" dirty="0"/>
          </a:p>
        </p:txBody>
      </p:sp>
      <p:sp>
        <p:nvSpPr>
          <p:cNvPr id="5" name="Shape 3"/>
          <p:cNvSpPr/>
          <p:nvPr/>
        </p:nvSpPr>
        <p:spPr>
          <a:xfrm>
            <a:off x="457200" y="1463040"/>
            <a:ext cx="2647188" cy="2651760"/>
          </a:xfrm>
          <a:prstGeom prst="rect">
            <a:avLst/>
          </a:prstGeom>
          <a:solidFill>
            <a:srgbClr val="FAFAF9"/>
          </a:solidFill>
          <a:ln w="12700">
            <a:solidFill>
              <a:srgbClr val="E5E7EB"/>
            </a:solidFill>
            <a:prstDash val="solid"/>
          </a:ln>
        </p:spPr>
      </p:sp>
      <p:sp>
        <p:nvSpPr>
          <p:cNvPr id="6" name="Shape 4"/>
          <p:cNvSpPr/>
          <p:nvPr/>
        </p:nvSpPr>
        <p:spPr>
          <a:xfrm>
            <a:off x="685800" y="1737360"/>
            <a:ext cx="502920" cy="0"/>
          </a:xfrm>
          <a:prstGeom prst="line">
            <a:avLst/>
          </a:prstGeom>
          <a:noFill/>
          <a:ln w="31750">
            <a:solidFill>
              <a:srgbClr val="C9A227"/>
            </a:solidFill>
            <a:prstDash val="solid"/>
          </a:ln>
        </p:spPr>
      </p:sp>
      <p:sp>
        <p:nvSpPr>
          <p:cNvPr id="7" name="Text 5"/>
          <p:cNvSpPr/>
          <p:nvPr/>
        </p:nvSpPr>
        <p:spPr>
          <a:xfrm>
            <a:off x="658368"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45 to 65%</a:t>
            </a:r>
            <a:endParaRPr lang="en-US" sz="2500" dirty="0"/>
          </a:p>
        </p:txBody>
      </p:sp>
      <p:sp>
        <p:nvSpPr>
          <p:cNvPr id="8" name="Text 6"/>
          <p:cNvSpPr/>
          <p:nvPr/>
        </p:nvSpPr>
        <p:spPr>
          <a:xfrm>
            <a:off x="658368"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The PVU reduction a compliant tool delivered on virtualised hosts. On dense estates the published range runs higher still.</a:t>
            </a:r>
            <a:endParaRPr lang="en-US" sz="1300" dirty="0"/>
          </a:p>
        </p:txBody>
      </p:sp>
      <p:sp>
        <p:nvSpPr>
          <p:cNvPr id="9" name="Shape 7"/>
          <p:cNvSpPr/>
          <p:nvPr/>
        </p:nvSpPr>
        <p:spPr>
          <a:xfrm>
            <a:off x="3332988" y="1463040"/>
            <a:ext cx="2647188" cy="2651760"/>
          </a:xfrm>
          <a:prstGeom prst="rect">
            <a:avLst/>
          </a:prstGeom>
          <a:solidFill>
            <a:srgbClr val="FAFAF9"/>
          </a:solidFill>
          <a:ln w="12700">
            <a:solidFill>
              <a:srgbClr val="E5E7EB"/>
            </a:solidFill>
            <a:prstDash val="solid"/>
          </a:ln>
        </p:spPr>
      </p:sp>
      <p:sp>
        <p:nvSpPr>
          <p:cNvPr id="10" name="Shape 8"/>
          <p:cNvSpPr/>
          <p:nvPr/>
        </p:nvSpPr>
        <p:spPr>
          <a:xfrm>
            <a:off x="3561588" y="1737360"/>
            <a:ext cx="502920" cy="0"/>
          </a:xfrm>
          <a:prstGeom prst="line">
            <a:avLst/>
          </a:prstGeom>
          <a:noFill/>
          <a:ln w="31750">
            <a:solidFill>
              <a:srgbClr val="C9A227"/>
            </a:solidFill>
            <a:prstDash val="solid"/>
          </a:ln>
        </p:spPr>
      </p:sp>
      <p:sp>
        <p:nvSpPr>
          <p:cNvPr id="11" name="Text 9"/>
          <p:cNvSpPr/>
          <p:nvPr/>
        </p:nvSpPr>
        <p:spPr>
          <a:xfrm>
            <a:off x="3534156"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4 legs</a:t>
            </a:r>
            <a:endParaRPr lang="en-US" sz="2500" dirty="0"/>
          </a:p>
        </p:txBody>
      </p:sp>
      <p:sp>
        <p:nvSpPr>
          <p:cNvPr id="12" name="Text 10"/>
          <p:cNvSpPr/>
          <p:nvPr/>
        </p:nvSpPr>
        <p:spPr>
          <a:xfrm>
            <a:off x="3534156"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The obligations hold together as a chain. Eligibility is only as strong as its weakest quarter, and one broken leg drops the whole count.</a:t>
            </a:r>
            <a:endParaRPr lang="en-US" sz="1300" dirty="0"/>
          </a:p>
        </p:txBody>
      </p:sp>
      <p:sp>
        <p:nvSpPr>
          <p:cNvPr id="13" name="Shape 11"/>
          <p:cNvSpPr/>
          <p:nvPr/>
        </p:nvSpPr>
        <p:spPr>
          <a:xfrm>
            <a:off x="6208776" y="1463040"/>
            <a:ext cx="2647188" cy="2651760"/>
          </a:xfrm>
          <a:prstGeom prst="rect">
            <a:avLst/>
          </a:prstGeom>
          <a:solidFill>
            <a:srgbClr val="FAFAF9"/>
          </a:solidFill>
          <a:ln w="12700">
            <a:solidFill>
              <a:srgbClr val="E5E7EB"/>
            </a:solidFill>
            <a:prstDash val="solid"/>
          </a:ln>
        </p:spPr>
      </p:sp>
      <p:sp>
        <p:nvSpPr>
          <p:cNvPr id="14" name="Shape 12"/>
          <p:cNvSpPr/>
          <p:nvPr/>
        </p:nvSpPr>
        <p:spPr>
          <a:xfrm>
            <a:off x="6437376" y="1737360"/>
            <a:ext cx="502920" cy="0"/>
          </a:xfrm>
          <a:prstGeom prst="line">
            <a:avLst/>
          </a:prstGeom>
          <a:noFill/>
          <a:ln w="31750">
            <a:solidFill>
              <a:srgbClr val="C9A227"/>
            </a:solidFill>
            <a:prstDash val="solid"/>
          </a:ln>
        </p:spPr>
      </p:sp>
      <p:sp>
        <p:nvSpPr>
          <p:cNvPr id="15" name="Text 13"/>
          <p:cNvSpPr/>
          <p:nvPr/>
        </p:nvSpPr>
        <p:spPr>
          <a:xfrm>
            <a:off x="6409944"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90 days</a:t>
            </a:r>
            <a:endParaRPr lang="en-US" sz="2500" dirty="0"/>
          </a:p>
        </p:txBody>
      </p:sp>
      <p:sp>
        <p:nvSpPr>
          <p:cNvPr id="16" name="Text 14"/>
          <p:cNvSpPr/>
          <p:nvPr/>
        </p:nvSpPr>
        <p:spPr>
          <a:xfrm>
            <a:off x="6409944"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The window to have the tool live after the first eligible deployment. After that the discount is unearned for the period you cannot prove.</a:t>
            </a:r>
            <a:endParaRPr lang="en-US" sz="1300" dirty="0"/>
          </a:p>
        </p:txBody>
      </p:sp>
      <p:sp>
        <p:nvSpPr>
          <p:cNvPr id="17" name="Shape 15"/>
          <p:cNvSpPr/>
          <p:nvPr/>
        </p:nvSpPr>
        <p:spPr>
          <a:xfrm>
            <a:off x="9084564" y="1463040"/>
            <a:ext cx="2647188" cy="2651760"/>
          </a:xfrm>
          <a:prstGeom prst="rect">
            <a:avLst/>
          </a:prstGeom>
          <a:solidFill>
            <a:srgbClr val="FAFAF9"/>
          </a:solidFill>
          <a:ln w="12700">
            <a:solidFill>
              <a:srgbClr val="E5E7EB"/>
            </a:solidFill>
            <a:prstDash val="solid"/>
          </a:ln>
        </p:spPr>
      </p:sp>
      <p:sp>
        <p:nvSpPr>
          <p:cNvPr id="18" name="Shape 16"/>
          <p:cNvSpPr/>
          <p:nvPr/>
        </p:nvSpPr>
        <p:spPr>
          <a:xfrm>
            <a:off x="9313164" y="1737360"/>
            <a:ext cx="502920" cy="0"/>
          </a:xfrm>
          <a:prstGeom prst="line">
            <a:avLst/>
          </a:prstGeom>
          <a:noFill/>
          <a:ln w="31750">
            <a:solidFill>
              <a:srgbClr val="C9A227"/>
            </a:solidFill>
            <a:prstDash val="solid"/>
          </a:ln>
        </p:spPr>
      </p:sp>
      <p:sp>
        <p:nvSpPr>
          <p:cNvPr id="19" name="Text 17"/>
          <p:cNvSpPr/>
          <p:nvPr/>
        </p:nvSpPr>
        <p:spPr>
          <a:xfrm>
            <a:off x="9285732"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1 in 3</a:t>
            </a:r>
            <a:endParaRPr lang="en-US" sz="2500" dirty="0"/>
          </a:p>
        </p:txBody>
      </p:sp>
      <p:sp>
        <p:nvSpPr>
          <p:cNvPr id="20" name="Text 18"/>
          <p:cNvSpPr/>
          <p:nvPr/>
        </p:nvSpPr>
        <p:spPr>
          <a:xfrm>
            <a:off x="9285732"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Estates with an ILMT gap that exposed full capacity for at least one month. The gap is normal, which is exactly why it is worth checking.</a:t>
            </a:r>
            <a:endParaRPr lang="en-US" sz="1300" dirty="0"/>
          </a:p>
        </p:txBody>
      </p:sp>
      <p:sp>
        <p:nvSpPr>
          <p:cNvPr id="21" name="Shape 19"/>
          <p:cNvSpPr/>
          <p:nvPr/>
        </p:nvSpPr>
        <p:spPr>
          <a:xfrm>
            <a:off x="457200" y="4297680"/>
            <a:ext cx="11274552" cy="548640"/>
          </a:xfrm>
          <a:prstGeom prst="rect">
            <a:avLst/>
          </a:prstGeom>
          <a:solidFill>
            <a:srgbClr val="FDF8EC"/>
          </a:solidFill>
          <a:ln/>
        </p:spPr>
      </p:sp>
      <p:sp>
        <p:nvSpPr>
          <p:cNvPr id="22" name="Shape 20"/>
          <p:cNvSpPr/>
          <p:nvPr/>
        </p:nvSpPr>
        <p:spPr>
          <a:xfrm>
            <a:off x="457200" y="4297680"/>
            <a:ext cx="45720" cy="548640"/>
          </a:xfrm>
          <a:prstGeom prst="rect">
            <a:avLst/>
          </a:prstGeom>
          <a:solidFill>
            <a:srgbClr val="C9A227"/>
          </a:solidFill>
          <a:ln/>
        </p:spPr>
      </p:sp>
      <p:sp>
        <p:nvSpPr>
          <p:cNvPr id="23" name="Text 21"/>
          <p:cNvSpPr/>
          <p:nvPr/>
        </p:nvSpPr>
        <p:spPr>
          <a:xfrm>
            <a:off x="685800" y="429768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The tool is free. The discipline is the price of the discount, and the discipline is what estates actually fail to pay.</a:t>
            </a:r>
            <a:endParaRPr lang="en-US" sz="1350" dirty="0"/>
          </a:p>
        </p:txBody>
      </p:sp>
      <p:sp>
        <p:nvSpPr>
          <p:cNvPr id="24" name="Shape 22"/>
          <p:cNvSpPr/>
          <p:nvPr/>
        </p:nvSpPr>
        <p:spPr>
          <a:xfrm>
            <a:off x="457200" y="6473952"/>
            <a:ext cx="11274552" cy="0"/>
          </a:xfrm>
          <a:prstGeom prst="line">
            <a:avLst/>
          </a:prstGeom>
          <a:noFill/>
          <a:ln w="9525">
            <a:solidFill>
              <a:srgbClr val="E5E7EB"/>
            </a:solidFill>
            <a:prstDash val="solid"/>
          </a:ln>
        </p:spPr>
      </p:sp>
      <p:sp>
        <p:nvSpPr>
          <p:cNvPr id="25" name="Text 23"/>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IBM Licensing Mastery  |  Session 7 of 20</a:t>
            </a:r>
            <a:endParaRPr lang="en-US" sz="850" dirty="0"/>
          </a:p>
        </p:txBody>
      </p:sp>
      <p:sp>
        <p:nvSpPr>
          <p:cNvPr id="26" name="Text 24"/>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3 / 19</a:t>
            </a:r>
            <a:endParaRPr lang="en-US" sz="8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BARGAIN</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 four obligations, and what breaking each one costs</a:t>
            </a:r>
            <a:endParaRPr lang="en-US" sz="2700" dirty="0"/>
          </a:p>
        </p:txBody>
      </p:sp>
      <p:graphicFrame>
        <p:nvGraphicFramePr>
          <p:cNvPr id="5" name="Table 0"/>
          <p:cNvGraphicFramePr>
            <a:graphicFrameLocks noGrp="1"/>
          </p:cNvGraphicFramePr>
          <p:nvPr>
            <p:extLst>
              <p:ext uri="{D42A27DB-BD31-4B8C-83A1-F6EECF244321}">
                <p14:modId xmlns:p14="http://schemas.microsoft.com/office/powerpoint/2010/main" val="1579011935"/>
              </p:ext>
            </p:extLst>
          </p:nvPr>
        </p:nvGraphicFramePr>
        <p:xfrm>
          <a:off x="457200" y="1188720"/>
          <a:ext cx="11274552" cy="914400"/>
        </p:xfrm>
        <a:graphic>
          <a:graphicData uri="http://schemas.openxmlformats.org/drawingml/2006/table">
            <a:tbl>
              <a:tblPr/>
              <a:tblGrid>
                <a:gridCol w="2669078"/>
                <a:gridCol w="4141672"/>
                <a:gridCol w="4463802"/>
              </a:tblGrid>
              <a:tr h="411480">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THE OBLIGATION</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WHAT IT REQUIRES</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WHAT HAPPENS IF IT BREAKS</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Eligible product, eligible technology</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Both lists are published by IBM and both change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 product is full capacity, whatever your tooling shows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The tool live within 90 days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Measured from the first eligible deployment in the estate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 discount applies from installation forward, never backward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Kept current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New hosts get agents, upgrades applied, coverage verified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Every unscanned host is a full capacity host on its own</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Reported quarterly, retained two years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Generated, reviewed, signed and filed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No exhibit, no discount, for the whole unproven period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bl>
          </a:graphicData>
        </a:graphic>
      </p:graphicFrame>
      <p:sp>
        <p:nvSpPr>
          <p:cNvPr id="5" name="Shape 2"/>
          <p:cNvSpPr/>
          <p:nvPr/>
        </p:nvSpPr>
        <p:spPr>
          <a:xfrm>
            <a:off x="457200" y="5129784"/>
            <a:ext cx="11274552" cy="548640"/>
          </a:xfrm>
          <a:prstGeom prst="rect">
            <a:avLst/>
          </a:prstGeom>
          <a:solidFill>
            <a:srgbClr val="FDF8EC"/>
          </a:solidFill>
          <a:ln/>
        </p:spPr>
      </p:sp>
      <p:sp>
        <p:nvSpPr>
          <p:cNvPr id="6" name="Shape 3"/>
          <p:cNvSpPr/>
          <p:nvPr/>
        </p:nvSpPr>
        <p:spPr>
          <a:xfrm>
            <a:off x="457200" y="5129784"/>
            <a:ext cx="45720" cy="548640"/>
          </a:xfrm>
          <a:prstGeom prst="rect">
            <a:avLst/>
          </a:prstGeom>
          <a:solidFill>
            <a:srgbClr val="C9A227"/>
          </a:solidFill>
          <a:ln/>
        </p:spPr>
      </p:sp>
      <p:sp>
        <p:nvSpPr>
          <p:cNvPr id="7" name="Text 4"/>
          <p:cNvSpPr/>
          <p:nvPr/>
        </p:nvSpPr>
        <p:spPr>
          <a:xfrm>
            <a:off x="685800" y="51297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Read them as a chain rather than a checklist. Eligibility is only as strong as its weakest quarter, and the audit will find that quarter rather than your best one.</a:t>
            </a:r>
            <a:endParaRPr lang="en-US" sz="1350" dirty="0"/>
          </a:p>
        </p:txBody>
      </p:sp>
      <p:sp>
        <p:nvSpPr>
          <p:cNvPr id="8" name="Shape 5"/>
          <p:cNvSpPr/>
          <p:nvPr/>
        </p:nvSpPr>
        <p:spPr>
          <a:xfrm>
            <a:off x="457200" y="6473952"/>
            <a:ext cx="11274552" cy="0"/>
          </a:xfrm>
          <a:prstGeom prst="line">
            <a:avLst/>
          </a:prstGeom>
          <a:noFill/>
          <a:ln w="9525">
            <a:solidFill>
              <a:srgbClr val="E5E7EB"/>
            </a:solidFill>
            <a:prstDash val="solid"/>
          </a:ln>
        </p:spPr>
      </p:sp>
      <p:sp>
        <p:nvSpPr>
          <p:cNvPr id="9"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IBM Licensing Mastery  |  Session 7 of 20</a:t>
            </a:r>
            <a:endParaRPr lang="en-US" sz="850" dirty="0"/>
          </a:p>
        </p:txBody>
      </p:sp>
      <p:sp>
        <p:nvSpPr>
          <p:cNvPr id="10"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4 / 19</a:t>
            </a:r>
            <a:endParaRPr lang="en-US" sz="8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1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Your tool is deployed, current and scanning everything, but nobody has generated a report in 14 months. What is your position?</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Sub capacity, because the tool has the data and the reports can be produced on request</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Full capacity for the unreported period, because the report is what converts scan data into a licence position</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Sub capacity, provided the tool is current at the time of the audit</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Undetermined until IBM specifies which quarters it wants</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What is the thing an auditor actually asks to see?</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IBM Licensing Mastery  |  Session 7 of 20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5 / 19</a:t>
            </a:r>
            <a:endParaRPr lang="en-US" sz="8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1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Full capacity for the unreported period, because the report is what converts scan data into a licence position</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Sub capacity, because the tool has the data and the reports can be produced on request</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Full capacity for the unreported period, because the report is what converts scan data into a licence position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Sub capacity, provided the tool is current at the time of the audit</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Undetermined until IBM specifies which quarters it wants</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The obligation is to generate the report at least quarterly and retain it, and a report you could theoretically produce is not a report you produced. Answer A is the most common belief in the room and it fails on a technicality that is not really a technicality: the position cannot be rebuilt backward at audit time, because a report generated today describes today. Answer C misreads which moment matters, since the audit tests the history rather than the state of the tool this morning.</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IBM Licensing Mastery  |  Session 7 of 20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6 / 19</a:t>
            </a:r>
            <a:endParaRPr lang="en-US" sz="8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ELIGIBILITY</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Two lists, both published, both changing</a:t>
            </a:r>
            <a:endParaRPr lang="en-US" sz="2700" dirty="0"/>
          </a:p>
        </p:txBody>
      </p:sp>
      <p:sp>
        <p:nvSpPr>
          <p:cNvPr id="4" name="Shape 2"/>
          <p:cNvSpPr/>
          <p:nvPr/>
        </p:nvSpPr>
        <p:spPr>
          <a:xfrm>
            <a:off x="502920" y="1463040"/>
            <a:ext cx="137160" cy="137160"/>
          </a:xfrm>
          <a:prstGeom prst="rect">
            <a:avLst/>
          </a:prstGeom>
          <a:solidFill>
            <a:srgbClr val="C9A227"/>
          </a:solidFill>
          <a:ln/>
        </p:spPr>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product list.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Sub capacity covers the middleware and database families you would expect, WebSphere, MQ, DataPower, Db2 enterprise editions, Informix, Tivoli, selected Cognos and SPSS editions.</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Shape 5"/>
          <p:cNvSpPr/>
          <p:nvPr/>
        </p:nvSpPr>
        <p:spPr>
          <a:xfrm>
            <a:off x="502920" y="2176272"/>
            <a:ext cx="137160" cy="137160"/>
          </a:xfrm>
          <a:prstGeom prst="rect">
            <a:avLst/>
          </a:prstGeom>
          <a:solidFill>
            <a:srgbClr val="C9A227"/>
          </a:solidFill>
          <a:ln/>
        </p:spPr>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technology list.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VMware, PowerVM, Hyper V, KVM and Solaris Zones sit on the eligible list, and a technology not on it does not support sub capacity regardless of how well it caps cores.</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Shape 8"/>
          <p:cNvSpPr/>
          <p:nvPr/>
        </p:nvSpPr>
        <p:spPr>
          <a:xfrm>
            <a:off x="502920" y="2889504"/>
            <a:ext cx="137160" cy="137160"/>
          </a:xfrm>
          <a:prstGeom prst="rect">
            <a:avLst/>
          </a:prstGeom>
          <a:solidFill>
            <a:srgbClr val="C9A227"/>
          </a:solidFill>
          <a:ln/>
        </p:spPr>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Some products are full capacity only.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Licensing one of those as sub capacity creates a gap that surfaces in an audit, so where a product is full capacity only, plan the deployment to limit physical cores instead.</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Shape 11"/>
          <p:cNvSpPr/>
          <p:nvPr/>
        </p:nvSpPr>
        <p:spPr>
          <a:xfrm>
            <a:off x="502920" y="3602736"/>
            <a:ext cx="137160" cy="137160"/>
          </a:xfrm>
          <a:prstGeom prst="rect">
            <a:avLst/>
          </a:prstGeom>
          <a:solidFill>
            <a:srgbClr val="C9A227"/>
          </a:solidFill>
          <a:ln/>
        </p:spPr>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Containers are outside the tool entirely.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Cloud Pak and containerised deployments meter Virtual Processor Cores through the IBM License Service, because the inventory tool cannot see inside Kubernetes.</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Shape 14"/>
          <p:cNvSpPr/>
          <p:nvPr/>
        </p:nvSpPr>
        <p:spPr>
          <a:xfrm>
            <a:off x="502920" y="4315968"/>
            <a:ext cx="137160" cy="137160"/>
          </a:xfrm>
          <a:prstGeom prst="rect">
            <a:avLst/>
          </a:prstGeom>
          <a:solidFill>
            <a:srgbClr val="C9A227"/>
          </a:solidFill>
          <a:ln/>
        </p:spPr>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So check rather than assume.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Both lists change. An eligibility error is silent, it costs nothing to make, and it has put 5 to 12 percent of products at full capacity without the team knowing.</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IBM Licensing Mastery  |  Session 7 of 20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7 / 19</a:t>
            </a:r>
            <a:endParaRPr lang="en-US" sz="8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CLOCK</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 90 day window, and where it actually starts</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rule.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measurement tool must be deployed and live on eligible servers within 90 days of the first sub capacity eligible installation.</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Where the clock starts.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At the first eligible product deployment anywhere in the estate, not at the software asset team's convenience, and not when the project that installed it got round to telling anybody.</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Installation fixes the future, not the past.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tool installed late earns the discount from installation forward. The uncovered period stays uncovered, permanently, and it is assessed at full capacity.</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Which makes this the one deadline to know.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Almost every other control in this session can be repaired. This one cannot, because you cannot retrospectively have measured something.</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And it applies to every new environment.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new eligible product, in a new estate, after an acquisition, restarts the question. Inherited deployments arrive with clocks that started before you owned them.</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IBM Licensing Mastery  |  Session 7 of 20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8 / 19</a:t>
            </a:r>
            <a:endParaRPr lang="en-US" sz="8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2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You acquire a company running WebSphere on VMware. It has never deployed the measurement tool. You deploy it within 90 days of the acquisition. What is the position?</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Clean, because the 90 day clock started when you acquired the estate</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The prior period stays exposed, because the clock started at their first eligible deployment, not at the acquisition</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Clean, because the previous owner carries the liability</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Full capacity permanently, because the window was missed once</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What event starts the clock, and who does the obligation follow?</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IBM Licensing Mastery  |  Session 7 of 20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9 / 19</a:t>
            </a:r>
            <a:endParaRPr lang="en-US" sz="8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19</Slides>
  <Notes>19</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19</vt:i4>
      </vt:variant>
    </vt:vector>
  </HeadingPairs>
  <TitlesOfParts>
    <vt:vector size="22"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2026-08-15T14:18:57Z</dcterms:created>
  <dcterms:modified xsi:type="dcterms:W3CDTF">2026-08-15T14:18:57Z</dcterms:modified>
</cp:coreProperties>
</file>