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IBM LICENSING MASTERY  |  MODULE 4  –  SESSION 20 OF 20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Negotiating with IBM, and the capstone</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enterprise agreement, the four rights, the cap against the discount, and one estate taken end to end</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Defending and settling a finding, layer by layer</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negotiation, and everything this course has covered in one estate. 24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24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IBM Licensing Mastery  |  Session 20 of 20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Separate them, because audit driven agreements ran 15 to 25 percent above comparable deals with no claim pending</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because one negotiation is simpler and the netting favours you</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Separate them, because audit driven agreements ran 15 to 25 percent above comparable deals with no claim pending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but ask for a larger discount to compensate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Delay the renewal until the audit is fully settled and accept the lapse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Bundling uses your weakest moment, an open finding, to price your strongest asset, the renewal, and it hides the settlement discount inside renewal pricing so you can never prove what the gap actually cost. Two papers, two negotiations. Answer D overcorrects: separating the workstreams does not mean stalling the renewal into a lapse, it means separate documents and separate signatories.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20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TIMING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calendar is worth points. The baseline is worth multiples.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Start twelve months out.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Renewals begun 270 days ahead closed at their original discount band, while those starting inside 90 days absorbed the full increase.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Use the fiscal year, modestly.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IBM's year ends in December, and quarter end genuinely helps, and it is worth low single digit points rather than the twenty people imagine.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core count is worth far more.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date is worth low single digits. The quantity is worth tens of percent, and IBM would much rather argue about the date.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in the right unit.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State the annual contract value you will commit to for a term. Do not ask for a percentage off list, which invites a debate about list.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paper every concession the same day.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Verbal agreements reset between meetings, and roughly half of waived findings quietly reappear as uplift in a renewal baseline.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20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CAPSTONE, PART ONE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estate, and where the money actually was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the baseline first.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Entitled against deployed, both directions, bundled and restricted flags recorded by hand. Sessions 2 and 5, and nothing works without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Earn and hold sub capacity.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four obligations, the tool inside 90 days, coverage at 98 percent and eight quarterly reports in a folder. Sessions 7, 8 and 10.</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Draw the boundary deliberately.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Clusters, mobility and Power pools, because the countable boundary is an engineering choice with a price. Sessions 6 and 9.</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the modern estate honestly.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Cloud Pak ratios, container limits, the second measurement tool, Red Hat on its own paper, and cloud with its own clock. Sessions 11 to 14.</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shape the peak on the mainframe.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Four hours a month set the bill, and rate is the last lever rather than the first. Sessions 16 and 17.</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20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CAPSTONE, PART TWO</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And how you keep it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a calendar with owners.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Weekly coverage, a quarterly close, an annual drill and eligibility check, and a licensing question on the four events that break things silently.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Keep the evidence findable.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Two years of reports, the entitlement register, topology and mobility history, and an anomaly log with dated resolutions.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Treat a letter as a negotiation.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Control the timeline, refuse the script in writing, build the three artifacts, dismantle the claim layer by layer, and get release language.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Then negotiate from your own numbers.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Scope first, cap separately from discount, the four rights by name, and twelve months of preparation behind you.</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notice the pattern.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metric in this course fails the same way. The organisation buys headroom and pays for it annually. The measurement is the asset.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20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have one week before a renewal and no baseline. What is the honest best move?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Negotiate hard on the discount, since that is the only lever left in the time available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Extend or bridge on your existing terms, then run the twelve month sequence properly</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Sign and fix the estate afterwards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Refuse to sign anything until a full baseline exists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a week actually buy you, and what does a bridge preserve?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20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Extend or bridge on your existing terms, then run the twelve month sequence properly</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Negotiate hard on the discount, since that is the only lever left in the time available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Extend or bridge on your existing terms, then run the twelve month sequence properly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Sign and fix the estate afterwards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Refuse to sign anything until a full baseline exists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Renewals started inside 90 days settled close to IBM's opening position, and a week buys nothing except the appearance of effort. A bridge must carry your existing discount, uplift cap and substitution rights forward verbatim, because a bridge that resets the discount language is a price increase wearing a calendar costume. Answer C is the mistake this whole course exists to prevent: fixing the estate after signature hands every gain to the other side.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20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YEAR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whole course, on one page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Weekly: coverage.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New hosts enrolled inside seven days, scan failures chased within ten business days, resolutions documented.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Quarterly: the close.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Generate, review, sign, export, archive, both tools, plus the bundle map and the boundary review, on a dated calendar entry with a name against it.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Annually: the drill and the lists.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morning rehearsing an audit against a past quarter, and an hour re checking eligibility against the published lists.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 event: the four triggers.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Hypervisor migration, credential rotation, tool upgrade and any change to a cluster, a host count or an activated core.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twelve months out: the renewal.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Baseline, rationalise, model the alternative, then negotiate. In that order, because the order is worth more than the negotiation.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20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20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An enterprise agreement is a fixed scope, fixed price commitment that prepays growth, and the four rights that make it survivable, true up, swap, drop and termination for non use, appeared in fewer than 1 in 4 default templates while being granted in 7 of 9 agreements where somebody asked for them by name.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Scope comes before price because a broader bundle priced 14 to 24 percent above a tighter one, the cap is negotiated separately from the discount because a discount is recovered over the term while a cap compounds in your favour, and an audit and a renewal never close in the same quarter or in the same number.</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Across twenty sessions the pattern has not changed: the vendor conversation is about the rate and the money is in the quantity, so the renewal is won twelve months out in the consumption report and the audit posture, and the measurement is the asset rather than the headroom.</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THAT IS THE COURSE</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Twenty sessions, from the metric catalog to the negotiation. The progress tests and the certification exam are the next step when you are ready.</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IBM Licensing Mastery  |  Session 20 of 20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FINAL EXERCISE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page, about an hour, and it is the whole course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your entitled and deployed numbers.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Per product, with the source and the date against each. If you cannot, that gap is your first project and you now know exactly how to close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your coverage and archive counts.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Coverage against the hypervisor's host list, and signed quarterly reports held out of eight. Two numbers, and they predict your audit outcome.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your worst boundary.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largest cluster or machine an IBM workload can reach, priced at the rating. That is your exposure if measurement ever lapses.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your renewal date, minus twelve months.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Put that earlier date in the calendar with a name against it, because that is the day the renewal is actually decided.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name the owner.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person, with a financial mandate. Everything above this line decays within two quarters without them, and holds indefinitely with them.</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20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What an IBM enterprise agreement actually is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redresscompliance.com/what-is-an-ibm-ela-enterprise-license-agreement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eight clauses, why the agreement is so often an audit settlement, and pricing against the deployed stack.</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IBM ELA pillar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redresscompliance.com/ibm-ela-comprehensive-pillar-2026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Term structures by estate size, the four rights, how often they are granted, and why scope discipline beats discount negotiation.</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ELA negotiation tactics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redresscompliance.com/ibm-ela-negotiation-tactics-2026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Nine tactics that move the number, the uplift cap most buyers skip, and what opening with your own baseline is worth.</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Negotiation timing and the fiscal calendar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redresscompliance.com/ibm-ela-negotiation-timing-quarter-fiscal-year-leverage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twelve month sequence quarter by quarter, and why the cap and the discount are never traded in one conversation.</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A European bank renewal, 25 percent saved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redresscompliance.com/case-study-ibm-ela-renewal-european-bank-25-percent-saved</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A quote that opened 12 percent up and closed 25 percent down across seven months, and what the calendar was worth.</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20 of 20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20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an enterprise agreement for what it is.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fixed scope, fixed price, multi year commitment that prepays growth, and very often an audit settlement wearing a bundle.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for the four rights by name.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True up, swap, drop and termination for non use. They appeared in fewer than 1 in 4 default templates and were granted in 7 of 9 where asked.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Fix the scope before the price.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broader scope priced 14 to 24 percent above a tighter scope plus discrete renewals, which is why scope discipline beats discount negotiation.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Never trade the cap for the discount.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discount is a one time win recovered over the term, while a cap compounds in your favour for every year of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estate, not the meeting.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renewal is won twelve months out in the consumption report and the audit posture, and never at the renewal table.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20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cheapest contract on day one, the most expensive on the last day of year three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An enterprise agreement is a fixed scope, fixed price, multi year commitment that prepays growth. Most estates above five million dollars a year sit inside one.</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19 to 34%</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median discount achieved from IBM's opening position at enterprise scale, with a median of 27 percent across the negotiations benchmarked.</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20 to 35%</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Of a typical agreement carries products with little or no recorded use, priced and renewed regardless.</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15 to 30%</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Off the first offer for buyers who opened with their own deployment baseline. Those who negotiated from IBM's paper averaged under 10.</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 in 4</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How often the four rights appeared in the default template. They were granted in 7 of 9 agreements where somebody asked explicitly.</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discount is the packaging. The clause set is the product, and it is negotiated at signature or never.</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20 of 20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RIGHTS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clauses that decide what the agreement is worth</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432683"/>
                <a:gridCol w="4116849"/>
                <a:gridCol w="4725020"/>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RIGHT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LETS YOU DO</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ITS ABSENCE COSTS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True up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Add quantity during the term at the agreed unit price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Growth repriced at list at the end, when leverage is lowest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Swap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Move entitlement between products inside the same metric</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Entitlement stranded in one product while you buy another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Drop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Remove unused products at renewal without restructuring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base that only ratchets upward, carrying every past decision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Termination for non use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Exit a product line where consumption stays below a threshold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Paying for a roadmap that never happened, for the full term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Ask for all four by name, in writing. They are rarely in the template and they are usually available, which is an unusual combination worth exploiting.</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20 of 20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On a 2 million dollar annual renewal, which is worth more: four points of extra discount, or a 3 percent uplift cap against a 7 percent ask?</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discount, because it applies immediately and is certain</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cap, and by more over three years, because the discount is fixed while the cap compounds on a growing base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They are identical in value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discount, because caps are rarely honoured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One of these is a one time adjustment. The other applies every year, to a number that grows.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20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cap, and by more over three years, because the discount is fixed while the cap compounds on a growing base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discount, because it applies immediately and is certain</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cap, and by more over three years, because the discount is fixed while the cap compounds on a growing base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They are identical in value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discount, because caps are rarely honoured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Four points on 2 million is 80,000 a year and 240,000 across the term, fixed and base limited. Holding the uplift to 3 percent against a 7 percent ask is worth around 260,000 across the same term and it keeps compounding afterwards. The rule that follows is worth memorising: a discount is a one time win IBM recovers over the term, a cap is permanent, and you never trade one for the other in the same conversation.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20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SCOPE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Fix what is in the bundle before you argue about the price of it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against the deployed stack.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Never against the proposed one. A bundle sized to the seller's catalogue rather than your estate fails regardless of what discount is attached to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Broader scope is not cheaper scope.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 6 of 9 agreements rebuilt, the broader scope priced 14 to 24 percent above a tighter scope plus discrete renewals on the unused products.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Remove shelfware before discussing price.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flat renewal at 1.02 million against a measured need of 648,000 is a 372,000 a year question that no discount answers.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order of operations has a number on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Fifteen percent off the full base lands at 867,000. Rationalising first and then taking the same fifteen percent lands at 550,800.</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 scope discipline beats discount negotiation.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is the same lesson as session 5, arriving one last time in its most expensive form.</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20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CAP</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the annual increase does while nobody watches</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IBM opens at 5 to 7 percent.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And uncapped agreements took 8 to 15 percent increases at renewal, which is the single most skipped tactic on the buyer side.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Target 3 to 5 percent, or inflation, whichever is lower.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 writing, in numbers, for the full term rather than for year one only, because a year one cap is not a cap.</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Negotiate it separately from the discount.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the two are bundled into one concession, the answer is no. They are different instruments and they should be different conversations.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Demand net price protection, not list protection.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Put the discount percentage in the paper as a floor, so a future list movement leaves your net where you agreed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watch the January increase properly.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headline 6 percent across the catalogue usually collapses to 3 or 4 on your actual top twenty lines when you check them against the grid.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20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audit is open and your renewal falls in the same quarter. IBM proposes settling both in one number. What do you do?</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because one negotiation is simpler and the netting favours you</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Separate them, because audit driven agreements ran 15 to 25 percent above comparable deals with no claim pending</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but ask for a larger discount to compensate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Delay the renewal until the audit is fully settled and accept the lapse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of your two positions is weakest right now, and which asset is strongest?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20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2026-08-16T10:32:39Z</dcterms:created>
  <dcterms:modified xsi:type="dcterms:W3CDTF">2026-08-16T10:32:39Z</dcterms:modified>
</cp:coreProperties>
</file>