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IBM LICENSING MASTERY  |  MODULE 4  –  SESSION 18 OF 20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The IBM audit</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Triggers, the third party auditors, the scope letter, and the first five moves that decide the outcome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Tailored Fit Pricing, and how to run the comparison honestly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letter arrives. What you do in the first week. 24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24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Refuse the script in writing, agree the perimeter first, and build your own inventory before any data leaves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both promptly to demonstrate good faith and speed the process up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Refuse the script in writing, agree the perimeter first, and build your own inventory before any data leaves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Run the script but delay the questionnaire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both until IBM escalates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scripts collect well beyond contractual entitlement and the questionnaire expands the perimeter for free, so running either first hands over the definition of scope. Answer A is the instinct of every organisation that wants this over with quickly, and speed is exactly what costs the money here. Answer D is the opposite error: refusal has to be written, reasoned and prompt, because silence forfeits the argument rather than making 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ARTIFACTS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documents, assembled before the response deadline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cleaned deployment inventory.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Development and test separated, retired hosts documented, and duplicates resolved, because raw output is where deployment inflation lives.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consolidated entitlement register.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Built from the actual contracts rather than from a portal export, which is session 5 done properly and kept current.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reporting evidence pack.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Coverage reconciled host by host, which is what bounds the full capacity window to the periods you genuinely cannot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Present before their tooling defines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who presented reconciled data first cut findings materially against those who handed over raw output and argued afterwards.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run the same discipline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identical exercise, done without a letter in the room, is what makes an audit a correspondence rather than a crisis.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PRICING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How a finding is actually built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There is no separate fine.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finding is the deployed minus entitled gap, priced at list under the agreement terms. Nothing punitive is added on top of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not your discount.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terms let IBM price compliance gaps at list, and your discount is treated as a commercial concession that returns only in settlement.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Then support, backdated to first 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At roughly 20 percent of licence value per year, and that backdated layer frequently exceeds the licence shortfall itself.</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First use dates are evidence, not assumptions.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Which makes them worth contesting, because every year removed from a first use date removes a year of the backdated layer.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the reporting record bounds the window.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demonstrably repaired control bounds the exposure period, which is why the repair happens in week one rather than after settlement.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SETTLEMENT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finding is a concession, never an anchor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time payment: 70 to 100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Of the opening claim, with nothing forward to show for it. It is the worst available structure and it should be declined.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Multi year subscription: 35 to 60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standard buyer side recommendation, because it converts a backwards looking penalty into forward capability you were going to buy anyway.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Trade for new business: 20 to 40 percent.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best outcome, and available only where you are genuinely expanding the footprint rather than pretending to.</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forward deal independently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its own merits, before the claim enters the conversation, then let the finding be the concession that closes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get release language.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Paper that closes the audited period cleanly, because a settlement that leaves the period open has bought you considerably less than you paid for.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IBM offers to reduce a finding by 60 percent if you sign a three year commitment sized to the claim. What is the risk?</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a 60 percent reduction is a strong outcome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are signing a forward commitment sized by the claim rather than by your telemetry, which is the classic settlement trap</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that three years is a long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reduction cannot be applied to backdated support</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sized the forward deal, your usage or their finding?</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are signing a forward commitment sized by the claim rather than by your telemetry, which is the classic settlement trap</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a 60 percent reduction is a strong outcome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are signing a forward commitment sized by the claim rather than by your telemetry, which is the classic settlement trap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that three years is a long term</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reduction cannot be applied to backdated support</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Signing a forward commitment sized by fear rather than by telemetry is the first of the three named settlement traps, and a discount on the wrong quantity is the mistake this course has returned to since session 5. Answer A is how the offer is designed to feel, and the test is simple: would you have bought this shape, at this size, if no letter had ever arrived?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FIVE MOVES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whole defence, in order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Control the timeline from the first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Acknowledge through a single channel, agree scope in writing, and never run vendor supplied tooling before your own inventory exists.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three artifacts.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Cleaned deployment inventory, consolidated entitlement register, and the reporting evidence pack reconciled host by host.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Dismantle the finding layer by layer.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inflation out, first use dates evidenced, and the full capacity window bounded by the coverage record.</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reporting immediately and document the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demonstrably repaired control bounds the exposure period and trades far better than a broken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settle into a forward deal you priced yourself.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With release language that closes the period. Six to twelve months is the right calendar, and compressing it only ever helps the other side.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18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Selection is signal driven on top of a routine review cycle, so commercial contraction, estate turbulence and legacy density are your warning clock, and every one of those signals is visible to you before anybody acts on it.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Across roughly 30 to 40 audits defended, the penalty was driven by data control rather than genuine overuse, because whoever's dataset defines the scope owns the negotiation, which is why the discovery script and the direct access request are refused in writing while your own three artifacts get built first.</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A finding is the deployed minus entitled gap priced at list plus support backdated to first use at roughly 20 percent a year, and it settles at 70 to 100 percent as a one time payment, 35 to 60 as a multi year subscription, or 20 to 40 traded against genuine new business, which makes the structure worth more than the discount.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UP NEXT</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Defending and settling a finding: the ILMT gap, back maintenance, and dismantling a claim layer by layer.</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19</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an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Score yourself on the three signals.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Contraction, turbulence, legacy density. Two out of three showing is not a prediction, and it is a good reason to spend the next hour well.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out who would acknowledge the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 notice arrived tomorrow addressed to your CIO, who replies, and do they know not to answer anything substantive?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single channel exists.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Does anybody outside a named group have a relationship with an IBM auditor or a partner on the IBM payroll?</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Time the three artifacts.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Deployment inventory, entitlement register, evidence pack. How many days would each take today, honestly?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read your audit clause.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does the agreement actually permit, in terms of access, tooling and notice? That clause is the basis of both written refusals.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audit defence playbook</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redresscompliance.com/ibm-audit-defence-playbook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hour by hour opening, the four phase choreography, the data perimeter table and the five named pitfalls.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IBM software audit penalties explained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redresscompliance.com/ibm-software-audit-penalties-explained</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triggers a review, why findings price at list, and the backdated support layer that exceeds the shortfall.</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ILMT comprehensive pillar</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redresscompliance.com/ibm-ilmt-comprehensive-pillar</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evidence pack an auditor asks for first, and why a repaired control bounds the exposure period.</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Reducing an 82 million dollar exposure to 600 thousand</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redresscompliance.com/case-study-ibm-audit-defense-u-s-technology-firm-reduces-ibm-audit-exposure-from-82m-to-600k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sixty days spent on evidence rather than negotiation actually achieves against cluster wide counting.</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IBM licensing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redresscompliance.com/ibm-licensing-guide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estate view behind every finding, and where the recurring exposures sit across the metric catalog.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18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signals before the letter.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Selection is signal driven: commercial contraction, estate turbulence and legacy density. Those signals are also your warning clock.</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Handle the first 72 hours.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Acknowledge without admitting, escalate internally, engage counsel and an adviser, and only then write the letter that defines the perimeter.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Answer the scope letter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Some requests you meet in full, some you narrow, and two you refuse in writing. Knowing which is which is most of the defence.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three artifacts.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cleaned deployment inventory, a consolidated entitlement register, and the reporting evidence pack reconciled host by host.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Settle into a forward deal.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Priced independently of the claim, with release language that closes the period, because the finding should be the concession rather than the anchor.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Whoever's dataset defines the scope owns the negotiation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Across roughly 30 to 40 IBM audits defended between 2024 and 2026, the penalty was driven by data control rather than by genuine overuse.</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 to 60%</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Of the opening claim, where the buyer ran it as a negotiation. Treating it as a compliance finding settled at 80 to 100 percent.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 to 4x</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reporting collapse in practice, where missing or stale reports forced full capacity pricing across the defended period.</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6 to 12</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Months from notice to settlement. It is a negotiation with a long clock, not an inspection with a deadline.</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~20%</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Per year of licence value, the backdated support layer, which frequently exceeds the licence shortfall itself.</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IBM's tooling, run on IBM's schedule, produces IBM's interpretation, and every ambiguity in raw output resolves toward the finding.</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TRIGGERS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signals that put an account on the list</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485003"/>
                <a:gridCol w="4141672"/>
                <a:gridCol w="4647877"/>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SIGNAL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LOOKS LIKE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SELECTS YOU</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Commercial contraction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Renewals shrinking, support dropped on legacy lines, a stalled conversion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audit protects revenue that a seller no longer can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Estate turbulence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Acquisitions and divestitures inside the last two years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Entitlements scramble across entities faster than anyone consolidates the paper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Legacy density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Estates heavy in WebSphere, Db2 and Tivoli lineage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That is where the sub capacity obligations and the reporting findings live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cadence underneath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Passport Advantage review cycle, executed largely by third party firms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Selection is signal driven on top of a routine that runs regardless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Read that table twice. Every signal on it is visible to you before it is acted on, which makes it a warning clock rather than a surprise.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dropped support on several legacy products last year and an acquisition is still being integrated. What does that mean?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both were sound commercial decisions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have two of the three selection signals showing, so the warning clock is running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audit is contractually barred while integration is in progress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Only the acquisition matters, support decisions are invisible to IBM</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Both decisions were correct. What do they look like from the other side of the table?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have two of the three selection signals showing, so the warning clock is running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both were sound commercial decisions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You have two of the three selection signals showing, so the warning clock is running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audit is contractually barred while integration is in progress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Only the acquisition matters, support decisions are invisible to IBM</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Commercial contraction and estate turbulence are two of the three named signals, and both are entirely visible to IBM because one of them is recorded in their own billing. Answer A is right about the decisions and wrong about the consequence: nothing here says the decisions were mistakes, only that they change your probability, which is a reason to get the evidence pack in order rather than a reason to buy support you do not need.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FIRST 72 HOURS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Four moves, in order, none of them optional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Hours 0 to 4: acknowledge.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short written acknowledgement, with no admission of usage and no commitment to a specific response, routed through procurement or external counsel.</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Hours 4 to 24: escalate internally.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Brief the CIO, the CFO if material, General Counsel and vendor management. Do not brief the IBM account team, and do not brief partners on the IBM payroll.</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Hours 24 to 48: engage externally.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External counsel and a buyer side adviser, with both engagements papered before any further communication with IBM.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Hours 48 to 72: the first letter, and triage.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written letter requesting a defined data perimeter, with emergency reporting remediation starting in parallel rather than afterwards.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And freeze communication to one channel.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ad hoc data flowing to the auditors from anybody, because a helpful engineer answering a direct question is how perimeters expand for free.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SCOPE LETTER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provide, what you narrow, and what you refuse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Reporting for the last 24 months: provide.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you are licensed sub capacity this is the exhibit that helps you, and withholding it would be arguing against your own defence.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full estate scan: narrow.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Provide the IBM product inventory only. Non IBM products are outside the entitlement and refusing them is both correct and expected.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Cluster topology: limited.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Enough to establish the boundary for the products in scope, rather than a complete map of infrastructure that has nothing to do with IBM.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Running IBM's discovery script: refuse,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scripts collect data well beyond contractual entitlement, and once collected it cannot be uncollected.</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Shape 14"/>
          <p:cNvSpPr/>
          <p:nvPr/>
        </p:nvSpPr>
        <p:spPr>
          <a:xfrm>
            <a:off x="502920" y="4315968"/>
            <a:ext cx="137160" cy="137160"/>
          </a:xfrm>
          <a:prstGeom prst="rect">
            <a:avLst/>
          </a:prstGeom>
          <a:solidFill>
            <a:srgbClr val="C9A227"/>
          </a:solidFill>
          <a:ln/>
        </p:spPr>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Direct system access: refuse, in writing.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contract does not grant it. Both refusals are written and reasoned rather than evasive, because that is what makes them hold.</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auditor sends a questionnaire and a discovery script, with a two week deadline. What do you do?</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both promptly to demonstrate good faith and speed the process up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the script in writing, agree the perimeter first, and build your own inventory before any data leaves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Run the script but delay the questionnaire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both until IBM escalates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dataset will define the scope?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IBM Licensing Mastery  |  Session 18 of 20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2026-08-16T09:32:56Z</dcterms:created>
  <dcterms:modified xsi:type="dcterms:W3CDTF">2026-08-16T09:32:56Z</dcterms:modified>
</cp:coreProperties>
</file>